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59" r:id="rId4"/>
    <p:sldId id="260" r:id="rId6"/>
    <p:sldId id="261" r:id="rId7"/>
    <p:sldId id="262" r:id="rId8"/>
    <p:sldId id="263" r:id="rId9"/>
    <p:sldId id="264" r:id="rId10"/>
    <p:sldId id="266" r:id="rId11"/>
    <p:sldId id="267" r:id="rId12"/>
    <p:sldId id="268" r:id="rId13"/>
    <p:sldId id="269" r:id="rId14"/>
    <p:sldId id="271" r:id="rId15"/>
    <p:sldId id="272" r:id="rId16"/>
    <p:sldId id="273" r:id="rId17"/>
    <p:sldId id="258" r:id="rId18"/>
    <p:sldId id="257" r:id="rId19"/>
    <p:sldId id="275" r:id="rId20"/>
    <p:sldId id="276" r:id="rId21"/>
    <p:sldId id="278" r:id="rId22"/>
    <p:sldId id="279" r:id="rId23"/>
    <p:sldId id="280" r:id="rId24"/>
    <p:sldId id="318" r:id="rId25"/>
    <p:sldId id="277" r:id="rId26"/>
    <p:sldId id="281" r:id="rId27"/>
    <p:sldId id="284" r:id="rId28"/>
    <p:sldId id="282" r:id="rId29"/>
    <p:sldId id="285" r:id="rId30"/>
    <p:sldId id="283" r:id="rId31"/>
    <p:sldId id="357" r:id="rId32"/>
    <p:sldId id="358" r:id="rId33"/>
    <p:sldId id="286" r:id="rId34"/>
    <p:sldId id="389" r:id="rId35"/>
    <p:sldId id="390" r:id="rId36"/>
    <p:sldId id="288" r:id="rId37"/>
    <p:sldId id="289" r:id="rId38"/>
    <p:sldId id="290" r:id="rId39"/>
    <p:sldId id="291" r:id="rId40"/>
    <p:sldId id="421" r:id="rId41"/>
    <p:sldId id="293" r:id="rId42"/>
    <p:sldId id="294" r:id="rId43"/>
    <p:sldId id="295" r:id="rId44"/>
    <p:sldId id="296" r:id="rId45"/>
    <p:sldId id="297" r:id="rId46"/>
    <p:sldId id="298" r:id="rId47"/>
    <p:sldId id="299" r:id="rId48"/>
    <p:sldId id="300" r:id="rId49"/>
    <p:sldId id="302" r:id="rId50"/>
    <p:sldId id="303" r:id="rId51"/>
    <p:sldId id="304" r:id="rId52"/>
    <p:sldId id="305" r:id="rId53"/>
    <p:sldId id="306" r:id="rId54"/>
    <p:sldId id="307" r:id="rId55"/>
    <p:sldId id="308" r:id="rId56"/>
    <p:sldId id="309" r:id="rId57"/>
    <p:sldId id="310" r:id="rId58"/>
    <p:sldId id="311" r:id="rId59"/>
    <p:sldId id="315" r:id="rId60"/>
    <p:sldId id="312" r:id="rId61"/>
    <p:sldId id="313" r:id="rId62"/>
    <p:sldId id="314" r:id="rId63"/>
    <p:sldId id="391" r:id="rId64"/>
    <p:sldId id="392" r:id="rId65"/>
    <p:sldId id="316"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commentAuthors" Target="commentAuthors.xml"/><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1A4D05F-56A1-43DA-BCAD-51C56B750346}" type="doc">
      <dgm:prSet loTypeId="urn:microsoft.com/office/officeart/2005/8/layout/vList3" loCatId="list" qsTypeId="urn:microsoft.com/office/officeart/2005/8/quickstyle/simple1" qsCatId="simple" csTypeId="urn:microsoft.com/office/officeart/2005/8/colors/accent1_2" csCatId="accent1" phldr="1"/>
      <dgm:spPr/>
    </dgm:pt>
    <dgm:pt modelId="{B27E5B9F-E700-478D-8BEA-81A2CE9881F1}">
      <dgm:prSet phldrT="[文本]"/>
      <dgm:spPr>
        <a:solidFill>
          <a:schemeClr val="accent2">
            <a:lumMod val="75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数据平台介绍</a:t>
          </a:r>
        </a:p>
      </dgm:t>
    </dgm:pt>
    <dgm:pt modelId="{5DA86253-8AB9-470E-B845-20AD75837C6C}" cxnId="{756E9E77-395C-438F-872C-1882FCED6DC1}" type="parTrans">
      <dgm:prSet/>
      <dgm:spPr/>
      <dgm:t>
        <a:bodyPr/>
        <a:lstStyle/>
        <a:p>
          <a:endParaRPr lang="zh-CN" altLang="en-US"/>
        </a:p>
      </dgm:t>
    </dgm:pt>
    <dgm:pt modelId="{7B58E71D-A611-4125-8A87-7191770597E7}" cxnId="{756E9E77-395C-438F-872C-1882FCED6DC1}" type="sibTrans">
      <dgm:prSet/>
      <dgm:spPr/>
      <dgm:t>
        <a:bodyPr/>
        <a:lstStyle/>
        <a:p>
          <a:endParaRPr lang="zh-CN" altLang="en-US"/>
        </a:p>
      </dgm:t>
    </dgm:pt>
    <dgm:pt modelId="{3E0D3F09-BACB-40E7-9F90-D92B46C7BB88}">
      <dgm:prSet phldrT="[文本]"/>
      <dgm:spPr>
        <a:solidFill>
          <a:schemeClr val="bg1">
            <a:lumMod val="50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数据库介绍</a:t>
          </a:r>
        </a:p>
      </dgm:t>
    </dgm:pt>
    <dgm:pt modelId="{C8976A35-260B-49B8-8F58-D11E36E5FA56}" cxnId="{54F4E1C2-EBB1-4C60-91A6-1EC5393E438F}" type="parTrans">
      <dgm:prSet/>
      <dgm:spPr/>
      <dgm:t>
        <a:bodyPr/>
        <a:lstStyle/>
        <a:p>
          <a:endParaRPr lang="zh-CN" altLang="en-US"/>
        </a:p>
      </dgm:t>
    </dgm:pt>
    <dgm:pt modelId="{C4C4A069-B128-4411-BA02-E1452DF81264}" cxnId="{54F4E1C2-EBB1-4C60-91A6-1EC5393E438F}" type="sibTrans">
      <dgm:prSet/>
      <dgm:spPr/>
      <dgm:t>
        <a:bodyPr/>
        <a:lstStyle/>
        <a:p>
          <a:endParaRPr lang="zh-CN" altLang="en-US"/>
        </a:p>
      </dgm:t>
    </dgm:pt>
    <dgm:pt modelId="{19338966-6824-407E-A22A-167FFA5AF3C0}">
      <dgm:prSet phldrT="[文本]"/>
      <dgm:spPr>
        <a:solidFill>
          <a:schemeClr val="bg1">
            <a:lumMod val="50000"/>
          </a:schemeClr>
        </a:solidFill>
      </dgm:spPr>
      <dgm:t>
        <a:bodyPr/>
        <a:lstStyle/>
        <a:p>
          <a:r>
            <a:rPr lang="zh-CN" altLang="en-US" b="1" dirty="0">
              <a:latin typeface="华文中宋" panose="02010600040101010101" charset="-122"/>
              <a:ea typeface="华文中宋" panose="02010600040101010101" charset="-122"/>
            </a:rPr>
            <a:t>大赛题目解析及平台操作</a:t>
          </a:r>
        </a:p>
      </dgm:t>
    </dgm:pt>
    <dgm:pt modelId="{4F5C6993-D93C-428A-81C6-7FDB0EB238A1}" cxnId="{C79C1E03-5782-4BAF-B8F0-2F83D7CA6CCD}" type="parTrans">
      <dgm:prSet/>
      <dgm:spPr/>
      <dgm:t>
        <a:bodyPr/>
        <a:lstStyle/>
        <a:p>
          <a:endParaRPr lang="zh-CN" altLang="en-US"/>
        </a:p>
      </dgm:t>
    </dgm:pt>
    <dgm:pt modelId="{F47AEDA0-83AB-4B0A-AF67-5D1B3B4C8C11}" cxnId="{C79C1E03-5782-4BAF-B8F0-2F83D7CA6CCD}" type="sibTrans">
      <dgm:prSet/>
      <dgm:spPr/>
      <dgm:t>
        <a:bodyPr/>
        <a:lstStyle/>
        <a:p>
          <a:endParaRPr lang="zh-CN" altLang="en-US"/>
        </a:p>
      </dgm:t>
    </dgm:pt>
    <dgm:pt modelId="{1F44B942-4FAB-4FB8-8FB6-B95619CAA527}" type="pres">
      <dgm:prSet presAssocID="{61A4D05F-56A1-43DA-BCAD-51C56B750346}" presName="linearFlow" presStyleCnt="0">
        <dgm:presLayoutVars>
          <dgm:dir/>
          <dgm:resizeHandles val="exact"/>
        </dgm:presLayoutVars>
      </dgm:prSet>
      <dgm:spPr/>
    </dgm:pt>
    <dgm:pt modelId="{DB27AB5A-DB7B-4D98-AD0E-30B52BB4EEFA}" type="pres">
      <dgm:prSet presAssocID="{B27E5B9F-E700-478D-8BEA-81A2CE9881F1}" presName="composite" presStyleCnt="0"/>
      <dgm:spPr/>
    </dgm:pt>
    <dgm:pt modelId="{25C2F671-B725-40A9-8B77-9EAADCC57221}" type="pres">
      <dgm:prSet presAssocID="{B27E5B9F-E700-478D-8BEA-81A2CE9881F1}" presName="imgShp" presStyleLbl="fgImgPlace1" presStyleIdx="0" presStyleCnt="3"/>
      <dgm:spPr>
        <a:solidFill>
          <a:schemeClr val="bg1">
            <a:lumMod val="85000"/>
          </a:schemeClr>
        </a:solidFill>
      </dgm:spPr>
    </dgm:pt>
    <dgm:pt modelId="{2C98F642-BD1C-44E9-BCA1-FD7F72DF3F54}" type="pres">
      <dgm:prSet presAssocID="{B27E5B9F-E700-478D-8BEA-81A2CE9881F1}" presName="txShp" presStyleLbl="node1" presStyleIdx="0" presStyleCnt="3">
        <dgm:presLayoutVars>
          <dgm:bulletEnabled val="1"/>
        </dgm:presLayoutVars>
      </dgm:prSet>
      <dgm:spPr/>
    </dgm:pt>
    <dgm:pt modelId="{C1179A04-8A67-43C2-AEBF-73697BB2AC22}" type="pres">
      <dgm:prSet presAssocID="{7B58E71D-A611-4125-8A87-7191770597E7}" presName="spacing" presStyleCnt="0"/>
      <dgm:spPr/>
    </dgm:pt>
    <dgm:pt modelId="{C94DA366-8EB8-4985-93D0-A2818BA060EC}" type="pres">
      <dgm:prSet presAssocID="{3E0D3F09-BACB-40E7-9F90-D92B46C7BB88}" presName="composite" presStyleCnt="0"/>
      <dgm:spPr/>
    </dgm:pt>
    <dgm:pt modelId="{FA56056B-3606-41E5-BEB2-E8CA1C9C10F9}" type="pres">
      <dgm:prSet presAssocID="{3E0D3F09-BACB-40E7-9F90-D92B46C7BB88}" presName="imgShp" presStyleLbl="fgImgPlace1" presStyleIdx="1" presStyleCnt="3"/>
      <dgm:spPr>
        <a:solidFill>
          <a:schemeClr val="bg1">
            <a:lumMod val="85000"/>
          </a:schemeClr>
        </a:solidFill>
      </dgm:spPr>
    </dgm:pt>
    <dgm:pt modelId="{D089EA82-300F-4534-B289-EE801224948F}" type="pres">
      <dgm:prSet presAssocID="{3E0D3F09-BACB-40E7-9F90-D92B46C7BB88}" presName="txShp" presStyleLbl="node1" presStyleIdx="1" presStyleCnt="3">
        <dgm:presLayoutVars>
          <dgm:bulletEnabled val="1"/>
        </dgm:presLayoutVars>
      </dgm:prSet>
      <dgm:spPr/>
    </dgm:pt>
    <dgm:pt modelId="{2166870A-7CDD-4CA8-B608-CB084213B08A}" type="pres">
      <dgm:prSet presAssocID="{C4C4A069-B128-4411-BA02-E1452DF81264}" presName="spacing" presStyleCnt="0"/>
      <dgm:spPr/>
    </dgm:pt>
    <dgm:pt modelId="{6F3EE480-3FDB-421D-8E38-C117A42AFFB8}" type="pres">
      <dgm:prSet presAssocID="{19338966-6824-407E-A22A-167FFA5AF3C0}" presName="composite" presStyleCnt="0"/>
      <dgm:spPr/>
    </dgm:pt>
    <dgm:pt modelId="{6B15C49B-AB5F-4CB2-B41D-9E24082A918A}" type="pres">
      <dgm:prSet presAssocID="{19338966-6824-407E-A22A-167FFA5AF3C0}" presName="imgShp" presStyleLbl="fgImgPlace1" presStyleIdx="2" presStyleCnt="3"/>
      <dgm:spPr>
        <a:solidFill>
          <a:schemeClr val="bg1">
            <a:lumMod val="85000"/>
          </a:schemeClr>
        </a:solidFill>
      </dgm:spPr>
    </dgm:pt>
    <dgm:pt modelId="{7331DB67-05FE-4E3E-9AE6-716945D98659}" type="pres">
      <dgm:prSet presAssocID="{19338966-6824-407E-A22A-167FFA5AF3C0}" presName="txShp" presStyleLbl="node1" presStyleIdx="2" presStyleCnt="3">
        <dgm:presLayoutVars>
          <dgm:bulletEnabled val="1"/>
        </dgm:presLayoutVars>
      </dgm:prSet>
      <dgm:spPr/>
    </dgm:pt>
  </dgm:ptLst>
  <dgm:cxnLst>
    <dgm:cxn modelId="{C79C1E03-5782-4BAF-B8F0-2F83D7CA6CCD}" srcId="{61A4D05F-56A1-43DA-BCAD-51C56B750346}" destId="{19338966-6824-407E-A22A-167FFA5AF3C0}" srcOrd="2" destOrd="0" parTransId="{4F5C6993-D93C-428A-81C6-7FDB0EB238A1}" sibTransId="{F47AEDA0-83AB-4B0A-AF67-5D1B3B4C8C11}"/>
    <dgm:cxn modelId="{F4AD3064-8DB6-4C91-B162-AD8B2A85F389}" type="presOf" srcId="{3E0D3F09-BACB-40E7-9F90-D92B46C7BB88}" destId="{D089EA82-300F-4534-B289-EE801224948F}" srcOrd="0" destOrd="0" presId="urn:microsoft.com/office/officeart/2005/8/layout/vList3"/>
    <dgm:cxn modelId="{756E9E77-395C-438F-872C-1882FCED6DC1}" srcId="{61A4D05F-56A1-43DA-BCAD-51C56B750346}" destId="{B27E5B9F-E700-478D-8BEA-81A2CE9881F1}" srcOrd="0" destOrd="0" parTransId="{5DA86253-8AB9-470E-B845-20AD75837C6C}" sibTransId="{7B58E71D-A611-4125-8A87-7191770597E7}"/>
    <dgm:cxn modelId="{8A1E218E-7E26-4665-9FBB-CC9AA0E69D54}" type="presOf" srcId="{19338966-6824-407E-A22A-167FFA5AF3C0}" destId="{7331DB67-05FE-4E3E-9AE6-716945D98659}" srcOrd="0" destOrd="0" presId="urn:microsoft.com/office/officeart/2005/8/layout/vList3"/>
    <dgm:cxn modelId="{F1CE8491-9FB7-433E-A105-4CF26E6DC1B9}" type="presOf" srcId="{61A4D05F-56A1-43DA-BCAD-51C56B750346}" destId="{1F44B942-4FAB-4FB8-8FB6-B95619CAA527}" srcOrd="0" destOrd="0" presId="urn:microsoft.com/office/officeart/2005/8/layout/vList3"/>
    <dgm:cxn modelId="{54F4E1C2-EBB1-4C60-91A6-1EC5393E438F}" srcId="{61A4D05F-56A1-43DA-BCAD-51C56B750346}" destId="{3E0D3F09-BACB-40E7-9F90-D92B46C7BB88}" srcOrd="1" destOrd="0" parTransId="{C8976A35-260B-49B8-8F58-D11E36E5FA56}" sibTransId="{C4C4A069-B128-4411-BA02-E1452DF81264}"/>
    <dgm:cxn modelId="{DCA22CF0-A908-48E7-9A19-3011E0F60574}" type="presOf" srcId="{B27E5B9F-E700-478D-8BEA-81A2CE9881F1}" destId="{2C98F642-BD1C-44E9-BCA1-FD7F72DF3F54}" srcOrd="0" destOrd="0" presId="urn:microsoft.com/office/officeart/2005/8/layout/vList3"/>
    <dgm:cxn modelId="{66B099C0-9B3C-4C2B-A4FF-C128C11CF0A4}" type="presParOf" srcId="{1F44B942-4FAB-4FB8-8FB6-B95619CAA527}" destId="{DB27AB5A-DB7B-4D98-AD0E-30B52BB4EEFA}" srcOrd="0" destOrd="0" presId="urn:microsoft.com/office/officeart/2005/8/layout/vList3"/>
    <dgm:cxn modelId="{0F94A3D9-4E2D-4E9B-9194-A4154AE90262}" type="presParOf" srcId="{DB27AB5A-DB7B-4D98-AD0E-30B52BB4EEFA}" destId="{25C2F671-B725-40A9-8B77-9EAADCC57221}" srcOrd="0" destOrd="0" presId="urn:microsoft.com/office/officeart/2005/8/layout/vList3"/>
    <dgm:cxn modelId="{3D9E29FA-F8DA-4914-92E8-CE97B385B78F}" type="presParOf" srcId="{DB27AB5A-DB7B-4D98-AD0E-30B52BB4EEFA}" destId="{2C98F642-BD1C-44E9-BCA1-FD7F72DF3F54}" srcOrd="1" destOrd="0" presId="urn:microsoft.com/office/officeart/2005/8/layout/vList3"/>
    <dgm:cxn modelId="{18EEB730-BF2E-4EC8-A370-8217E1559970}" type="presParOf" srcId="{1F44B942-4FAB-4FB8-8FB6-B95619CAA527}" destId="{C1179A04-8A67-43C2-AEBF-73697BB2AC22}" srcOrd="1" destOrd="0" presId="urn:microsoft.com/office/officeart/2005/8/layout/vList3"/>
    <dgm:cxn modelId="{D5F9B3C0-FABF-41C6-8D52-E2071134E83F}" type="presParOf" srcId="{1F44B942-4FAB-4FB8-8FB6-B95619CAA527}" destId="{C94DA366-8EB8-4985-93D0-A2818BA060EC}" srcOrd="2" destOrd="0" presId="urn:microsoft.com/office/officeart/2005/8/layout/vList3"/>
    <dgm:cxn modelId="{292724C9-2188-41EA-9780-8E08585D667D}" type="presParOf" srcId="{C94DA366-8EB8-4985-93D0-A2818BA060EC}" destId="{FA56056B-3606-41E5-BEB2-E8CA1C9C10F9}" srcOrd="0" destOrd="0" presId="urn:microsoft.com/office/officeart/2005/8/layout/vList3"/>
    <dgm:cxn modelId="{1ABD94A8-0AC4-4964-A185-6E0ECC08D372}" type="presParOf" srcId="{C94DA366-8EB8-4985-93D0-A2818BA060EC}" destId="{D089EA82-300F-4534-B289-EE801224948F}" srcOrd="1" destOrd="0" presId="urn:microsoft.com/office/officeart/2005/8/layout/vList3"/>
    <dgm:cxn modelId="{05ADFE4A-9271-4F4E-A0DE-9D27127D305F}" type="presParOf" srcId="{1F44B942-4FAB-4FB8-8FB6-B95619CAA527}" destId="{2166870A-7CDD-4CA8-B608-CB084213B08A}" srcOrd="3" destOrd="0" presId="urn:microsoft.com/office/officeart/2005/8/layout/vList3"/>
    <dgm:cxn modelId="{B24D878C-6525-4667-988B-6E0CB3C83B78}" type="presParOf" srcId="{1F44B942-4FAB-4FB8-8FB6-B95619CAA527}" destId="{6F3EE480-3FDB-421D-8E38-C117A42AFFB8}" srcOrd="4" destOrd="0" presId="urn:microsoft.com/office/officeart/2005/8/layout/vList3"/>
    <dgm:cxn modelId="{9D15CE47-CDF8-4D65-9716-42AB9F68BCB6}" type="presParOf" srcId="{6F3EE480-3FDB-421D-8E38-C117A42AFFB8}" destId="{6B15C49B-AB5F-4CB2-B41D-9E24082A918A}" srcOrd="0" destOrd="0" presId="urn:microsoft.com/office/officeart/2005/8/layout/vList3"/>
    <dgm:cxn modelId="{39DB747E-654A-4D91-A209-4F4441E58587}" type="presParOf" srcId="{6F3EE480-3FDB-421D-8E38-C117A42AFFB8}" destId="{7331DB67-05FE-4E3E-9AE6-716945D98659}"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A4D05F-56A1-43DA-BCAD-51C56B750346}" type="doc">
      <dgm:prSet loTypeId="urn:microsoft.com/office/officeart/2005/8/layout/vList3" loCatId="list" qsTypeId="urn:microsoft.com/office/officeart/2005/8/quickstyle/simple1" qsCatId="simple" csTypeId="urn:microsoft.com/office/officeart/2005/8/colors/accent1_2" csCatId="accent1" phldr="1"/>
      <dgm:spPr/>
    </dgm:pt>
    <dgm:pt modelId="{B27E5B9F-E700-478D-8BEA-81A2CE9881F1}">
      <dgm:prSet phldrT="[文本]"/>
      <dgm:spPr>
        <a:solidFill>
          <a:schemeClr val="bg2">
            <a:lumMod val="50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数据平台介绍</a:t>
          </a:r>
        </a:p>
      </dgm:t>
    </dgm:pt>
    <dgm:pt modelId="{5DA86253-8AB9-470E-B845-20AD75837C6C}" cxnId="{756E9E77-395C-438F-872C-1882FCED6DC1}" type="parTrans">
      <dgm:prSet/>
      <dgm:spPr/>
      <dgm:t>
        <a:bodyPr/>
        <a:lstStyle/>
        <a:p>
          <a:endParaRPr lang="zh-CN" altLang="en-US"/>
        </a:p>
      </dgm:t>
    </dgm:pt>
    <dgm:pt modelId="{7B58E71D-A611-4125-8A87-7191770597E7}" cxnId="{756E9E77-395C-438F-872C-1882FCED6DC1}" type="sibTrans">
      <dgm:prSet/>
      <dgm:spPr/>
      <dgm:t>
        <a:bodyPr/>
        <a:lstStyle/>
        <a:p>
          <a:endParaRPr lang="zh-CN" altLang="en-US"/>
        </a:p>
      </dgm:t>
    </dgm:pt>
    <dgm:pt modelId="{3E0D3F09-BACB-40E7-9F90-D92B46C7BB88}">
      <dgm:prSet phldrT="[文本]"/>
      <dgm:spPr>
        <a:solidFill>
          <a:schemeClr val="accent2">
            <a:lumMod val="75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数据库介绍</a:t>
          </a:r>
        </a:p>
      </dgm:t>
    </dgm:pt>
    <dgm:pt modelId="{C8976A35-260B-49B8-8F58-D11E36E5FA56}" cxnId="{54F4E1C2-EBB1-4C60-91A6-1EC5393E438F}" type="parTrans">
      <dgm:prSet/>
      <dgm:spPr/>
      <dgm:t>
        <a:bodyPr/>
        <a:lstStyle/>
        <a:p>
          <a:endParaRPr lang="zh-CN" altLang="en-US"/>
        </a:p>
      </dgm:t>
    </dgm:pt>
    <dgm:pt modelId="{C4C4A069-B128-4411-BA02-E1452DF81264}" cxnId="{54F4E1C2-EBB1-4C60-91A6-1EC5393E438F}" type="sibTrans">
      <dgm:prSet/>
      <dgm:spPr/>
      <dgm:t>
        <a:bodyPr/>
        <a:lstStyle/>
        <a:p>
          <a:endParaRPr lang="zh-CN" altLang="en-US"/>
        </a:p>
      </dgm:t>
    </dgm:pt>
    <dgm:pt modelId="{19338966-6824-407E-A22A-167FFA5AF3C0}">
      <dgm:prSet phldrT="[文本]"/>
      <dgm:spPr>
        <a:solidFill>
          <a:schemeClr val="bg1">
            <a:lumMod val="50000"/>
          </a:schemeClr>
        </a:solidFill>
      </dgm:spPr>
      <dgm:t>
        <a:bodyPr/>
        <a:lstStyle/>
        <a:p>
          <a:r>
            <a:rPr lang="zh-CN" altLang="en-US" b="1" dirty="0">
              <a:latin typeface="华文中宋" panose="02010600040101010101" charset="-122"/>
              <a:ea typeface="华文中宋" panose="02010600040101010101" charset="-122"/>
            </a:rPr>
            <a:t>大赛题目解析及平台操作</a:t>
          </a:r>
        </a:p>
      </dgm:t>
    </dgm:pt>
    <dgm:pt modelId="{4F5C6993-D93C-428A-81C6-7FDB0EB238A1}" cxnId="{C79C1E03-5782-4BAF-B8F0-2F83D7CA6CCD}" type="parTrans">
      <dgm:prSet/>
      <dgm:spPr/>
      <dgm:t>
        <a:bodyPr/>
        <a:lstStyle/>
        <a:p>
          <a:endParaRPr lang="zh-CN" altLang="en-US"/>
        </a:p>
      </dgm:t>
    </dgm:pt>
    <dgm:pt modelId="{F47AEDA0-83AB-4B0A-AF67-5D1B3B4C8C11}" cxnId="{C79C1E03-5782-4BAF-B8F0-2F83D7CA6CCD}" type="sibTrans">
      <dgm:prSet/>
      <dgm:spPr/>
      <dgm:t>
        <a:bodyPr/>
        <a:lstStyle/>
        <a:p>
          <a:endParaRPr lang="zh-CN" altLang="en-US"/>
        </a:p>
      </dgm:t>
    </dgm:pt>
    <dgm:pt modelId="{1F44B942-4FAB-4FB8-8FB6-B95619CAA527}" type="pres">
      <dgm:prSet presAssocID="{61A4D05F-56A1-43DA-BCAD-51C56B750346}" presName="linearFlow" presStyleCnt="0">
        <dgm:presLayoutVars>
          <dgm:dir/>
          <dgm:resizeHandles val="exact"/>
        </dgm:presLayoutVars>
      </dgm:prSet>
      <dgm:spPr/>
    </dgm:pt>
    <dgm:pt modelId="{DB27AB5A-DB7B-4D98-AD0E-30B52BB4EEFA}" type="pres">
      <dgm:prSet presAssocID="{B27E5B9F-E700-478D-8BEA-81A2CE9881F1}" presName="composite" presStyleCnt="0"/>
      <dgm:spPr/>
    </dgm:pt>
    <dgm:pt modelId="{25C2F671-B725-40A9-8B77-9EAADCC57221}" type="pres">
      <dgm:prSet presAssocID="{B27E5B9F-E700-478D-8BEA-81A2CE9881F1}" presName="imgShp" presStyleLbl="fgImgPlace1" presStyleIdx="0" presStyleCnt="3"/>
      <dgm:spPr>
        <a:solidFill>
          <a:schemeClr val="bg1">
            <a:lumMod val="85000"/>
          </a:schemeClr>
        </a:solidFill>
      </dgm:spPr>
    </dgm:pt>
    <dgm:pt modelId="{2C98F642-BD1C-44E9-BCA1-FD7F72DF3F54}" type="pres">
      <dgm:prSet presAssocID="{B27E5B9F-E700-478D-8BEA-81A2CE9881F1}" presName="txShp" presStyleLbl="node1" presStyleIdx="0" presStyleCnt="3">
        <dgm:presLayoutVars>
          <dgm:bulletEnabled val="1"/>
        </dgm:presLayoutVars>
      </dgm:prSet>
      <dgm:spPr/>
    </dgm:pt>
    <dgm:pt modelId="{C1179A04-8A67-43C2-AEBF-73697BB2AC22}" type="pres">
      <dgm:prSet presAssocID="{7B58E71D-A611-4125-8A87-7191770597E7}" presName="spacing" presStyleCnt="0"/>
      <dgm:spPr/>
    </dgm:pt>
    <dgm:pt modelId="{C94DA366-8EB8-4985-93D0-A2818BA060EC}" type="pres">
      <dgm:prSet presAssocID="{3E0D3F09-BACB-40E7-9F90-D92B46C7BB88}" presName="composite" presStyleCnt="0"/>
      <dgm:spPr/>
    </dgm:pt>
    <dgm:pt modelId="{FA56056B-3606-41E5-BEB2-E8CA1C9C10F9}" type="pres">
      <dgm:prSet presAssocID="{3E0D3F09-BACB-40E7-9F90-D92B46C7BB88}" presName="imgShp" presStyleLbl="fgImgPlace1" presStyleIdx="1" presStyleCnt="3"/>
      <dgm:spPr>
        <a:solidFill>
          <a:schemeClr val="bg1">
            <a:lumMod val="85000"/>
          </a:schemeClr>
        </a:solidFill>
      </dgm:spPr>
    </dgm:pt>
    <dgm:pt modelId="{D089EA82-300F-4534-B289-EE801224948F}" type="pres">
      <dgm:prSet presAssocID="{3E0D3F09-BACB-40E7-9F90-D92B46C7BB88}" presName="txShp" presStyleLbl="node1" presStyleIdx="1" presStyleCnt="3">
        <dgm:presLayoutVars>
          <dgm:bulletEnabled val="1"/>
        </dgm:presLayoutVars>
      </dgm:prSet>
      <dgm:spPr/>
    </dgm:pt>
    <dgm:pt modelId="{2166870A-7CDD-4CA8-B608-CB084213B08A}" type="pres">
      <dgm:prSet presAssocID="{C4C4A069-B128-4411-BA02-E1452DF81264}" presName="spacing" presStyleCnt="0"/>
      <dgm:spPr/>
    </dgm:pt>
    <dgm:pt modelId="{6F3EE480-3FDB-421D-8E38-C117A42AFFB8}" type="pres">
      <dgm:prSet presAssocID="{19338966-6824-407E-A22A-167FFA5AF3C0}" presName="composite" presStyleCnt="0"/>
      <dgm:spPr/>
    </dgm:pt>
    <dgm:pt modelId="{6B15C49B-AB5F-4CB2-B41D-9E24082A918A}" type="pres">
      <dgm:prSet presAssocID="{19338966-6824-407E-A22A-167FFA5AF3C0}" presName="imgShp" presStyleLbl="fgImgPlace1" presStyleIdx="2" presStyleCnt="3"/>
      <dgm:spPr>
        <a:solidFill>
          <a:schemeClr val="bg1">
            <a:lumMod val="85000"/>
          </a:schemeClr>
        </a:solidFill>
      </dgm:spPr>
    </dgm:pt>
    <dgm:pt modelId="{7331DB67-05FE-4E3E-9AE6-716945D98659}" type="pres">
      <dgm:prSet presAssocID="{19338966-6824-407E-A22A-167FFA5AF3C0}" presName="txShp" presStyleLbl="node1" presStyleIdx="2" presStyleCnt="3">
        <dgm:presLayoutVars>
          <dgm:bulletEnabled val="1"/>
        </dgm:presLayoutVars>
      </dgm:prSet>
      <dgm:spPr/>
    </dgm:pt>
  </dgm:ptLst>
  <dgm:cxnLst>
    <dgm:cxn modelId="{C79C1E03-5782-4BAF-B8F0-2F83D7CA6CCD}" srcId="{61A4D05F-56A1-43DA-BCAD-51C56B750346}" destId="{19338966-6824-407E-A22A-167FFA5AF3C0}" srcOrd="2" destOrd="0" parTransId="{4F5C6993-D93C-428A-81C6-7FDB0EB238A1}" sibTransId="{F47AEDA0-83AB-4B0A-AF67-5D1B3B4C8C11}"/>
    <dgm:cxn modelId="{F4AD3064-8DB6-4C91-B162-AD8B2A85F389}" type="presOf" srcId="{3E0D3F09-BACB-40E7-9F90-D92B46C7BB88}" destId="{D089EA82-300F-4534-B289-EE801224948F}" srcOrd="0" destOrd="0" presId="urn:microsoft.com/office/officeart/2005/8/layout/vList3"/>
    <dgm:cxn modelId="{756E9E77-395C-438F-872C-1882FCED6DC1}" srcId="{61A4D05F-56A1-43DA-BCAD-51C56B750346}" destId="{B27E5B9F-E700-478D-8BEA-81A2CE9881F1}" srcOrd="0" destOrd="0" parTransId="{5DA86253-8AB9-470E-B845-20AD75837C6C}" sibTransId="{7B58E71D-A611-4125-8A87-7191770597E7}"/>
    <dgm:cxn modelId="{8A1E218E-7E26-4665-9FBB-CC9AA0E69D54}" type="presOf" srcId="{19338966-6824-407E-A22A-167FFA5AF3C0}" destId="{7331DB67-05FE-4E3E-9AE6-716945D98659}" srcOrd="0" destOrd="0" presId="urn:microsoft.com/office/officeart/2005/8/layout/vList3"/>
    <dgm:cxn modelId="{F1CE8491-9FB7-433E-A105-4CF26E6DC1B9}" type="presOf" srcId="{61A4D05F-56A1-43DA-BCAD-51C56B750346}" destId="{1F44B942-4FAB-4FB8-8FB6-B95619CAA527}" srcOrd="0" destOrd="0" presId="urn:microsoft.com/office/officeart/2005/8/layout/vList3"/>
    <dgm:cxn modelId="{54F4E1C2-EBB1-4C60-91A6-1EC5393E438F}" srcId="{61A4D05F-56A1-43DA-BCAD-51C56B750346}" destId="{3E0D3F09-BACB-40E7-9F90-D92B46C7BB88}" srcOrd="1" destOrd="0" parTransId="{C8976A35-260B-49B8-8F58-D11E36E5FA56}" sibTransId="{C4C4A069-B128-4411-BA02-E1452DF81264}"/>
    <dgm:cxn modelId="{DCA22CF0-A908-48E7-9A19-3011E0F60574}" type="presOf" srcId="{B27E5B9F-E700-478D-8BEA-81A2CE9881F1}" destId="{2C98F642-BD1C-44E9-BCA1-FD7F72DF3F54}" srcOrd="0" destOrd="0" presId="urn:microsoft.com/office/officeart/2005/8/layout/vList3"/>
    <dgm:cxn modelId="{66B099C0-9B3C-4C2B-A4FF-C128C11CF0A4}" type="presParOf" srcId="{1F44B942-4FAB-4FB8-8FB6-B95619CAA527}" destId="{DB27AB5A-DB7B-4D98-AD0E-30B52BB4EEFA}" srcOrd="0" destOrd="0" presId="urn:microsoft.com/office/officeart/2005/8/layout/vList3"/>
    <dgm:cxn modelId="{0F94A3D9-4E2D-4E9B-9194-A4154AE90262}" type="presParOf" srcId="{DB27AB5A-DB7B-4D98-AD0E-30B52BB4EEFA}" destId="{25C2F671-B725-40A9-8B77-9EAADCC57221}" srcOrd="0" destOrd="0" presId="urn:microsoft.com/office/officeart/2005/8/layout/vList3"/>
    <dgm:cxn modelId="{3D9E29FA-F8DA-4914-92E8-CE97B385B78F}" type="presParOf" srcId="{DB27AB5A-DB7B-4D98-AD0E-30B52BB4EEFA}" destId="{2C98F642-BD1C-44E9-BCA1-FD7F72DF3F54}" srcOrd="1" destOrd="0" presId="urn:microsoft.com/office/officeart/2005/8/layout/vList3"/>
    <dgm:cxn modelId="{18EEB730-BF2E-4EC8-A370-8217E1559970}" type="presParOf" srcId="{1F44B942-4FAB-4FB8-8FB6-B95619CAA527}" destId="{C1179A04-8A67-43C2-AEBF-73697BB2AC22}" srcOrd="1" destOrd="0" presId="urn:microsoft.com/office/officeart/2005/8/layout/vList3"/>
    <dgm:cxn modelId="{D5F9B3C0-FABF-41C6-8D52-E2071134E83F}" type="presParOf" srcId="{1F44B942-4FAB-4FB8-8FB6-B95619CAA527}" destId="{C94DA366-8EB8-4985-93D0-A2818BA060EC}" srcOrd="2" destOrd="0" presId="urn:microsoft.com/office/officeart/2005/8/layout/vList3"/>
    <dgm:cxn modelId="{292724C9-2188-41EA-9780-8E08585D667D}" type="presParOf" srcId="{C94DA366-8EB8-4985-93D0-A2818BA060EC}" destId="{FA56056B-3606-41E5-BEB2-E8CA1C9C10F9}" srcOrd="0" destOrd="0" presId="urn:microsoft.com/office/officeart/2005/8/layout/vList3"/>
    <dgm:cxn modelId="{1ABD94A8-0AC4-4964-A185-6E0ECC08D372}" type="presParOf" srcId="{C94DA366-8EB8-4985-93D0-A2818BA060EC}" destId="{D089EA82-300F-4534-B289-EE801224948F}" srcOrd="1" destOrd="0" presId="urn:microsoft.com/office/officeart/2005/8/layout/vList3"/>
    <dgm:cxn modelId="{05ADFE4A-9271-4F4E-A0DE-9D27127D305F}" type="presParOf" srcId="{1F44B942-4FAB-4FB8-8FB6-B95619CAA527}" destId="{2166870A-7CDD-4CA8-B608-CB084213B08A}" srcOrd="3" destOrd="0" presId="urn:microsoft.com/office/officeart/2005/8/layout/vList3"/>
    <dgm:cxn modelId="{B24D878C-6525-4667-988B-6E0CB3C83B78}" type="presParOf" srcId="{1F44B942-4FAB-4FB8-8FB6-B95619CAA527}" destId="{6F3EE480-3FDB-421D-8E38-C117A42AFFB8}" srcOrd="4" destOrd="0" presId="urn:microsoft.com/office/officeart/2005/8/layout/vList3"/>
    <dgm:cxn modelId="{9D15CE47-CDF8-4D65-9716-42AB9F68BCB6}" type="presParOf" srcId="{6F3EE480-3FDB-421D-8E38-C117A42AFFB8}" destId="{6B15C49B-AB5F-4CB2-B41D-9E24082A918A}" srcOrd="0" destOrd="0" presId="urn:microsoft.com/office/officeart/2005/8/layout/vList3"/>
    <dgm:cxn modelId="{39DB747E-654A-4D91-A209-4F4441E58587}" type="presParOf" srcId="{6F3EE480-3FDB-421D-8E38-C117A42AFFB8}" destId="{7331DB67-05FE-4E3E-9AE6-716945D98659}"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4D05F-56A1-43DA-BCAD-51C56B750346}" type="doc">
      <dgm:prSet loTypeId="urn:microsoft.com/office/officeart/2005/8/layout/vList3" loCatId="list" qsTypeId="urn:microsoft.com/office/officeart/2005/8/quickstyle/simple1" qsCatId="simple" csTypeId="urn:microsoft.com/office/officeart/2005/8/colors/accent1_2" csCatId="accent1" phldr="1"/>
      <dgm:spPr/>
    </dgm:pt>
    <dgm:pt modelId="{B27E5B9F-E700-478D-8BEA-81A2CE9881F1}">
      <dgm:prSet phldrT="[文本]"/>
      <dgm:spPr>
        <a:solidFill>
          <a:schemeClr val="bg2">
            <a:lumMod val="50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数据平台介绍</a:t>
          </a:r>
        </a:p>
      </dgm:t>
    </dgm:pt>
    <dgm:pt modelId="{5DA86253-8AB9-470E-B845-20AD75837C6C}" cxnId="{756E9E77-395C-438F-872C-1882FCED6DC1}" type="parTrans">
      <dgm:prSet/>
      <dgm:spPr/>
      <dgm:t>
        <a:bodyPr/>
        <a:lstStyle/>
        <a:p>
          <a:endParaRPr lang="zh-CN" altLang="en-US"/>
        </a:p>
      </dgm:t>
    </dgm:pt>
    <dgm:pt modelId="{7B58E71D-A611-4125-8A87-7191770597E7}" cxnId="{756E9E77-395C-438F-872C-1882FCED6DC1}" type="sibTrans">
      <dgm:prSet/>
      <dgm:spPr/>
      <dgm:t>
        <a:bodyPr/>
        <a:lstStyle/>
        <a:p>
          <a:endParaRPr lang="zh-CN" altLang="en-US"/>
        </a:p>
      </dgm:t>
    </dgm:pt>
    <dgm:pt modelId="{3E0D3F09-BACB-40E7-9F90-D92B46C7BB88}">
      <dgm:prSet phldrT="[文本]"/>
      <dgm:spPr>
        <a:solidFill>
          <a:schemeClr val="bg2">
            <a:lumMod val="50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数据库介绍</a:t>
          </a:r>
        </a:p>
      </dgm:t>
    </dgm:pt>
    <dgm:pt modelId="{C8976A35-260B-49B8-8F58-D11E36E5FA56}" cxnId="{54F4E1C2-EBB1-4C60-91A6-1EC5393E438F}" type="parTrans">
      <dgm:prSet/>
      <dgm:spPr/>
      <dgm:t>
        <a:bodyPr/>
        <a:lstStyle/>
        <a:p>
          <a:endParaRPr lang="zh-CN" altLang="en-US"/>
        </a:p>
      </dgm:t>
    </dgm:pt>
    <dgm:pt modelId="{C4C4A069-B128-4411-BA02-E1452DF81264}" cxnId="{54F4E1C2-EBB1-4C60-91A6-1EC5393E438F}" type="sibTrans">
      <dgm:prSet/>
      <dgm:spPr/>
      <dgm:t>
        <a:bodyPr/>
        <a:lstStyle/>
        <a:p>
          <a:endParaRPr lang="zh-CN" altLang="en-US"/>
        </a:p>
      </dgm:t>
    </dgm:pt>
    <dgm:pt modelId="{19338966-6824-407E-A22A-167FFA5AF3C0}">
      <dgm:prSet phldrT="[文本]"/>
      <dgm:spPr>
        <a:solidFill>
          <a:schemeClr val="accent2">
            <a:lumMod val="75000"/>
          </a:schemeClr>
        </a:solidFill>
      </dgm:spPr>
      <dgm:t>
        <a:bodyPr/>
        <a:lstStyle/>
        <a:p>
          <a:r>
            <a:rPr lang="zh-CN" altLang="en-US" b="1" dirty="0">
              <a:latin typeface="华文中宋" panose="02010600040101010101" charset="-122"/>
              <a:ea typeface="华文中宋" panose="02010600040101010101" charset="-122"/>
            </a:rPr>
            <a:t>大赛题目解析及平台操作</a:t>
          </a:r>
        </a:p>
      </dgm:t>
    </dgm:pt>
    <dgm:pt modelId="{4F5C6993-D93C-428A-81C6-7FDB0EB238A1}" cxnId="{C79C1E03-5782-4BAF-B8F0-2F83D7CA6CCD}" type="parTrans">
      <dgm:prSet/>
      <dgm:spPr/>
      <dgm:t>
        <a:bodyPr/>
        <a:lstStyle/>
        <a:p>
          <a:endParaRPr lang="zh-CN" altLang="en-US"/>
        </a:p>
      </dgm:t>
    </dgm:pt>
    <dgm:pt modelId="{F47AEDA0-83AB-4B0A-AF67-5D1B3B4C8C11}" cxnId="{C79C1E03-5782-4BAF-B8F0-2F83D7CA6CCD}" type="sibTrans">
      <dgm:prSet/>
      <dgm:spPr/>
      <dgm:t>
        <a:bodyPr/>
        <a:lstStyle/>
        <a:p>
          <a:endParaRPr lang="zh-CN" altLang="en-US"/>
        </a:p>
      </dgm:t>
    </dgm:pt>
    <dgm:pt modelId="{1F44B942-4FAB-4FB8-8FB6-B95619CAA527}" type="pres">
      <dgm:prSet presAssocID="{61A4D05F-56A1-43DA-BCAD-51C56B750346}" presName="linearFlow" presStyleCnt="0">
        <dgm:presLayoutVars>
          <dgm:dir/>
          <dgm:resizeHandles val="exact"/>
        </dgm:presLayoutVars>
      </dgm:prSet>
      <dgm:spPr/>
    </dgm:pt>
    <dgm:pt modelId="{DB27AB5A-DB7B-4D98-AD0E-30B52BB4EEFA}" type="pres">
      <dgm:prSet presAssocID="{B27E5B9F-E700-478D-8BEA-81A2CE9881F1}" presName="composite" presStyleCnt="0"/>
      <dgm:spPr/>
    </dgm:pt>
    <dgm:pt modelId="{25C2F671-B725-40A9-8B77-9EAADCC57221}" type="pres">
      <dgm:prSet presAssocID="{B27E5B9F-E700-478D-8BEA-81A2CE9881F1}" presName="imgShp" presStyleLbl="fgImgPlace1" presStyleIdx="0" presStyleCnt="3"/>
      <dgm:spPr>
        <a:solidFill>
          <a:schemeClr val="bg1">
            <a:lumMod val="85000"/>
          </a:schemeClr>
        </a:solidFill>
      </dgm:spPr>
    </dgm:pt>
    <dgm:pt modelId="{2C98F642-BD1C-44E9-BCA1-FD7F72DF3F54}" type="pres">
      <dgm:prSet presAssocID="{B27E5B9F-E700-478D-8BEA-81A2CE9881F1}" presName="txShp" presStyleLbl="node1" presStyleIdx="0" presStyleCnt="3">
        <dgm:presLayoutVars>
          <dgm:bulletEnabled val="1"/>
        </dgm:presLayoutVars>
      </dgm:prSet>
      <dgm:spPr/>
    </dgm:pt>
    <dgm:pt modelId="{C1179A04-8A67-43C2-AEBF-73697BB2AC22}" type="pres">
      <dgm:prSet presAssocID="{7B58E71D-A611-4125-8A87-7191770597E7}" presName="spacing" presStyleCnt="0"/>
      <dgm:spPr/>
    </dgm:pt>
    <dgm:pt modelId="{C94DA366-8EB8-4985-93D0-A2818BA060EC}" type="pres">
      <dgm:prSet presAssocID="{3E0D3F09-BACB-40E7-9F90-D92B46C7BB88}" presName="composite" presStyleCnt="0"/>
      <dgm:spPr/>
    </dgm:pt>
    <dgm:pt modelId="{FA56056B-3606-41E5-BEB2-E8CA1C9C10F9}" type="pres">
      <dgm:prSet presAssocID="{3E0D3F09-BACB-40E7-9F90-D92B46C7BB88}" presName="imgShp" presStyleLbl="fgImgPlace1" presStyleIdx="1" presStyleCnt="3"/>
      <dgm:spPr>
        <a:solidFill>
          <a:schemeClr val="bg1">
            <a:lumMod val="85000"/>
          </a:schemeClr>
        </a:solidFill>
      </dgm:spPr>
    </dgm:pt>
    <dgm:pt modelId="{D089EA82-300F-4534-B289-EE801224948F}" type="pres">
      <dgm:prSet presAssocID="{3E0D3F09-BACB-40E7-9F90-D92B46C7BB88}" presName="txShp" presStyleLbl="node1" presStyleIdx="1" presStyleCnt="3">
        <dgm:presLayoutVars>
          <dgm:bulletEnabled val="1"/>
        </dgm:presLayoutVars>
      </dgm:prSet>
      <dgm:spPr/>
    </dgm:pt>
    <dgm:pt modelId="{2166870A-7CDD-4CA8-B608-CB084213B08A}" type="pres">
      <dgm:prSet presAssocID="{C4C4A069-B128-4411-BA02-E1452DF81264}" presName="spacing" presStyleCnt="0"/>
      <dgm:spPr/>
    </dgm:pt>
    <dgm:pt modelId="{6F3EE480-3FDB-421D-8E38-C117A42AFFB8}" type="pres">
      <dgm:prSet presAssocID="{19338966-6824-407E-A22A-167FFA5AF3C0}" presName="composite" presStyleCnt="0"/>
      <dgm:spPr/>
    </dgm:pt>
    <dgm:pt modelId="{6B15C49B-AB5F-4CB2-B41D-9E24082A918A}" type="pres">
      <dgm:prSet presAssocID="{19338966-6824-407E-A22A-167FFA5AF3C0}" presName="imgShp" presStyleLbl="fgImgPlace1" presStyleIdx="2" presStyleCnt="3"/>
      <dgm:spPr>
        <a:solidFill>
          <a:schemeClr val="bg1">
            <a:lumMod val="85000"/>
          </a:schemeClr>
        </a:solidFill>
      </dgm:spPr>
    </dgm:pt>
    <dgm:pt modelId="{7331DB67-05FE-4E3E-9AE6-716945D98659}" type="pres">
      <dgm:prSet presAssocID="{19338966-6824-407E-A22A-167FFA5AF3C0}" presName="txShp" presStyleLbl="node1" presStyleIdx="2" presStyleCnt="3">
        <dgm:presLayoutVars>
          <dgm:bulletEnabled val="1"/>
        </dgm:presLayoutVars>
      </dgm:prSet>
      <dgm:spPr/>
    </dgm:pt>
  </dgm:ptLst>
  <dgm:cxnLst>
    <dgm:cxn modelId="{C79C1E03-5782-4BAF-B8F0-2F83D7CA6CCD}" srcId="{61A4D05F-56A1-43DA-BCAD-51C56B750346}" destId="{19338966-6824-407E-A22A-167FFA5AF3C0}" srcOrd="2" destOrd="0" parTransId="{4F5C6993-D93C-428A-81C6-7FDB0EB238A1}" sibTransId="{F47AEDA0-83AB-4B0A-AF67-5D1B3B4C8C11}"/>
    <dgm:cxn modelId="{F4AD3064-8DB6-4C91-B162-AD8B2A85F389}" type="presOf" srcId="{3E0D3F09-BACB-40E7-9F90-D92B46C7BB88}" destId="{D089EA82-300F-4534-B289-EE801224948F}" srcOrd="0" destOrd="0" presId="urn:microsoft.com/office/officeart/2005/8/layout/vList3"/>
    <dgm:cxn modelId="{756E9E77-395C-438F-872C-1882FCED6DC1}" srcId="{61A4D05F-56A1-43DA-BCAD-51C56B750346}" destId="{B27E5B9F-E700-478D-8BEA-81A2CE9881F1}" srcOrd="0" destOrd="0" parTransId="{5DA86253-8AB9-470E-B845-20AD75837C6C}" sibTransId="{7B58E71D-A611-4125-8A87-7191770597E7}"/>
    <dgm:cxn modelId="{8A1E218E-7E26-4665-9FBB-CC9AA0E69D54}" type="presOf" srcId="{19338966-6824-407E-A22A-167FFA5AF3C0}" destId="{7331DB67-05FE-4E3E-9AE6-716945D98659}" srcOrd="0" destOrd="0" presId="urn:microsoft.com/office/officeart/2005/8/layout/vList3"/>
    <dgm:cxn modelId="{F1CE8491-9FB7-433E-A105-4CF26E6DC1B9}" type="presOf" srcId="{61A4D05F-56A1-43DA-BCAD-51C56B750346}" destId="{1F44B942-4FAB-4FB8-8FB6-B95619CAA527}" srcOrd="0" destOrd="0" presId="urn:microsoft.com/office/officeart/2005/8/layout/vList3"/>
    <dgm:cxn modelId="{54F4E1C2-EBB1-4C60-91A6-1EC5393E438F}" srcId="{61A4D05F-56A1-43DA-BCAD-51C56B750346}" destId="{3E0D3F09-BACB-40E7-9F90-D92B46C7BB88}" srcOrd="1" destOrd="0" parTransId="{C8976A35-260B-49B8-8F58-D11E36E5FA56}" sibTransId="{C4C4A069-B128-4411-BA02-E1452DF81264}"/>
    <dgm:cxn modelId="{DCA22CF0-A908-48E7-9A19-3011E0F60574}" type="presOf" srcId="{B27E5B9F-E700-478D-8BEA-81A2CE9881F1}" destId="{2C98F642-BD1C-44E9-BCA1-FD7F72DF3F54}" srcOrd="0" destOrd="0" presId="urn:microsoft.com/office/officeart/2005/8/layout/vList3"/>
    <dgm:cxn modelId="{66B099C0-9B3C-4C2B-A4FF-C128C11CF0A4}" type="presParOf" srcId="{1F44B942-4FAB-4FB8-8FB6-B95619CAA527}" destId="{DB27AB5A-DB7B-4D98-AD0E-30B52BB4EEFA}" srcOrd="0" destOrd="0" presId="urn:microsoft.com/office/officeart/2005/8/layout/vList3"/>
    <dgm:cxn modelId="{0F94A3D9-4E2D-4E9B-9194-A4154AE90262}" type="presParOf" srcId="{DB27AB5A-DB7B-4D98-AD0E-30B52BB4EEFA}" destId="{25C2F671-B725-40A9-8B77-9EAADCC57221}" srcOrd="0" destOrd="0" presId="urn:microsoft.com/office/officeart/2005/8/layout/vList3"/>
    <dgm:cxn modelId="{3D9E29FA-F8DA-4914-92E8-CE97B385B78F}" type="presParOf" srcId="{DB27AB5A-DB7B-4D98-AD0E-30B52BB4EEFA}" destId="{2C98F642-BD1C-44E9-BCA1-FD7F72DF3F54}" srcOrd="1" destOrd="0" presId="urn:microsoft.com/office/officeart/2005/8/layout/vList3"/>
    <dgm:cxn modelId="{18EEB730-BF2E-4EC8-A370-8217E1559970}" type="presParOf" srcId="{1F44B942-4FAB-4FB8-8FB6-B95619CAA527}" destId="{C1179A04-8A67-43C2-AEBF-73697BB2AC22}" srcOrd="1" destOrd="0" presId="urn:microsoft.com/office/officeart/2005/8/layout/vList3"/>
    <dgm:cxn modelId="{D5F9B3C0-FABF-41C6-8D52-E2071134E83F}" type="presParOf" srcId="{1F44B942-4FAB-4FB8-8FB6-B95619CAA527}" destId="{C94DA366-8EB8-4985-93D0-A2818BA060EC}" srcOrd="2" destOrd="0" presId="urn:microsoft.com/office/officeart/2005/8/layout/vList3"/>
    <dgm:cxn modelId="{292724C9-2188-41EA-9780-8E08585D667D}" type="presParOf" srcId="{C94DA366-8EB8-4985-93D0-A2818BA060EC}" destId="{FA56056B-3606-41E5-BEB2-E8CA1C9C10F9}" srcOrd="0" destOrd="0" presId="urn:microsoft.com/office/officeart/2005/8/layout/vList3"/>
    <dgm:cxn modelId="{1ABD94A8-0AC4-4964-A185-6E0ECC08D372}" type="presParOf" srcId="{C94DA366-8EB8-4985-93D0-A2818BA060EC}" destId="{D089EA82-300F-4534-B289-EE801224948F}" srcOrd="1" destOrd="0" presId="urn:microsoft.com/office/officeart/2005/8/layout/vList3"/>
    <dgm:cxn modelId="{05ADFE4A-9271-4F4E-A0DE-9D27127D305F}" type="presParOf" srcId="{1F44B942-4FAB-4FB8-8FB6-B95619CAA527}" destId="{2166870A-7CDD-4CA8-B608-CB084213B08A}" srcOrd="3" destOrd="0" presId="urn:microsoft.com/office/officeart/2005/8/layout/vList3"/>
    <dgm:cxn modelId="{B24D878C-6525-4667-988B-6E0CB3C83B78}" type="presParOf" srcId="{1F44B942-4FAB-4FB8-8FB6-B95619CAA527}" destId="{6F3EE480-3FDB-421D-8E38-C117A42AFFB8}" srcOrd="4" destOrd="0" presId="urn:microsoft.com/office/officeart/2005/8/layout/vList3"/>
    <dgm:cxn modelId="{9D15CE47-CDF8-4D65-9716-42AB9F68BCB6}" type="presParOf" srcId="{6F3EE480-3FDB-421D-8E38-C117A42AFFB8}" destId="{6B15C49B-AB5F-4CB2-B41D-9E24082A918A}" srcOrd="0" destOrd="0" presId="urn:microsoft.com/office/officeart/2005/8/layout/vList3"/>
    <dgm:cxn modelId="{39DB747E-654A-4D91-A209-4F4441E58587}" type="presParOf" srcId="{6F3EE480-3FDB-421D-8E38-C117A42AFFB8}" destId="{7331DB67-05FE-4E3E-9AE6-716945D98659}"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A4D05F-56A1-43DA-BCAD-51C56B750346}" type="doc">
      <dgm:prSet loTypeId="urn:microsoft.com/office/officeart/2005/8/layout/vList3" loCatId="list" qsTypeId="urn:microsoft.com/office/officeart/2005/8/quickstyle/simple1" qsCatId="simple" csTypeId="urn:microsoft.com/office/officeart/2005/8/colors/accent1_2" csCatId="accent1" phldr="1"/>
      <dgm:spPr/>
    </dgm:pt>
    <dgm:pt modelId="{B27E5B9F-E700-478D-8BEA-81A2CE9881F1}">
      <dgm:prSet phldrT="[文本]"/>
      <dgm:spPr>
        <a:solidFill>
          <a:schemeClr val="bg2">
            <a:lumMod val="50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数据平台介绍</a:t>
          </a:r>
        </a:p>
      </dgm:t>
    </dgm:pt>
    <dgm:pt modelId="{5DA86253-8AB9-470E-B845-20AD75837C6C}" cxnId="{756E9E77-395C-438F-872C-1882FCED6DC1}" type="parTrans">
      <dgm:prSet/>
      <dgm:spPr/>
      <dgm:t>
        <a:bodyPr/>
        <a:lstStyle/>
        <a:p>
          <a:endParaRPr lang="zh-CN" altLang="en-US"/>
        </a:p>
      </dgm:t>
    </dgm:pt>
    <dgm:pt modelId="{7B58E71D-A611-4125-8A87-7191770597E7}" cxnId="{756E9E77-395C-438F-872C-1882FCED6DC1}" type="sibTrans">
      <dgm:prSet/>
      <dgm:spPr/>
      <dgm:t>
        <a:bodyPr/>
        <a:lstStyle/>
        <a:p>
          <a:endParaRPr lang="zh-CN" altLang="en-US"/>
        </a:p>
      </dgm:t>
    </dgm:pt>
    <dgm:pt modelId="{3E0D3F09-BACB-40E7-9F90-D92B46C7BB88}">
      <dgm:prSet phldrT="[文本]"/>
      <dgm:spPr>
        <a:solidFill>
          <a:schemeClr val="bg2">
            <a:lumMod val="50000"/>
          </a:schemeClr>
        </a:solidFill>
      </dgm:spPr>
      <dgm:t>
        <a:bodyPr/>
        <a:lstStyle/>
        <a:p>
          <a:r>
            <a:rPr lang="en-US" altLang="zh-CN" b="1" dirty="0">
              <a:latin typeface="华文中宋" panose="02010600040101010101" charset="-122"/>
              <a:ea typeface="华文中宋" panose="02010600040101010101" charset="-122"/>
            </a:rPr>
            <a:t>EPS</a:t>
          </a:r>
          <a:r>
            <a:rPr lang="zh-CN" altLang="en-US" b="1" dirty="0">
              <a:latin typeface="华文中宋" panose="02010600040101010101" charset="-122"/>
              <a:ea typeface="华文中宋" panose="02010600040101010101" charset="-122"/>
            </a:rPr>
            <a:t>数据库介绍</a:t>
          </a:r>
        </a:p>
      </dgm:t>
    </dgm:pt>
    <dgm:pt modelId="{C8976A35-260B-49B8-8F58-D11E36E5FA56}" cxnId="{54F4E1C2-EBB1-4C60-91A6-1EC5393E438F}" type="parTrans">
      <dgm:prSet/>
      <dgm:spPr/>
      <dgm:t>
        <a:bodyPr/>
        <a:lstStyle/>
        <a:p>
          <a:endParaRPr lang="zh-CN" altLang="en-US"/>
        </a:p>
      </dgm:t>
    </dgm:pt>
    <dgm:pt modelId="{C4C4A069-B128-4411-BA02-E1452DF81264}" cxnId="{54F4E1C2-EBB1-4C60-91A6-1EC5393E438F}" type="sibTrans">
      <dgm:prSet/>
      <dgm:spPr/>
      <dgm:t>
        <a:bodyPr/>
        <a:lstStyle/>
        <a:p>
          <a:endParaRPr lang="zh-CN" altLang="en-US"/>
        </a:p>
      </dgm:t>
    </dgm:pt>
    <dgm:pt modelId="{19338966-6824-407E-A22A-167FFA5AF3C0}">
      <dgm:prSet phldrT="[文本]"/>
      <dgm:spPr>
        <a:solidFill>
          <a:schemeClr val="bg1">
            <a:lumMod val="50000"/>
          </a:schemeClr>
        </a:solidFill>
      </dgm:spPr>
      <dgm:t>
        <a:bodyPr/>
        <a:lstStyle/>
        <a:p>
          <a:r>
            <a:rPr lang="zh-CN" altLang="en-US" b="1" dirty="0">
              <a:latin typeface="华文中宋" panose="02010600040101010101" charset="-122"/>
              <a:ea typeface="华文中宋" panose="02010600040101010101" charset="-122"/>
            </a:rPr>
            <a:t>大赛题目解析及平台操作</a:t>
          </a:r>
        </a:p>
      </dgm:t>
    </dgm:pt>
    <dgm:pt modelId="{4F5C6993-D93C-428A-81C6-7FDB0EB238A1}" cxnId="{C79C1E03-5782-4BAF-B8F0-2F83D7CA6CCD}" type="parTrans">
      <dgm:prSet/>
      <dgm:spPr/>
      <dgm:t>
        <a:bodyPr/>
        <a:lstStyle/>
        <a:p>
          <a:endParaRPr lang="zh-CN" altLang="en-US"/>
        </a:p>
      </dgm:t>
    </dgm:pt>
    <dgm:pt modelId="{F47AEDA0-83AB-4B0A-AF67-5D1B3B4C8C11}" cxnId="{C79C1E03-5782-4BAF-B8F0-2F83D7CA6CCD}" type="sibTrans">
      <dgm:prSet/>
      <dgm:spPr/>
      <dgm:t>
        <a:bodyPr/>
        <a:lstStyle/>
        <a:p>
          <a:endParaRPr lang="zh-CN" altLang="en-US"/>
        </a:p>
      </dgm:t>
    </dgm:pt>
    <dgm:pt modelId="{1F44B942-4FAB-4FB8-8FB6-B95619CAA527}" type="pres">
      <dgm:prSet presAssocID="{61A4D05F-56A1-43DA-BCAD-51C56B750346}" presName="linearFlow" presStyleCnt="0">
        <dgm:presLayoutVars>
          <dgm:dir/>
          <dgm:resizeHandles val="exact"/>
        </dgm:presLayoutVars>
      </dgm:prSet>
      <dgm:spPr/>
    </dgm:pt>
    <dgm:pt modelId="{DB27AB5A-DB7B-4D98-AD0E-30B52BB4EEFA}" type="pres">
      <dgm:prSet presAssocID="{B27E5B9F-E700-478D-8BEA-81A2CE9881F1}" presName="composite" presStyleCnt="0"/>
      <dgm:spPr/>
    </dgm:pt>
    <dgm:pt modelId="{25C2F671-B725-40A9-8B77-9EAADCC57221}" type="pres">
      <dgm:prSet presAssocID="{B27E5B9F-E700-478D-8BEA-81A2CE9881F1}" presName="imgShp" presStyleLbl="fgImgPlace1" presStyleIdx="0" presStyleCnt="3"/>
      <dgm:spPr>
        <a:solidFill>
          <a:schemeClr val="bg1">
            <a:lumMod val="85000"/>
          </a:schemeClr>
        </a:solidFill>
      </dgm:spPr>
    </dgm:pt>
    <dgm:pt modelId="{2C98F642-BD1C-44E9-BCA1-FD7F72DF3F54}" type="pres">
      <dgm:prSet presAssocID="{B27E5B9F-E700-478D-8BEA-81A2CE9881F1}" presName="txShp" presStyleLbl="node1" presStyleIdx="0" presStyleCnt="3">
        <dgm:presLayoutVars>
          <dgm:bulletEnabled val="1"/>
        </dgm:presLayoutVars>
      </dgm:prSet>
      <dgm:spPr/>
    </dgm:pt>
    <dgm:pt modelId="{C1179A04-8A67-43C2-AEBF-73697BB2AC22}" type="pres">
      <dgm:prSet presAssocID="{7B58E71D-A611-4125-8A87-7191770597E7}" presName="spacing" presStyleCnt="0"/>
      <dgm:spPr/>
    </dgm:pt>
    <dgm:pt modelId="{C94DA366-8EB8-4985-93D0-A2818BA060EC}" type="pres">
      <dgm:prSet presAssocID="{3E0D3F09-BACB-40E7-9F90-D92B46C7BB88}" presName="composite" presStyleCnt="0"/>
      <dgm:spPr/>
    </dgm:pt>
    <dgm:pt modelId="{FA56056B-3606-41E5-BEB2-E8CA1C9C10F9}" type="pres">
      <dgm:prSet presAssocID="{3E0D3F09-BACB-40E7-9F90-D92B46C7BB88}" presName="imgShp" presStyleLbl="fgImgPlace1" presStyleIdx="1" presStyleCnt="3"/>
      <dgm:spPr>
        <a:solidFill>
          <a:schemeClr val="bg1">
            <a:lumMod val="85000"/>
          </a:schemeClr>
        </a:solidFill>
      </dgm:spPr>
    </dgm:pt>
    <dgm:pt modelId="{D089EA82-300F-4534-B289-EE801224948F}" type="pres">
      <dgm:prSet presAssocID="{3E0D3F09-BACB-40E7-9F90-D92B46C7BB88}" presName="txShp" presStyleLbl="node1" presStyleIdx="1" presStyleCnt="3">
        <dgm:presLayoutVars>
          <dgm:bulletEnabled val="1"/>
        </dgm:presLayoutVars>
      </dgm:prSet>
      <dgm:spPr/>
    </dgm:pt>
    <dgm:pt modelId="{2166870A-7CDD-4CA8-B608-CB084213B08A}" type="pres">
      <dgm:prSet presAssocID="{C4C4A069-B128-4411-BA02-E1452DF81264}" presName="spacing" presStyleCnt="0"/>
      <dgm:spPr/>
    </dgm:pt>
    <dgm:pt modelId="{6F3EE480-3FDB-421D-8E38-C117A42AFFB8}" type="pres">
      <dgm:prSet presAssocID="{19338966-6824-407E-A22A-167FFA5AF3C0}" presName="composite" presStyleCnt="0"/>
      <dgm:spPr/>
    </dgm:pt>
    <dgm:pt modelId="{6B15C49B-AB5F-4CB2-B41D-9E24082A918A}" type="pres">
      <dgm:prSet presAssocID="{19338966-6824-407E-A22A-167FFA5AF3C0}" presName="imgShp" presStyleLbl="fgImgPlace1" presStyleIdx="2" presStyleCnt="3"/>
      <dgm:spPr>
        <a:solidFill>
          <a:schemeClr val="bg1">
            <a:lumMod val="85000"/>
          </a:schemeClr>
        </a:solidFill>
      </dgm:spPr>
    </dgm:pt>
    <dgm:pt modelId="{7331DB67-05FE-4E3E-9AE6-716945D98659}" type="pres">
      <dgm:prSet presAssocID="{19338966-6824-407E-A22A-167FFA5AF3C0}" presName="txShp" presStyleLbl="node1" presStyleIdx="2" presStyleCnt="3">
        <dgm:presLayoutVars>
          <dgm:bulletEnabled val="1"/>
        </dgm:presLayoutVars>
      </dgm:prSet>
      <dgm:spPr/>
    </dgm:pt>
  </dgm:ptLst>
  <dgm:cxnLst>
    <dgm:cxn modelId="{C79C1E03-5782-4BAF-B8F0-2F83D7CA6CCD}" srcId="{61A4D05F-56A1-43DA-BCAD-51C56B750346}" destId="{19338966-6824-407E-A22A-167FFA5AF3C0}" srcOrd="2" destOrd="0" parTransId="{4F5C6993-D93C-428A-81C6-7FDB0EB238A1}" sibTransId="{F47AEDA0-83AB-4B0A-AF67-5D1B3B4C8C11}"/>
    <dgm:cxn modelId="{F4AD3064-8DB6-4C91-B162-AD8B2A85F389}" type="presOf" srcId="{3E0D3F09-BACB-40E7-9F90-D92B46C7BB88}" destId="{D089EA82-300F-4534-B289-EE801224948F}" srcOrd="0" destOrd="0" presId="urn:microsoft.com/office/officeart/2005/8/layout/vList3"/>
    <dgm:cxn modelId="{756E9E77-395C-438F-872C-1882FCED6DC1}" srcId="{61A4D05F-56A1-43DA-BCAD-51C56B750346}" destId="{B27E5B9F-E700-478D-8BEA-81A2CE9881F1}" srcOrd="0" destOrd="0" parTransId="{5DA86253-8AB9-470E-B845-20AD75837C6C}" sibTransId="{7B58E71D-A611-4125-8A87-7191770597E7}"/>
    <dgm:cxn modelId="{8A1E218E-7E26-4665-9FBB-CC9AA0E69D54}" type="presOf" srcId="{19338966-6824-407E-A22A-167FFA5AF3C0}" destId="{7331DB67-05FE-4E3E-9AE6-716945D98659}" srcOrd="0" destOrd="0" presId="urn:microsoft.com/office/officeart/2005/8/layout/vList3"/>
    <dgm:cxn modelId="{F1CE8491-9FB7-433E-A105-4CF26E6DC1B9}" type="presOf" srcId="{61A4D05F-56A1-43DA-BCAD-51C56B750346}" destId="{1F44B942-4FAB-4FB8-8FB6-B95619CAA527}" srcOrd="0" destOrd="0" presId="urn:microsoft.com/office/officeart/2005/8/layout/vList3"/>
    <dgm:cxn modelId="{54F4E1C2-EBB1-4C60-91A6-1EC5393E438F}" srcId="{61A4D05F-56A1-43DA-BCAD-51C56B750346}" destId="{3E0D3F09-BACB-40E7-9F90-D92B46C7BB88}" srcOrd="1" destOrd="0" parTransId="{C8976A35-260B-49B8-8F58-D11E36E5FA56}" sibTransId="{C4C4A069-B128-4411-BA02-E1452DF81264}"/>
    <dgm:cxn modelId="{DCA22CF0-A908-48E7-9A19-3011E0F60574}" type="presOf" srcId="{B27E5B9F-E700-478D-8BEA-81A2CE9881F1}" destId="{2C98F642-BD1C-44E9-BCA1-FD7F72DF3F54}" srcOrd="0" destOrd="0" presId="urn:microsoft.com/office/officeart/2005/8/layout/vList3"/>
    <dgm:cxn modelId="{66B099C0-9B3C-4C2B-A4FF-C128C11CF0A4}" type="presParOf" srcId="{1F44B942-4FAB-4FB8-8FB6-B95619CAA527}" destId="{DB27AB5A-DB7B-4D98-AD0E-30B52BB4EEFA}" srcOrd="0" destOrd="0" presId="urn:microsoft.com/office/officeart/2005/8/layout/vList3"/>
    <dgm:cxn modelId="{0F94A3D9-4E2D-4E9B-9194-A4154AE90262}" type="presParOf" srcId="{DB27AB5A-DB7B-4D98-AD0E-30B52BB4EEFA}" destId="{25C2F671-B725-40A9-8B77-9EAADCC57221}" srcOrd="0" destOrd="0" presId="urn:microsoft.com/office/officeart/2005/8/layout/vList3"/>
    <dgm:cxn modelId="{3D9E29FA-F8DA-4914-92E8-CE97B385B78F}" type="presParOf" srcId="{DB27AB5A-DB7B-4D98-AD0E-30B52BB4EEFA}" destId="{2C98F642-BD1C-44E9-BCA1-FD7F72DF3F54}" srcOrd="1" destOrd="0" presId="urn:microsoft.com/office/officeart/2005/8/layout/vList3"/>
    <dgm:cxn modelId="{18EEB730-BF2E-4EC8-A370-8217E1559970}" type="presParOf" srcId="{1F44B942-4FAB-4FB8-8FB6-B95619CAA527}" destId="{C1179A04-8A67-43C2-AEBF-73697BB2AC22}" srcOrd="1" destOrd="0" presId="urn:microsoft.com/office/officeart/2005/8/layout/vList3"/>
    <dgm:cxn modelId="{D5F9B3C0-FABF-41C6-8D52-E2071134E83F}" type="presParOf" srcId="{1F44B942-4FAB-4FB8-8FB6-B95619CAA527}" destId="{C94DA366-8EB8-4985-93D0-A2818BA060EC}" srcOrd="2" destOrd="0" presId="urn:microsoft.com/office/officeart/2005/8/layout/vList3"/>
    <dgm:cxn modelId="{292724C9-2188-41EA-9780-8E08585D667D}" type="presParOf" srcId="{C94DA366-8EB8-4985-93D0-A2818BA060EC}" destId="{FA56056B-3606-41E5-BEB2-E8CA1C9C10F9}" srcOrd="0" destOrd="0" presId="urn:microsoft.com/office/officeart/2005/8/layout/vList3"/>
    <dgm:cxn modelId="{1ABD94A8-0AC4-4964-A185-6E0ECC08D372}" type="presParOf" srcId="{C94DA366-8EB8-4985-93D0-A2818BA060EC}" destId="{D089EA82-300F-4534-B289-EE801224948F}" srcOrd="1" destOrd="0" presId="urn:microsoft.com/office/officeart/2005/8/layout/vList3"/>
    <dgm:cxn modelId="{05ADFE4A-9271-4F4E-A0DE-9D27127D305F}" type="presParOf" srcId="{1F44B942-4FAB-4FB8-8FB6-B95619CAA527}" destId="{2166870A-7CDD-4CA8-B608-CB084213B08A}" srcOrd="3" destOrd="0" presId="urn:microsoft.com/office/officeart/2005/8/layout/vList3"/>
    <dgm:cxn modelId="{B24D878C-6525-4667-988B-6E0CB3C83B78}" type="presParOf" srcId="{1F44B942-4FAB-4FB8-8FB6-B95619CAA527}" destId="{6F3EE480-3FDB-421D-8E38-C117A42AFFB8}" srcOrd="4" destOrd="0" presId="urn:microsoft.com/office/officeart/2005/8/layout/vList3"/>
    <dgm:cxn modelId="{9D15CE47-CDF8-4D65-9716-42AB9F68BCB6}" type="presParOf" srcId="{6F3EE480-3FDB-421D-8E38-C117A42AFFB8}" destId="{6B15C49B-AB5F-4CB2-B41D-9E24082A918A}" srcOrd="0" destOrd="0" presId="urn:microsoft.com/office/officeart/2005/8/layout/vList3"/>
    <dgm:cxn modelId="{39DB747E-654A-4D91-A209-4F4441E58587}" type="presParOf" srcId="{6F3EE480-3FDB-421D-8E38-C117A42AFFB8}" destId="{7331DB67-05FE-4E3E-9AE6-716945D98659}"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F642-BD1C-44E9-BCA1-FD7F72DF3F54}">
      <dsp:nvSpPr>
        <dsp:cNvPr id="0" name=""/>
        <dsp:cNvSpPr/>
      </dsp:nvSpPr>
      <dsp:spPr>
        <a:xfrm rot="10800000">
          <a:off x="1783496" y="609"/>
          <a:ext cx="6048538" cy="103996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数据平台介绍</a:t>
          </a:r>
        </a:p>
      </dsp:txBody>
      <dsp:txXfrm rot="10800000">
        <a:off x="2043488" y="609"/>
        <a:ext cx="5788546" cy="1039969"/>
      </dsp:txXfrm>
    </dsp:sp>
    <dsp:sp modelId="{25C2F671-B725-40A9-8B77-9EAADCC57221}">
      <dsp:nvSpPr>
        <dsp:cNvPr id="0" name=""/>
        <dsp:cNvSpPr/>
      </dsp:nvSpPr>
      <dsp:spPr>
        <a:xfrm>
          <a:off x="1263511" y="609"/>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9EA82-300F-4534-B289-EE801224948F}">
      <dsp:nvSpPr>
        <dsp:cNvPr id="0" name=""/>
        <dsp:cNvSpPr/>
      </dsp:nvSpPr>
      <dsp:spPr>
        <a:xfrm rot="10800000">
          <a:off x="1783496" y="1351018"/>
          <a:ext cx="6048538" cy="1039969"/>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数据库介绍</a:t>
          </a:r>
        </a:p>
      </dsp:txBody>
      <dsp:txXfrm rot="10800000">
        <a:off x="2043488" y="1351018"/>
        <a:ext cx="5788546" cy="1039969"/>
      </dsp:txXfrm>
    </dsp:sp>
    <dsp:sp modelId="{FA56056B-3606-41E5-BEB2-E8CA1C9C10F9}">
      <dsp:nvSpPr>
        <dsp:cNvPr id="0" name=""/>
        <dsp:cNvSpPr/>
      </dsp:nvSpPr>
      <dsp:spPr>
        <a:xfrm>
          <a:off x="1263511" y="1351018"/>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1DB67-05FE-4E3E-9AE6-716945D98659}">
      <dsp:nvSpPr>
        <dsp:cNvPr id="0" name=""/>
        <dsp:cNvSpPr/>
      </dsp:nvSpPr>
      <dsp:spPr>
        <a:xfrm rot="10800000">
          <a:off x="1783496" y="2701427"/>
          <a:ext cx="6048538" cy="1039969"/>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华文中宋" panose="02010600040101010101" pitchFamily="2" charset="-122"/>
              <a:ea typeface="华文中宋" panose="02010600040101010101" pitchFamily="2" charset="-122"/>
            </a:rPr>
            <a:t>大赛题目解析及平台操作</a:t>
          </a:r>
        </a:p>
      </dsp:txBody>
      <dsp:txXfrm rot="10800000">
        <a:off x="2043488" y="2701427"/>
        <a:ext cx="5788546" cy="1039969"/>
      </dsp:txXfrm>
    </dsp:sp>
    <dsp:sp modelId="{6B15C49B-AB5F-4CB2-B41D-9E24082A918A}">
      <dsp:nvSpPr>
        <dsp:cNvPr id="0" name=""/>
        <dsp:cNvSpPr/>
      </dsp:nvSpPr>
      <dsp:spPr>
        <a:xfrm>
          <a:off x="1263511" y="2701427"/>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F642-BD1C-44E9-BCA1-FD7F72DF3F54}">
      <dsp:nvSpPr>
        <dsp:cNvPr id="0" name=""/>
        <dsp:cNvSpPr/>
      </dsp:nvSpPr>
      <dsp:spPr>
        <a:xfrm rot="10800000">
          <a:off x="1783496" y="609"/>
          <a:ext cx="6048538" cy="1039969"/>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数据平台介绍</a:t>
          </a:r>
        </a:p>
      </dsp:txBody>
      <dsp:txXfrm rot="10800000">
        <a:off x="2043488" y="609"/>
        <a:ext cx="5788546" cy="1039969"/>
      </dsp:txXfrm>
    </dsp:sp>
    <dsp:sp modelId="{25C2F671-B725-40A9-8B77-9EAADCC57221}">
      <dsp:nvSpPr>
        <dsp:cNvPr id="0" name=""/>
        <dsp:cNvSpPr/>
      </dsp:nvSpPr>
      <dsp:spPr>
        <a:xfrm>
          <a:off x="1263511" y="609"/>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9EA82-300F-4534-B289-EE801224948F}">
      <dsp:nvSpPr>
        <dsp:cNvPr id="0" name=""/>
        <dsp:cNvSpPr/>
      </dsp:nvSpPr>
      <dsp:spPr>
        <a:xfrm rot="10800000">
          <a:off x="1783496" y="1351018"/>
          <a:ext cx="6048538" cy="103996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数据库介绍</a:t>
          </a:r>
        </a:p>
      </dsp:txBody>
      <dsp:txXfrm rot="10800000">
        <a:off x="2043488" y="1351018"/>
        <a:ext cx="5788546" cy="1039969"/>
      </dsp:txXfrm>
    </dsp:sp>
    <dsp:sp modelId="{FA56056B-3606-41E5-BEB2-E8CA1C9C10F9}">
      <dsp:nvSpPr>
        <dsp:cNvPr id="0" name=""/>
        <dsp:cNvSpPr/>
      </dsp:nvSpPr>
      <dsp:spPr>
        <a:xfrm>
          <a:off x="1263511" y="1351018"/>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1DB67-05FE-4E3E-9AE6-716945D98659}">
      <dsp:nvSpPr>
        <dsp:cNvPr id="0" name=""/>
        <dsp:cNvSpPr/>
      </dsp:nvSpPr>
      <dsp:spPr>
        <a:xfrm rot="10800000">
          <a:off x="1783496" y="2701427"/>
          <a:ext cx="6048538" cy="1039969"/>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华文中宋" panose="02010600040101010101" pitchFamily="2" charset="-122"/>
              <a:ea typeface="华文中宋" panose="02010600040101010101" pitchFamily="2" charset="-122"/>
            </a:rPr>
            <a:t>大赛题目解析及平台操作</a:t>
          </a:r>
        </a:p>
      </dsp:txBody>
      <dsp:txXfrm rot="10800000">
        <a:off x="2043488" y="2701427"/>
        <a:ext cx="5788546" cy="1039969"/>
      </dsp:txXfrm>
    </dsp:sp>
    <dsp:sp modelId="{6B15C49B-AB5F-4CB2-B41D-9E24082A918A}">
      <dsp:nvSpPr>
        <dsp:cNvPr id="0" name=""/>
        <dsp:cNvSpPr/>
      </dsp:nvSpPr>
      <dsp:spPr>
        <a:xfrm>
          <a:off x="1263511" y="2701427"/>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F642-BD1C-44E9-BCA1-FD7F72DF3F54}">
      <dsp:nvSpPr>
        <dsp:cNvPr id="0" name=""/>
        <dsp:cNvSpPr/>
      </dsp:nvSpPr>
      <dsp:spPr>
        <a:xfrm rot="10800000">
          <a:off x="1783496" y="609"/>
          <a:ext cx="6048538" cy="1039969"/>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数据平台介绍</a:t>
          </a:r>
        </a:p>
      </dsp:txBody>
      <dsp:txXfrm rot="10800000">
        <a:off x="2043488" y="609"/>
        <a:ext cx="5788546" cy="1039969"/>
      </dsp:txXfrm>
    </dsp:sp>
    <dsp:sp modelId="{25C2F671-B725-40A9-8B77-9EAADCC57221}">
      <dsp:nvSpPr>
        <dsp:cNvPr id="0" name=""/>
        <dsp:cNvSpPr/>
      </dsp:nvSpPr>
      <dsp:spPr>
        <a:xfrm>
          <a:off x="1263511" y="609"/>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9EA82-300F-4534-B289-EE801224948F}">
      <dsp:nvSpPr>
        <dsp:cNvPr id="0" name=""/>
        <dsp:cNvSpPr/>
      </dsp:nvSpPr>
      <dsp:spPr>
        <a:xfrm rot="10800000">
          <a:off x="1783496" y="1351018"/>
          <a:ext cx="6048538" cy="1039969"/>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数据库介绍</a:t>
          </a:r>
        </a:p>
      </dsp:txBody>
      <dsp:txXfrm rot="10800000">
        <a:off x="2043488" y="1351018"/>
        <a:ext cx="5788546" cy="1039969"/>
      </dsp:txXfrm>
    </dsp:sp>
    <dsp:sp modelId="{FA56056B-3606-41E5-BEB2-E8CA1C9C10F9}">
      <dsp:nvSpPr>
        <dsp:cNvPr id="0" name=""/>
        <dsp:cNvSpPr/>
      </dsp:nvSpPr>
      <dsp:spPr>
        <a:xfrm>
          <a:off x="1263511" y="1351018"/>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1DB67-05FE-4E3E-9AE6-716945D98659}">
      <dsp:nvSpPr>
        <dsp:cNvPr id="0" name=""/>
        <dsp:cNvSpPr/>
      </dsp:nvSpPr>
      <dsp:spPr>
        <a:xfrm rot="10800000">
          <a:off x="1783496" y="2701427"/>
          <a:ext cx="6048538" cy="103996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华文中宋" panose="02010600040101010101" pitchFamily="2" charset="-122"/>
              <a:ea typeface="华文中宋" panose="02010600040101010101" pitchFamily="2" charset="-122"/>
            </a:rPr>
            <a:t>大赛题目解析及平台操作</a:t>
          </a:r>
        </a:p>
      </dsp:txBody>
      <dsp:txXfrm rot="10800000">
        <a:off x="2043488" y="2701427"/>
        <a:ext cx="5788546" cy="1039969"/>
      </dsp:txXfrm>
    </dsp:sp>
    <dsp:sp modelId="{6B15C49B-AB5F-4CB2-B41D-9E24082A918A}">
      <dsp:nvSpPr>
        <dsp:cNvPr id="0" name=""/>
        <dsp:cNvSpPr/>
      </dsp:nvSpPr>
      <dsp:spPr>
        <a:xfrm>
          <a:off x="1263511" y="2701427"/>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F642-BD1C-44E9-BCA1-FD7F72DF3F54}">
      <dsp:nvSpPr>
        <dsp:cNvPr id="0" name=""/>
        <dsp:cNvSpPr/>
      </dsp:nvSpPr>
      <dsp:spPr>
        <a:xfrm rot="10800000">
          <a:off x="1783496" y="609"/>
          <a:ext cx="6048538" cy="1039969"/>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数据平台介绍</a:t>
          </a:r>
        </a:p>
      </dsp:txBody>
      <dsp:txXfrm rot="10800000">
        <a:off x="2043488" y="609"/>
        <a:ext cx="5788546" cy="1039969"/>
      </dsp:txXfrm>
    </dsp:sp>
    <dsp:sp modelId="{25C2F671-B725-40A9-8B77-9EAADCC57221}">
      <dsp:nvSpPr>
        <dsp:cNvPr id="0" name=""/>
        <dsp:cNvSpPr/>
      </dsp:nvSpPr>
      <dsp:spPr>
        <a:xfrm>
          <a:off x="1263511" y="609"/>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9EA82-300F-4534-B289-EE801224948F}">
      <dsp:nvSpPr>
        <dsp:cNvPr id="0" name=""/>
        <dsp:cNvSpPr/>
      </dsp:nvSpPr>
      <dsp:spPr>
        <a:xfrm rot="10800000">
          <a:off x="1783496" y="1351018"/>
          <a:ext cx="6048538" cy="1039969"/>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en-US" altLang="zh-CN" sz="3600" b="1" kern="1200" dirty="0">
              <a:latin typeface="华文中宋" panose="02010600040101010101" pitchFamily="2" charset="-122"/>
              <a:ea typeface="华文中宋" panose="02010600040101010101" pitchFamily="2" charset="-122"/>
            </a:rPr>
            <a:t>EPS</a:t>
          </a:r>
          <a:r>
            <a:rPr lang="zh-CN" altLang="en-US" sz="3600" b="1" kern="1200" dirty="0">
              <a:latin typeface="华文中宋" panose="02010600040101010101" pitchFamily="2" charset="-122"/>
              <a:ea typeface="华文中宋" panose="02010600040101010101" pitchFamily="2" charset="-122"/>
            </a:rPr>
            <a:t>数据库介绍</a:t>
          </a:r>
        </a:p>
      </dsp:txBody>
      <dsp:txXfrm rot="10800000">
        <a:off x="2043488" y="1351018"/>
        <a:ext cx="5788546" cy="1039969"/>
      </dsp:txXfrm>
    </dsp:sp>
    <dsp:sp modelId="{FA56056B-3606-41E5-BEB2-E8CA1C9C10F9}">
      <dsp:nvSpPr>
        <dsp:cNvPr id="0" name=""/>
        <dsp:cNvSpPr/>
      </dsp:nvSpPr>
      <dsp:spPr>
        <a:xfrm>
          <a:off x="1263511" y="1351018"/>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1DB67-05FE-4E3E-9AE6-716945D98659}">
      <dsp:nvSpPr>
        <dsp:cNvPr id="0" name=""/>
        <dsp:cNvSpPr/>
      </dsp:nvSpPr>
      <dsp:spPr>
        <a:xfrm rot="10800000">
          <a:off x="1783496" y="2701427"/>
          <a:ext cx="6048538" cy="1039969"/>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598" tIns="137160" rIns="256032"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latin typeface="华文中宋" panose="02010600040101010101" pitchFamily="2" charset="-122"/>
              <a:ea typeface="华文中宋" panose="02010600040101010101" pitchFamily="2" charset="-122"/>
            </a:rPr>
            <a:t>大赛题目解析及平台操作</a:t>
          </a:r>
        </a:p>
      </dsp:txBody>
      <dsp:txXfrm rot="10800000">
        <a:off x="2043488" y="2701427"/>
        <a:ext cx="5788546" cy="1039969"/>
      </dsp:txXfrm>
    </dsp:sp>
    <dsp:sp modelId="{6B15C49B-AB5F-4CB2-B41D-9E24082A918A}">
      <dsp:nvSpPr>
        <dsp:cNvPr id="0" name=""/>
        <dsp:cNvSpPr/>
      </dsp:nvSpPr>
      <dsp:spPr>
        <a:xfrm>
          <a:off x="1263511" y="2701427"/>
          <a:ext cx="1039969" cy="103996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8B28A-54C9-4A0A-8C88-1A9D313FECF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752EC-5F30-4B8A-A66B-D31CE934398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6322" name="备注占位符 2"/>
          <p:cNvSpPr>
            <a:spLocks noGrp="1" noChangeArrowheads="1"/>
          </p:cNvSpPr>
          <p:nvPr>
            <p:ph type="body"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632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D4764694-D1C5-4D73-9A5B-E04B498DC92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6562" name="备注占位符 2"/>
          <p:cNvSpPr>
            <a:spLocks noGrp="1" noChangeArrowheads="1"/>
          </p:cNvSpPr>
          <p:nvPr>
            <p:ph type="body"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25000" lnSpcReduction="20000"/>
          </a:bodyPr>
          <a:lstStyle/>
          <a:p>
            <a:endParaRPr lang="zh-CN" altLang="en-US" dirty="0"/>
          </a:p>
        </p:txBody>
      </p:sp>
      <p:sp>
        <p:nvSpPr>
          <p:cNvPr id="665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B5124345-CB39-4A7C-BA9C-78F90ED2B21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8610" name="备注占位符 2"/>
          <p:cNvSpPr>
            <a:spLocks noGrp="1" noChangeArrowheads="1"/>
          </p:cNvSpPr>
          <p:nvPr>
            <p:ph type="body"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25000" lnSpcReduction="20000"/>
          </a:bodyPr>
          <a:lstStyle/>
          <a:p>
            <a:endParaRPr lang="zh-CN" altLang="en-US"/>
          </a:p>
        </p:txBody>
      </p:sp>
      <p:sp>
        <p:nvSpPr>
          <p:cNvPr id="686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6B45E7A5-6DC4-49B2-944A-773BF192A4B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0658" name="备注占位符 2"/>
          <p:cNvSpPr>
            <a:spLocks noGrp="1" noChangeArrowheads="1"/>
          </p:cNvSpPr>
          <p:nvPr>
            <p:ph type="body"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25000" lnSpcReduction="20000"/>
          </a:bodyPr>
          <a:lstStyle/>
          <a:p>
            <a:endParaRPr lang="zh-CN" altLang="en-US"/>
          </a:p>
        </p:txBody>
      </p:sp>
      <p:sp>
        <p:nvSpPr>
          <p:cNvPr id="706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405E5DC0-F549-4C2C-9564-AA273B92E37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olidFill>
                <a:schemeClr val="bg1"/>
              </a:solidFill>
              <a:latin typeface="华文中宋" panose="02010600040101010101" charset="-122"/>
              <a:ea typeface="华文中宋" panose="02010600040101010101" charset="-122"/>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1AF40D5-DBC1-4287-8118-96F38FCF3D2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C94FF4-6E8D-4348-84AC-0CBC87FDDD7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幻灯片图像占位符 1"/>
          <p:cNvSpPr>
            <a:spLocks noGrp="1" noRot="1" noChangeAspect="1" noTextEdit="1"/>
          </p:cNvSpPr>
          <p:nvPr>
            <p:ph type="sldImg"/>
          </p:nvPr>
        </p:nvSpPr>
        <p:spPr>
          <a:xfrm>
            <a:off x="381000" y="685800"/>
            <a:ext cx="6094413" cy="3429000"/>
          </a:xfrm>
        </p:spPr>
      </p:sp>
      <p:sp>
        <p:nvSpPr>
          <p:cNvPr id="635906" name="备注占位符 2"/>
          <p:cNvSpPr>
            <a:spLocks noGrp="1"/>
          </p:cNvSpPr>
          <p:nvPr>
            <p:ph type="body"/>
          </p:nvPr>
        </p:nvSpPr>
        <p:spPr>
          <a:xfrm>
            <a:off x="685800" y="4400550"/>
            <a:ext cx="5486400" cy="3600450"/>
          </a:xfrm>
          <a:prstGeom prst="rect">
            <a:avLst/>
          </a:prstGeom>
          <a:noFill/>
          <a:ln w="9525">
            <a:noFill/>
          </a:ln>
        </p:spPr>
        <p:txBody>
          <a:bodyPr anchor="t"/>
          <a:lstStyle/>
          <a:p>
            <a:pPr lvl="0" eaLnBrk="1" hangingPunct="1"/>
            <a:endParaRPr lang="zh-CN" altLang="en-US" dirty="0"/>
          </a:p>
        </p:txBody>
      </p:sp>
      <p:sp>
        <p:nvSpPr>
          <p:cNvPr id="63590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lstStyle/>
          <a:p>
            <a:pPr lvl="0" indent="0" algn="r">
              <a:buClr>
                <a:srgbClr val="000000"/>
              </a:buClr>
            </a:pPr>
            <a:fld id="{9A0DB2DC-4C9A-4742-B13C-FB6460FD3503}" type="slidenum">
              <a:rPr lang="zh-CN" altLang="en-US" dirty="0">
                <a:latin typeface="Arial" panose="020B0604020202020204" pitchFamily="34" charset="0"/>
                <a:ea typeface="宋体" panose="02010600030101010101" pitchFamily="2" charset="-122"/>
                <a:sym typeface="宋体" panose="02010600030101010101" pitchFamily="2" charset="-122"/>
              </a:rPr>
            </a:fld>
            <a:endParaRPr lang="zh-CN" altLang="en-US" sz="1200" dirty="0">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3347D9C-6624-4CD7-B6FE-335847D061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47D4F8-8B86-4B76-BE61-1CBE0E93F04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47D9C-6624-4CD7-B6FE-335847D061A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7D4F8-8B86-4B76-BE61-1CBE0E93F04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77.png"/><Relationship Id="rId1" Type="http://schemas.openxmlformats.org/officeDocument/2006/relationships/image" Target="../media/image76.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79.png"/><Relationship Id="rId1" Type="http://schemas.openxmlformats.org/officeDocument/2006/relationships/image" Target="../media/image7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png"/><Relationship Id="rId1"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1.png"/><Relationship Id="rId1"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52130" y="4985214"/>
            <a:ext cx="4641703" cy="1200329"/>
          </a:xfrm>
          <a:prstGeom prst="rect">
            <a:avLst/>
          </a:prstGeom>
          <a:noFill/>
        </p:spPr>
        <p:txBody>
          <a:bodyPr wrap="square" rtlCol="0">
            <a:spAutoFit/>
          </a:bodyPr>
          <a:lstStyle/>
          <a:p>
            <a:r>
              <a:rPr lang="zh-CN" altLang="en-US" b="1" dirty="0">
                <a:solidFill>
                  <a:schemeClr val="bg1"/>
                </a:solidFill>
                <a:latin typeface="华文中宋" panose="02010600040101010101" charset="-122"/>
                <a:ea typeface="华文中宋" panose="02010600040101010101" charset="-122"/>
              </a:rPr>
              <a:t>                  贺静静     </a:t>
            </a:r>
            <a:endParaRPr lang="zh-CN" altLang="en-US" b="1" dirty="0">
              <a:solidFill>
                <a:schemeClr val="bg1"/>
              </a:solidFill>
              <a:latin typeface="华文中宋" panose="02010600040101010101" charset="-122"/>
              <a:ea typeface="华文中宋" panose="02010600040101010101" charset="-122"/>
            </a:endParaRPr>
          </a:p>
          <a:p>
            <a:r>
              <a:rPr lang="zh-CN" altLang="en-US" b="1" dirty="0">
                <a:solidFill>
                  <a:schemeClr val="bg1"/>
                </a:solidFill>
                <a:latin typeface="华文中宋" panose="02010600040101010101" charset="-122"/>
                <a:ea typeface="华文中宋" panose="02010600040101010101" charset="-122"/>
              </a:rPr>
              <a:t>    北京福卡斯特信息技术有限公司</a:t>
            </a:r>
            <a:endParaRPr lang="zh-CN" altLang="en-US" b="1" dirty="0">
              <a:solidFill>
                <a:schemeClr val="bg1"/>
              </a:solidFill>
              <a:latin typeface="华文中宋" panose="02010600040101010101" charset="-122"/>
              <a:ea typeface="华文中宋" panose="02010600040101010101" charset="-122"/>
            </a:endParaRPr>
          </a:p>
          <a:p>
            <a:r>
              <a:rPr lang="zh-CN" altLang="en-US" b="1" dirty="0">
                <a:solidFill>
                  <a:schemeClr val="bg1"/>
                </a:solidFill>
                <a:latin typeface="华文中宋" panose="02010600040101010101" charset="-122"/>
                <a:ea typeface="华文中宋" panose="02010600040101010101" charset="-122"/>
              </a:rPr>
              <a:t>     www.epsnet.com.cn</a:t>
            </a:r>
            <a:endParaRPr lang="zh-CN" altLang="en-US" b="1" dirty="0">
              <a:solidFill>
                <a:schemeClr val="bg1"/>
              </a:solidFill>
              <a:latin typeface="华文中宋" panose="02010600040101010101" charset="-122"/>
              <a:ea typeface="华文中宋" panose="02010600040101010101" charset="-122"/>
            </a:endParaRPr>
          </a:p>
          <a:p>
            <a:endParaRPr lang="zh-CN" altLang="en-US" b="1" dirty="0">
              <a:solidFill>
                <a:schemeClr val="bg1"/>
              </a:solidFill>
              <a:latin typeface="华文中宋" panose="02010600040101010101" charset="-122"/>
              <a:ea typeface="华文中宋" panose="02010600040101010101" charset="-122"/>
            </a:endParaRPr>
          </a:p>
        </p:txBody>
      </p:sp>
      <p:cxnSp>
        <p:nvCxnSpPr>
          <p:cNvPr id="3" name="直接连接符 2"/>
          <p:cNvCxnSpPr/>
          <p:nvPr/>
        </p:nvCxnSpPr>
        <p:spPr>
          <a:xfrm>
            <a:off x="3387967" y="2588452"/>
            <a:ext cx="52495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387725" y="1824990"/>
            <a:ext cx="5426075" cy="583565"/>
          </a:xfrm>
          <a:prstGeom prst="rect">
            <a:avLst/>
          </a:prstGeom>
          <a:noFill/>
        </p:spPr>
        <p:txBody>
          <a:bodyPr wrap="square" rtlCol="0">
            <a:spAutoFit/>
          </a:bodyPr>
          <a:lstStyle/>
          <a:p>
            <a:r>
              <a:rPr lang="en-US" altLang="zh-CN" sz="3200" b="1" dirty="0">
                <a:solidFill>
                  <a:schemeClr val="bg1"/>
                </a:solidFill>
                <a:latin typeface="华文中宋" panose="02010600040101010101" charset="-122"/>
                <a:ea typeface="华文中宋" panose="02010600040101010101" charset="-122"/>
              </a:rPr>
              <a:t>EPS</a:t>
            </a:r>
            <a:r>
              <a:rPr lang="zh-CN" altLang="en-US" sz="3200" b="1" dirty="0">
                <a:solidFill>
                  <a:schemeClr val="bg1"/>
                </a:solidFill>
                <a:latin typeface="华文中宋" panose="02010600040101010101" charset="-122"/>
                <a:ea typeface="华文中宋" panose="02010600040101010101" charset="-122"/>
              </a:rPr>
              <a:t>全球统计数据</a:t>
            </a:r>
            <a:r>
              <a:rPr lang="en-US" altLang="zh-CN" sz="3200" b="1" dirty="0">
                <a:solidFill>
                  <a:schemeClr val="bg1"/>
                </a:solidFill>
                <a:latin typeface="华文中宋" panose="02010600040101010101" charset="-122"/>
                <a:ea typeface="华文中宋" panose="02010600040101010101" charset="-122"/>
              </a:rPr>
              <a:t>/</a:t>
            </a:r>
            <a:r>
              <a:rPr lang="zh-CN" altLang="en-US" sz="3200" b="1" dirty="0">
                <a:solidFill>
                  <a:schemeClr val="bg1"/>
                </a:solidFill>
                <a:latin typeface="华文中宋" panose="02010600040101010101" charset="-122"/>
                <a:ea typeface="华文中宋" panose="02010600040101010101" charset="-122"/>
              </a:rPr>
              <a:t>分析平台</a:t>
            </a:r>
            <a:endParaRPr lang="zh-CN" altLang="en-US" sz="3200" b="1" dirty="0">
              <a:solidFill>
                <a:schemeClr val="bg1"/>
              </a:solidFill>
              <a:latin typeface="华文中宋" panose="02010600040101010101" charset="-122"/>
              <a:ea typeface="华文中宋" panose="02010600040101010101" charset="-122"/>
            </a:endParaRPr>
          </a:p>
        </p:txBody>
      </p:sp>
      <p:sp>
        <p:nvSpPr>
          <p:cNvPr id="5" name="文本框 4"/>
          <p:cNvSpPr txBox="1"/>
          <p:nvPr/>
        </p:nvSpPr>
        <p:spPr>
          <a:xfrm>
            <a:off x="3443067" y="2598148"/>
            <a:ext cx="5305866" cy="1107996"/>
          </a:xfrm>
          <a:prstGeom prst="rect">
            <a:avLst/>
          </a:prstGeom>
          <a:noFill/>
        </p:spPr>
        <p:txBody>
          <a:bodyPr wrap="square" rtlCol="0">
            <a:spAutoFit/>
          </a:bodyPr>
          <a:lstStyle/>
          <a:p>
            <a:pPr>
              <a:lnSpc>
                <a:spcPct val="150000"/>
              </a:lnSpc>
            </a:pPr>
            <a:r>
              <a:rPr lang="zh-CN" altLang="en-US" sz="4400" b="1" dirty="0">
                <a:solidFill>
                  <a:srgbClr val="FF0000"/>
                </a:solidFill>
                <a:latin typeface="华文中宋" panose="02010600040101010101" charset="-122"/>
                <a:ea typeface="华文中宋" panose="02010600040101010101" charset="-122"/>
              </a:rPr>
              <a:t>助力大赛，实证分析</a:t>
            </a:r>
            <a:endParaRPr lang="zh-CN" altLang="en-US" sz="4400" b="1" dirty="0">
              <a:solidFill>
                <a:srgbClr val="FF0000"/>
              </a:solidFill>
              <a:latin typeface="华文中宋" panose="02010600040101010101" charset="-122"/>
              <a:ea typeface="华文中宋" panose="0201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内容占位符 3" descr="全库8块.jpg"/>
          <p:cNvPicPr>
            <a:picLocks noChangeAspect="1"/>
          </p:cNvPicPr>
          <p:nvPr/>
        </p:nvPicPr>
        <p:blipFill>
          <a:blip r:embed="rId1" cstate="print"/>
          <a:stretch>
            <a:fillRect/>
          </a:stretch>
        </p:blipFill>
        <p:spPr>
          <a:xfrm>
            <a:off x="2427831" y="606057"/>
            <a:ext cx="7351813" cy="5220587"/>
          </a:xfrm>
          <a:prstGeom prst="rect">
            <a:avLst/>
          </a:prstGeom>
        </p:spPr>
      </p:pic>
      <p:sp>
        <p:nvSpPr>
          <p:cNvPr id="20483" name="文本框 20482"/>
          <p:cNvSpPr txBox="1"/>
          <p:nvPr/>
        </p:nvSpPr>
        <p:spPr>
          <a:xfrm>
            <a:off x="4079776" y="2273213"/>
            <a:ext cx="1367200" cy="651748"/>
          </a:xfrm>
          <a:prstGeom prst="rect">
            <a:avLst/>
          </a:prstGeom>
          <a:solidFill>
            <a:schemeClr val="accent2">
              <a:lumMod val="75000"/>
            </a:schemeClr>
          </a:solidFill>
          <a:ln w="9525">
            <a:solidFill>
              <a:schemeClr val="tx1"/>
            </a:solidFill>
          </a:ln>
        </p:spPr>
        <p:txBody>
          <a:bodyPr wrap="square" lIns="73263" tIns="38179" rIns="73263" bIns="38179" anchor="t">
            <a:spAutoFit/>
          </a:bodyPr>
          <a:lstStyle/>
          <a:p>
            <a:pPr algn="ctr"/>
            <a:r>
              <a:rPr lang="zh-CN" altLang="en-US" sz="1865" b="1" dirty="0">
                <a:solidFill>
                  <a:schemeClr val="bg1"/>
                </a:solidFill>
                <a:latin typeface="华文中宋" panose="02010600040101010101" charset="-122"/>
                <a:ea typeface="华文中宋" panose="02010600040101010101" charset="-122"/>
              </a:rPr>
              <a:t>数据来源</a:t>
            </a:r>
            <a:r>
              <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rPr>
              <a:t>的</a:t>
            </a:r>
            <a:endPar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endParaRPr>
          </a:p>
          <a:p>
            <a:pPr algn="ctr"/>
            <a:r>
              <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rPr>
              <a:t>    </a:t>
            </a:r>
            <a:r>
              <a:rPr lang="zh-CN" altLang="en-US" sz="1865" b="1" dirty="0">
                <a:solidFill>
                  <a:schemeClr val="bg1"/>
                </a:solidFill>
                <a:latin typeface="华文中宋" panose="02010600040101010101" charset="-122"/>
                <a:ea typeface="华文中宋" panose="02010600040101010101" charset="-122"/>
              </a:rPr>
              <a:t>权威性</a:t>
            </a:r>
            <a:endParaRPr lang="zh-CN" altLang="en-US" sz="1865" b="1" dirty="0">
              <a:solidFill>
                <a:schemeClr val="bg1"/>
              </a:solidFill>
              <a:latin typeface="华文中宋" panose="02010600040101010101" charset="-122"/>
              <a:ea typeface="华文中宋" panose="02010600040101010101" charset="-122"/>
            </a:endParaRPr>
          </a:p>
        </p:txBody>
      </p:sp>
      <p:sp>
        <p:nvSpPr>
          <p:cNvPr id="20484" name="文本框 20483"/>
          <p:cNvSpPr txBox="1"/>
          <p:nvPr/>
        </p:nvSpPr>
        <p:spPr>
          <a:xfrm>
            <a:off x="4109855" y="3490257"/>
            <a:ext cx="1337572" cy="651748"/>
          </a:xfrm>
          <a:prstGeom prst="rect">
            <a:avLst/>
          </a:prstGeom>
          <a:solidFill>
            <a:schemeClr val="accent2">
              <a:lumMod val="75000"/>
            </a:schemeClr>
          </a:solidFill>
          <a:ln w="9525">
            <a:solidFill>
              <a:schemeClr val="tx1"/>
            </a:solidFill>
          </a:ln>
        </p:spPr>
        <p:txBody>
          <a:bodyPr wrap="square" lIns="73263" tIns="38179" rIns="73263" bIns="38179" anchor="t">
            <a:spAutoFit/>
          </a:bodyPr>
          <a:lstStyle/>
          <a:p>
            <a:pPr algn="ctr"/>
            <a:r>
              <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rPr>
              <a:t>数据录入的</a:t>
            </a:r>
            <a:endPar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endParaRPr>
          </a:p>
          <a:p>
            <a:pPr algn="ctr"/>
            <a:r>
              <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rPr>
              <a:t>   准确性</a:t>
            </a:r>
            <a:endPar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endParaRPr>
          </a:p>
        </p:txBody>
      </p:sp>
      <p:sp>
        <p:nvSpPr>
          <p:cNvPr id="20502" name="文本框 20501"/>
          <p:cNvSpPr txBox="1"/>
          <p:nvPr/>
        </p:nvSpPr>
        <p:spPr>
          <a:xfrm>
            <a:off x="6706857" y="2239021"/>
            <a:ext cx="1369019" cy="651748"/>
          </a:xfrm>
          <a:prstGeom prst="rect">
            <a:avLst/>
          </a:prstGeom>
          <a:solidFill>
            <a:schemeClr val="accent2">
              <a:lumMod val="75000"/>
            </a:schemeClr>
          </a:solidFill>
          <a:ln w="9525">
            <a:solidFill>
              <a:schemeClr val="tx1"/>
            </a:solidFill>
          </a:ln>
        </p:spPr>
        <p:txBody>
          <a:bodyPr wrap="square" lIns="73263" tIns="38179" rIns="73263" bIns="38179" anchor="t">
            <a:spAutoFit/>
          </a:bodyPr>
          <a:lstStyle/>
          <a:p>
            <a:pPr algn="ctr"/>
            <a:r>
              <a:rPr lang="zh-CN" altLang="en-US" sz="1865" b="1" dirty="0">
                <a:solidFill>
                  <a:schemeClr val="bg1"/>
                </a:solidFill>
                <a:latin typeface="华文中宋" panose="02010600040101010101" charset="-122"/>
                <a:ea typeface="华文中宋" panose="02010600040101010101" charset="-122"/>
              </a:rPr>
              <a:t>数据更新</a:t>
            </a:r>
            <a:r>
              <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rPr>
              <a:t>的</a:t>
            </a:r>
            <a:endPar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endParaRPr>
          </a:p>
          <a:p>
            <a:pPr algn="ctr"/>
            <a:r>
              <a:rPr lang="zh-CN" altLang="en-US" sz="1865" b="1" dirty="0">
                <a:solidFill>
                  <a:schemeClr val="bg1"/>
                </a:solidFill>
                <a:latin typeface="华文中宋" panose="02010600040101010101" charset="-122"/>
                <a:ea typeface="华文中宋" panose="02010600040101010101" charset="-122"/>
                <a:sym typeface="Arial" panose="020B0604020202020204" pitchFamily="34" charset="0"/>
              </a:rPr>
              <a:t>   </a:t>
            </a:r>
            <a:r>
              <a:rPr lang="zh-CN" altLang="en-US" sz="1865" b="1" dirty="0">
                <a:solidFill>
                  <a:schemeClr val="bg1"/>
                </a:solidFill>
                <a:latin typeface="华文中宋" panose="02010600040101010101" charset="-122"/>
                <a:ea typeface="华文中宋" panose="02010600040101010101" charset="-122"/>
              </a:rPr>
              <a:t>及时性</a:t>
            </a:r>
            <a:endParaRPr lang="zh-CN" altLang="en-US" sz="1865" b="1" dirty="0">
              <a:solidFill>
                <a:schemeClr val="bg1"/>
              </a:solidFill>
              <a:latin typeface="华文中宋" panose="02010600040101010101" charset="-122"/>
              <a:ea typeface="华文中宋" panose="02010600040101010101" charset="-122"/>
            </a:endParaRPr>
          </a:p>
        </p:txBody>
      </p:sp>
      <p:sp>
        <p:nvSpPr>
          <p:cNvPr id="20503" name="文本框 20502"/>
          <p:cNvSpPr txBox="1"/>
          <p:nvPr/>
        </p:nvSpPr>
        <p:spPr>
          <a:xfrm>
            <a:off x="6678642" y="3429000"/>
            <a:ext cx="1337572" cy="651748"/>
          </a:xfrm>
          <a:prstGeom prst="rect">
            <a:avLst/>
          </a:prstGeom>
          <a:solidFill>
            <a:schemeClr val="accent2">
              <a:lumMod val="75000"/>
            </a:schemeClr>
          </a:solidFill>
          <a:ln w="9525" cap="flat" cmpd="sng">
            <a:solidFill>
              <a:srgbClr val="002060"/>
            </a:solidFill>
            <a:prstDash val="solid"/>
            <a:round/>
            <a:headEnd type="none" w="med" len="med"/>
            <a:tailEnd type="none" w="med" len="med"/>
          </a:ln>
        </p:spPr>
        <p:txBody>
          <a:bodyPr wrap="square" lIns="73263" tIns="38179" rIns="73263" bIns="38179" anchor="t">
            <a:spAutoFit/>
          </a:bodyPr>
          <a:lstStyle/>
          <a:p>
            <a:pPr algn="ctr"/>
            <a:r>
              <a:rPr lang="zh-CN" altLang="en-US" sz="1865" b="1" dirty="0">
                <a:solidFill>
                  <a:schemeClr val="bg1"/>
                </a:solidFill>
                <a:latin typeface="华文中宋" panose="02010600040101010101" charset="-122"/>
                <a:ea typeface="华文中宋" panose="02010600040101010101" charset="-122"/>
              </a:rPr>
              <a:t>数据查询的</a:t>
            </a:r>
            <a:endParaRPr lang="zh-CN" altLang="en-US" sz="1865" b="1" dirty="0">
              <a:solidFill>
                <a:schemeClr val="bg1"/>
              </a:solidFill>
              <a:latin typeface="华文中宋" panose="02010600040101010101" charset="-122"/>
              <a:ea typeface="华文中宋" panose="02010600040101010101" charset="-122"/>
            </a:endParaRPr>
          </a:p>
          <a:p>
            <a:pPr algn="ctr"/>
            <a:r>
              <a:rPr lang="zh-CN" altLang="en-US" sz="1865" b="1" dirty="0">
                <a:solidFill>
                  <a:schemeClr val="bg1"/>
                </a:solidFill>
                <a:latin typeface="华文中宋" panose="02010600040101010101" charset="-122"/>
                <a:ea typeface="华文中宋" panose="02010600040101010101" charset="-122"/>
              </a:rPr>
              <a:t>   便捷性</a:t>
            </a:r>
            <a:endParaRPr lang="zh-CN" altLang="en-US" sz="1865" b="1" dirty="0">
              <a:solidFill>
                <a:schemeClr val="bg1"/>
              </a:solidFill>
              <a:latin typeface="华文中宋" panose="02010600040101010101" charset="-122"/>
              <a:ea typeface="华文中宋" panose="02010600040101010101" charset="-122"/>
            </a:endParaRPr>
          </a:p>
        </p:txBody>
      </p:sp>
      <p:sp>
        <p:nvSpPr>
          <p:cNvPr id="177" name="Text Box 117"/>
          <p:cNvSpPr txBox="1">
            <a:spLocks noChangeArrowheads="1"/>
          </p:cNvSpPr>
          <p:nvPr/>
        </p:nvSpPr>
        <p:spPr bwMode="auto">
          <a:xfrm>
            <a:off x="9247851" y="760226"/>
            <a:ext cx="1932283" cy="247249"/>
          </a:xfrm>
          <a:prstGeom prst="rect">
            <a:avLst/>
          </a:prstGeom>
          <a:noFill/>
          <a:ln w="9525">
            <a:noFill/>
            <a:miter lim="800000"/>
          </a:ln>
        </p:spPr>
        <p:txBody>
          <a:bodyPr wrap="square"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联合国统计司、中国海关</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78" name="Text Box 117"/>
          <p:cNvSpPr txBox="1">
            <a:spLocks noChangeArrowheads="1"/>
          </p:cNvSpPr>
          <p:nvPr/>
        </p:nvSpPr>
        <p:spPr bwMode="auto">
          <a:xfrm>
            <a:off x="8911249" y="951022"/>
            <a:ext cx="1861288" cy="247249"/>
          </a:xfrm>
          <a:prstGeom prst="rect">
            <a:avLst/>
          </a:prstGeom>
          <a:noFill/>
          <a:ln w="9525">
            <a:noFill/>
            <a:miter lim="800000"/>
          </a:ln>
        </p:spPr>
        <p:txBody>
          <a:bodyPr wrap="square" lIns="53975" tIns="46991" rIns="53975" bIns="46991">
            <a:spAutoFit/>
          </a:bodyPr>
          <a:lstStyle/>
          <a:p>
            <a:pPr>
              <a:lnSpc>
                <a:spcPct val="90000"/>
              </a:lnSpc>
            </a:pPr>
            <a:r>
              <a:rPr lang="en-US" altLang="zh-CN" sz="1100" b="1" dirty="0">
                <a:solidFill>
                  <a:srgbClr val="FF0000"/>
                </a:solidFill>
                <a:latin typeface="华文中宋" panose="02010600040101010101" charset="-122"/>
                <a:ea typeface="华文中宋" panose="02010600040101010101" charset="-122"/>
                <a:sym typeface="Arial" panose="020B0604020202020204" pitchFamily="34" charset="0"/>
              </a:rPr>
              <a:t>        </a:t>
            </a:r>
            <a:r>
              <a:rPr lang="zh-CN" altLang="en-US" sz="1100" b="1" dirty="0">
                <a:solidFill>
                  <a:srgbClr val="FF0000"/>
                </a:solidFill>
                <a:latin typeface="华文中宋" panose="02010600040101010101" charset="-122"/>
                <a:ea typeface="华文中宋" panose="02010600040101010101" charset="-122"/>
                <a:sym typeface="Arial" panose="020B0604020202020204" pitchFamily="34" charset="0"/>
              </a:rPr>
              <a:t>国际货币基金组织</a:t>
            </a:r>
            <a:endParaRPr lang="zh-CN" altLang="en-US"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79" name="Text Box 121"/>
          <p:cNvSpPr txBox="1">
            <a:spLocks noChangeArrowheads="1"/>
          </p:cNvSpPr>
          <p:nvPr/>
        </p:nvSpPr>
        <p:spPr bwMode="auto">
          <a:xfrm>
            <a:off x="9128073" y="1187861"/>
            <a:ext cx="1920929" cy="247249"/>
          </a:xfrm>
          <a:prstGeom prst="rect">
            <a:avLst/>
          </a:prstGeom>
          <a:noFill/>
          <a:ln w="9525">
            <a:noFill/>
            <a:miter lim="800000"/>
          </a:ln>
        </p:spPr>
        <p:txBody>
          <a:bodyPr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经济合作与发展组织</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0" name="Text Box 145"/>
          <p:cNvSpPr txBox="1">
            <a:spLocks noChangeArrowheads="1"/>
          </p:cNvSpPr>
          <p:nvPr/>
        </p:nvSpPr>
        <p:spPr bwMode="auto">
          <a:xfrm>
            <a:off x="9085789" y="1388641"/>
            <a:ext cx="1133689" cy="341632"/>
          </a:xfrm>
          <a:prstGeom prst="rect">
            <a:avLst/>
          </a:prstGeom>
          <a:noFill/>
          <a:ln w="9525">
            <a:noFill/>
            <a:miter lim="800000"/>
          </a:ln>
        </p:spPr>
        <p:txBody>
          <a:bodyPr wrap="square">
            <a:spAutoFit/>
          </a:bodyPr>
          <a:lstStyle/>
          <a:p>
            <a:pPr>
              <a:lnSpc>
                <a:spcPct val="90000"/>
              </a:lnSpc>
            </a:pPr>
            <a:r>
              <a:rPr lang="en-US" altLang="zh-CN" b="1" dirty="0">
                <a:solidFill>
                  <a:srgbClr val="FF0000"/>
                </a:solidFill>
                <a:latin typeface="华文中宋" panose="02010600040101010101" charset="-122"/>
                <a:ea typeface="华文中宋" panose="02010600040101010101" charset="-122"/>
                <a:sym typeface="Arial" panose="020B0604020202020204" pitchFamily="34" charset="0"/>
              </a:rPr>
              <a:t>    </a:t>
            </a: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世界银行</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1" name="Text Box 117"/>
          <p:cNvSpPr txBox="1">
            <a:spLocks noChangeArrowheads="1"/>
          </p:cNvSpPr>
          <p:nvPr/>
        </p:nvSpPr>
        <p:spPr bwMode="auto">
          <a:xfrm>
            <a:off x="9099589" y="1816763"/>
            <a:ext cx="2173287" cy="247249"/>
          </a:xfrm>
          <a:prstGeom prst="rect">
            <a:avLst/>
          </a:prstGeom>
          <a:noFill/>
          <a:ln w="9525">
            <a:noFill/>
            <a:miter lim="800000"/>
          </a:ln>
        </p:spPr>
        <p:txBody>
          <a:bodyPr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世界能源组织、英国</a:t>
            </a:r>
            <a:r>
              <a:rPr lang="en-US" altLang="zh-CN" sz="1100" b="1" dirty="0">
                <a:solidFill>
                  <a:srgbClr val="FF0000"/>
                </a:solidFill>
                <a:latin typeface="华文中宋" panose="02010600040101010101" charset="-122"/>
                <a:ea typeface="华文中宋" panose="02010600040101010101" charset="-122"/>
                <a:sym typeface="Arial" panose="020B0604020202020204" pitchFamily="34" charset="0"/>
              </a:rPr>
              <a:t>BP</a:t>
            </a:r>
            <a:endParaRPr lang="en-US"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2" name="Text Box 144"/>
          <p:cNvSpPr txBox="1">
            <a:spLocks noChangeArrowheads="1"/>
          </p:cNvSpPr>
          <p:nvPr/>
        </p:nvSpPr>
        <p:spPr bwMode="auto">
          <a:xfrm>
            <a:off x="9122667" y="2046028"/>
            <a:ext cx="1756212" cy="247249"/>
          </a:xfrm>
          <a:prstGeom prst="rect">
            <a:avLst/>
          </a:prstGeom>
          <a:noFill/>
          <a:ln w="9525">
            <a:noFill/>
            <a:miter lim="800000"/>
          </a:ln>
        </p:spPr>
        <p:txBody>
          <a:bodyPr lIns="53975" tIns="46991" rIns="53975" bIns="46991">
            <a:spAutoFit/>
          </a:bodyPr>
          <a:lstStyle/>
          <a:p>
            <a:pPr>
              <a:lnSpc>
                <a:spcPct val="90000"/>
              </a:lnSpc>
            </a:pPr>
            <a:r>
              <a:rPr lang="en-US" altLang="zh-CN" sz="1100" b="1" dirty="0">
                <a:solidFill>
                  <a:srgbClr val="FF0000"/>
                </a:solidFill>
                <a:latin typeface="华文中宋" panose="02010600040101010101" charset="-122"/>
                <a:ea typeface="华文中宋" panose="02010600040101010101" charset="-122"/>
                <a:sym typeface="Arial" panose="020B0604020202020204" pitchFamily="34" charset="0"/>
              </a:rPr>
              <a:t>  </a:t>
            </a: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联合国教科文组织</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3" name="Text Box 144"/>
          <p:cNvSpPr txBox="1">
            <a:spLocks noChangeArrowheads="1"/>
          </p:cNvSpPr>
          <p:nvPr/>
        </p:nvSpPr>
        <p:spPr bwMode="auto">
          <a:xfrm>
            <a:off x="9180348" y="2273213"/>
            <a:ext cx="1496376" cy="247249"/>
          </a:xfrm>
          <a:prstGeom prst="rect">
            <a:avLst/>
          </a:prstGeom>
          <a:noFill/>
          <a:ln w="9525">
            <a:noFill/>
            <a:miter lim="800000"/>
          </a:ln>
        </p:spPr>
        <p:txBody>
          <a:bodyPr lIns="53975" tIns="46991" rIns="53975" bIns="46991">
            <a:spAutoFit/>
          </a:bodyPr>
          <a:lstStyle/>
          <a:p>
            <a:pPr>
              <a:lnSpc>
                <a:spcPct val="90000"/>
              </a:lnSpc>
            </a:pPr>
            <a:r>
              <a:rPr lang="en-US" altLang="zh-CN" sz="1100" b="1" dirty="0">
                <a:solidFill>
                  <a:srgbClr val="FF0000"/>
                </a:solidFill>
                <a:latin typeface="华文中宋" panose="02010600040101010101" charset="-122"/>
                <a:ea typeface="华文中宋" panose="02010600040101010101" charset="-122"/>
                <a:sym typeface="Arial" panose="020B0604020202020204" pitchFamily="34" charset="0"/>
              </a:rPr>
              <a:t>  </a:t>
            </a: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联合国粮农组织</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4" name="Text Box 144"/>
          <p:cNvSpPr txBox="1">
            <a:spLocks noChangeArrowheads="1"/>
          </p:cNvSpPr>
          <p:nvPr/>
        </p:nvSpPr>
        <p:spPr bwMode="auto">
          <a:xfrm>
            <a:off x="9308527" y="2504998"/>
            <a:ext cx="1214887" cy="247249"/>
          </a:xfrm>
          <a:prstGeom prst="rect">
            <a:avLst/>
          </a:prstGeom>
          <a:noFill/>
          <a:ln w="9525">
            <a:noFill/>
            <a:miter lim="800000"/>
          </a:ln>
        </p:spPr>
        <p:txBody>
          <a:bodyPr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世界卫生组织</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7" name="Text Box 133"/>
          <p:cNvSpPr txBox="1">
            <a:spLocks noChangeArrowheads="1"/>
          </p:cNvSpPr>
          <p:nvPr/>
        </p:nvSpPr>
        <p:spPr bwMode="auto">
          <a:xfrm>
            <a:off x="1387548" y="726301"/>
            <a:ext cx="1225715"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8" name="Text Box 161"/>
          <p:cNvSpPr txBox="1">
            <a:spLocks noChangeArrowheads="1"/>
          </p:cNvSpPr>
          <p:nvPr/>
        </p:nvSpPr>
        <p:spPr bwMode="auto">
          <a:xfrm>
            <a:off x="1153633" y="904510"/>
            <a:ext cx="1567523" cy="371899"/>
          </a:xfrm>
          <a:prstGeom prst="rect">
            <a:avLst/>
          </a:prstGeom>
          <a:noFill/>
          <a:ln w="9525">
            <a:noFill/>
            <a:miter lim="800000"/>
          </a:ln>
        </p:spPr>
        <p:txBody>
          <a:bodyPr lIns="53975" tIns="46991" rIns="53975" bIns="46991">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Arial" panose="020B0604020202020204" pitchFamily="34" charset="0"/>
              </a:rPr>
              <a:t>国家统计局、人力资源和社会保障部</a:t>
            </a:r>
            <a:endParaRPr lang="zh-CN" altLang="zh-CN" sz="10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89" name="Text Box 138"/>
          <p:cNvSpPr txBox="1">
            <a:spLocks noChangeArrowheads="1"/>
          </p:cNvSpPr>
          <p:nvPr/>
        </p:nvSpPr>
        <p:spPr bwMode="auto">
          <a:xfrm>
            <a:off x="898455" y="1217280"/>
            <a:ext cx="2170712" cy="230832"/>
          </a:xfrm>
          <a:prstGeom prst="rect">
            <a:avLst/>
          </a:prstGeom>
          <a:noFill/>
          <a:ln w="9525">
            <a:noFill/>
            <a:miter lim="800000"/>
          </a:ln>
        </p:spPr>
        <p:txBody>
          <a:bodyPr>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Arial" panose="020B0604020202020204" pitchFamily="34" charset="0"/>
              </a:rPr>
              <a:t>中国财政部、中国税务总局</a:t>
            </a:r>
            <a:endParaRPr lang="zh-CN" altLang="zh-CN" sz="1000"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190" name="Text Box 137"/>
          <p:cNvSpPr txBox="1">
            <a:spLocks noChangeArrowheads="1"/>
          </p:cNvSpPr>
          <p:nvPr/>
        </p:nvSpPr>
        <p:spPr bwMode="auto">
          <a:xfrm>
            <a:off x="1143000" y="1391942"/>
            <a:ext cx="1819624" cy="371899"/>
          </a:xfrm>
          <a:prstGeom prst="rect">
            <a:avLst/>
          </a:prstGeom>
          <a:noFill/>
          <a:ln w="9525">
            <a:noFill/>
            <a:miter lim="800000"/>
          </a:ln>
        </p:spPr>
        <p:txBody>
          <a:bodyPr lIns="36195" tIns="46991" rIns="36195" bIns="46991">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Calibri" panose="020F0502020204030204" charset="0"/>
              </a:rPr>
              <a:t>中行、中国保监会、证监会、银监会、国家外管局</a:t>
            </a:r>
            <a:endParaRPr lang="zh-CN" altLang="zh-CN" sz="1000"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191" name="Text Box 139"/>
          <p:cNvSpPr txBox="1">
            <a:spLocks noChangeArrowheads="1"/>
          </p:cNvSpPr>
          <p:nvPr/>
        </p:nvSpPr>
        <p:spPr bwMode="auto">
          <a:xfrm>
            <a:off x="1143001" y="1670086"/>
            <a:ext cx="1775545" cy="371899"/>
          </a:xfrm>
          <a:prstGeom prst="rect">
            <a:avLst/>
          </a:prstGeom>
          <a:noFill/>
          <a:ln w="9525">
            <a:noFill/>
            <a:miter lim="800000"/>
          </a:ln>
        </p:spPr>
        <p:txBody>
          <a:bodyPr lIns="36195" tIns="46991" rIns="36195" bIns="46991">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Calibri" panose="020F0502020204030204" charset="0"/>
              </a:rPr>
              <a:t>中国证监会、上市公司协会、上交所、深交所</a:t>
            </a:r>
            <a:endParaRPr lang="zh-CN" altLang="zh-CN" sz="1000"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192" name="Text Box 133"/>
          <p:cNvSpPr txBox="1">
            <a:spLocks noChangeArrowheads="1"/>
          </p:cNvSpPr>
          <p:nvPr/>
        </p:nvSpPr>
        <p:spPr bwMode="auto">
          <a:xfrm>
            <a:off x="1539948" y="2005799"/>
            <a:ext cx="1225715"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93" name="Text Box 131"/>
          <p:cNvSpPr txBox="1">
            <a:spLocks noChangeArrowheads="1"/>
          </p:cNvSpPr>
          <p:nvPr/>
        </p:nvSpPr>
        <p:spPr bwMode="auto">
          <a:xfrm>
            <a:off x="1143000" y="2173659"/>
            <a:ext cx="1484776" cy="369332"/>
          </a:xfrm>
          <a:prstGeom prst="rect">
            <a:avLst/>
          </a:prstGeom>
          <a:noFill/>
          <a:ln w="9525">
            <a:noFill/>
            <a:miter lim="800000"/>
          </a:ln>
        </p:spPr>
        <p:txBody>
          <a:bodyPr>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Calibri" panose="020F0502020204030204" charset="0"/>
              </a:rPr>
              <a:t>中国住建部、中国指数研究院等</a:t>
            </a:r>
            <a:endParaRPr lang="zh-CN" altLang="zh-CN" sz="10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194" name="Text Box 151"/>
          <p:cNvSpPr txBox="1">
            <a:spLocks noChangeArrowheads="1"/>
          </p:cNvSpPr>
          <p:nvPr/>
        </p:nvSpPr>
        <p:spPr bwMode="auto">
          <a:xfrm>
            <a:off x="1568303" y="2581665"/>
            <a:ext cx="987531"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中国海关</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95" name="Text Box 151"/>
          <p:cNvSpPr txBox="1">
            <a:spLocks noChangeArrowheads="1"/>
          </p:cNvSpPr>
          <p:nvPr/>
        </p:nvSpPr>
        <p:spPr bwMode="auto">
          <a:xfrm>
            <a:off x="1571841" y="2840395"/>
            <a:ext cx="987531"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中国海关</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96" name="Text Box 151"/>
          <p:cNvSpPr txBox="1">
            <a:spLocks noChangeArrowheads="1"/>
          </p:cNvSpPr>
          <p:nvPr/>
        </p:nvSpPr>
        <p:spPr bwMode="auto">
          <a:xfrm>
            <a:off x="1561208" y="3084953"/>
            <a:ext cx="987531"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中国海关</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97" name="Text Box 151"/>
          <p:cNvSpPr txBox="1">
            <a:spLocks noChangeArrowheads="1"/>
          </p:cNvSpPr>
          <p:nvPr/>
        </p:nvSpPr>
        <p:spPr bwMode="auto">
          <a:xfrm>
            <a:off x="1539944" y="3318881"/>
            <a:ext cx="987531"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中国海关</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198" name="Text Box 153"/>
          <p:cNvSpPr txBox="1">
            <a:spLocks noChangeArrowheads="1"/>
          </p:cNvSpPr>
          <p:nvPr/>
        </p:nvSpPr>
        <p:spPr bwMode="auto">
          <a:xfrm>
            <a:off x="1196166" y="3485267"/>
            <a:ext cx="1552353" cy="369332"/>
          </a:xfrm>
          <a:prstGeom prst="rect">
            <a:avLst/>
          </a:prstGeom>
          <a:noFill/>
          <a:ln w="9525">
            <a:noFill/>
            <a:miter lim="800000"/>
          </a:ln>
        </p:spPr>
        <p:txBody>
          <a:bodyPr wrap="square">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Calibri" panose="020F0502020204030204" charset="0"/>
              </a:rPr>
              <a:t>国家统计局、商务部、中商联会</a:t>
            </a:r>
            <a:endParaRPr lang="zh-CN" altLang="zh-CN" sz="10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199" name="Text Box 135"/>
          <p:cNvSpPr txBox="1">
            <a:spLocks noChangeArrowheads="1"/>
          </p:cNvSpPr>
          <p:nvPr/>
        </p:nvSpPr>
        <p:spPr bwMode="auto">
          <a:xfrm>
            <a:off x="1143001" y="3785229"/>
            <a:ext cx="192788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中国商务部、国家统计局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0" name="Text Box 140"/>
          <p:cNvSpPr txBox="1">
            <a:spLocks noChangeArrowheads="1"/>
          </p:cNvSpPr>
          <p:nvPr/>
        </p:nvSpPr>
        <p:spPr bwMode="auto">
          <a:xfrm>
            <a:off x="1367859" y="4152661"/>
            <a:ext cx="12991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1" name="Text Box 140"/>
          <p:cNvSpPr txBox="1">
            <a:spLocks noChangeArrowheads="1"/>
          </p:cNvSpPr>
          <p:nvPr/>
        </p:nvSpPr>
        <p:spPr bwMode="auto">
          <a:xfrm>
            <a:off x="1392663" y="4400757"/>
            <a:ext cx="1299179" cy="244682"/>
          </a:xfrm>
          <a:prstGeom prst="rect">
            <a:avLst/>
          </a:prstGeom>
          <a:noFill/>
          <a:ln w="9525">
            <a:noFill/>
            <a:miter lim="800000"/>
          </a:ln>
        </p:spPr>
        <p:txBody>
          <a:bodyPr wrap="square">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2" name="Text Box 155"/>
          <p:cNvSpPr txBox="1">
            <a:spLocks noChangeArrowheads="1"/>
          </p:cNvSpPr>
          <p:nvPr/>
        </p:nvSpPr>
        <p:spPr bwMode="auto">
          <a:xfrm>
            <a:off x="1334609" y="4636097"/>
            <a:ext cx="13919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中国住建部</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03" name="Text Box 142"/>
          <p:cNvSpPr txBox="1">
            <a:spLocks noChangeArrowheads="1"/>
          </p:cNvSpPr>
          <p:nvPr/>
        </p:nvSpPr>
        <p:spPr bwMode="auto">
          <a:xfrm>
            <a:off x="1249331" y="4843645"/>
            <a:ext cx="1496376" cy="244682"/>
          </a:xfrm>
          <a:prstGeom prst="rect">
            <a:avLst/>
          </a:prstGeom>
          <a:noFill/>
          <a:ln w="9525">
            <a:noFill/>
            <a:miter lim="800000"/>
          </a:ln>
        </p:spPr>
        <p:txBody>
          <a:bodyPr>
            <a:spAutoFit/>
          </a:bodyPr>
          <a:lstStyle/>
          <a:p>
            <a:pPr>
              <a:lnSpc>
                <a:spcPct val="90000"/>
              </a:lnSpc>
            </a:pPr>
            <a:r>
              <a:rPr lang="zh-CN" altLang="zh-CN" sz="1100" b="1">
                <a:solidFill>
                  <a:srgbClr val="FF0000"/>
                </a:solidFill>
                <a:latin typeface="华文中宋" panose="02010600040101010101" charset="-122"/>
                <a:ea typeface="华文中宋" panose="02010600040101010101" charset="-122"/>
                <a:sym typeface="Arial" panose="020B0604020202020204" pitchFamily="34" charset="0"/>
              </a:rPr>
              <a:t>北京统计局</a:t>
            </a:r>
            <a:endParaRPr lang="zh-CN" altLang="zh-CN" sz="1100" b="1">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4" name="Text Box 143"/>
          <p:cNvSpPr txBox="1">
            <a:spLocks noChangeArrowheads="1"/>
          </p:cNvSpPr>
          <p:nvPr/>
        </p:nvSpPr>
        <p:spPr bwMode="auto">
          <a:xfrm>
            <a:off x="1408459" y="5100199"/>
            <a:ext cx="1198648" cy="247249"/>
          </a:xfrm>
          <a:prstGeom prst="rect">
            <a:avLst/>
          </a:prstGeom>
          <a:noFill/>
          <a:ln w="9525">
            <a:noFill/>
            <a:miter lim="800000"/>
          </a:ln>
        </p:spPr>
        <p:txBody>
          <a:bodyPr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重庆统计局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5" name="Text Box 157"/>
          <p:cNvSpPr txBox="1">
            <a:spLocks noChangeArrowheads="1"/>
          </p:cNvSpPr>
          <p:nvPr/>
        </p:nvSpPr>
        <p:spPr bwMode="auto">
          <a:xfrm>
            <a:off x="1352005" y="5351361"/>
            <a:ext cx="13919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内蒙古统计局</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06" name="Text Box 140"/>
          <p:cNvSpPr txBox="1">
            <a:spLocks noChangeArrowheads="1"/>
          </p:cNvSpPr>
          <p:nvPr/>
        </p:nvSpPr>
        <p:spPr bwMode="auto">
          <a:xfrm>
            <a:off x="9250129" y="3826596"/>
            <a:ext cx="12991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7" name="Text Box 140"/>
          <p:cNvSpPr txBox="1">
            <a:spLocks noChangeArrowheads="1"/>
          </p:cNvSpPr>
          <p:nvPr/>
        </p:nvSpPr>
        <p:spPr bwMode="auto">
          <a:xfrm>
            <a:off x="9243041" y="4074687"/>
            <a:ext cx="12991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08" name="Text Box 140"/>
          <p:cNvSpPr txBox="1">
            <a:spLocks noChangeArrowheads="1"/>
          </p:cNvSpPr>
          <p:nvPr/>
        </p:nvSpPr>
        <p:spPr bwMode="auto">
          <a:xfrm>
            <a:off x="9264305" y="4319237"/>
            <a:ext cx="12991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10" name="Text Box 140"/>
          <p:cNvSpPr txBox="1">
            <a:spLocks noChangeArrowheads="1"/>
          </p:cNvSpPr>
          <p:nvPr/>
        </p:nvSpPr>
        <p:spPr bwMode="auto">
          <a:xfrm>
            <a:off x="9257213" y="4524803"/>
            <a:ext cx="12991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11" name="Text Box 146"/>
          <p:cNvSpPr txBox="1">
            <a:spLocks noChangeArrowheads="1"/>
          </p:cNvSpPr>
          <p:nvPr/>
        </p:nvSpPr>
        <p:spPr bwMode="auto">
          <a:xfrm rot="5400000">
            <a:off x="5237771" y="278961"/>
            <a:ext cx="943850" cy="202073"/>
          </a:xfrm>
          <a:prstGeom prst="rect">
            <a:avLst/>
          </a:prstGeom>
          <a:noFill/>
          <a:ln w="9525">
            <a:noFill/>
            <a:miter lim="800000"/>
          </a:ln>
        </p:spPr>
        <p:txBody>
          <a:bodyPr vert="vert270" wrap="square" lIns="90171" tIns="46991" rIns="90171"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国土资源部</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12" name="Text Box 132"/>
          <p:cNvSpPr txBox="1">
            <a:spLocks noChangeArrowheads="1"/>
          </p:cNvSpPr>
          <p:nvPr/>
        </p:nvSpPr>
        <p:spPr bwMode="auto">
          <a:xfrm rot="16200000">
            <a:off x="5851933" y="255168"/>
            <a:ext cx="946413" cy="244683"/>
          </a:xfrm>
          <a:prstGeom prst="rect">
            <a:avLst/>
          </a:prstGeom>
          <a:noFill/>
          <a:ln w="9525">
            <a:noFill/>
            <a:miter lim="800000"/>
          </a:ln>
        </p:spPr>
        <p:txBody>
          <a:bodyPr vert="vert">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中国水利部</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grpSp>
        <p:nvGrpSpPr>
          <p:cNvPr id="220" name="组合 219"/>
          <p:cNvGrpSpPr/>
          <p:nvPr/>
        </p:nvGrpSpPr>
        <p:grpSpPr>
          <a:xfrm>
            <a:off x="6436393" y="-92156"/>
            <a:ext cx="418686" cy="958416"/>
            <a:chOff x="5335923" y="-92157"/>
            <a:chExt cx="418686" cy="958416"/>
          </a:xfrm>
        </p:grpSpPr>
        <p:sp>
          <p:nvSpPr>
            <p:cNvPr id="216" name="Text Box 148"/>
            <p:cNvSpPr txBox="1">
              <a:spLocks noChangeArrowheads="1"/>
            </p:cNvSpPr>
            <p:nvPr/>
          </p:nvSpPr>
          <p:spPr bwMode="auto">
            <a:xfrm rot="16200000">
              <a:off x="5003020" y="255312"/>
              <a:ext cx="943850" cy="278044"/>
            </a:xfrm>
            <a:prstGeom prst="rect">
              <a:avLst/>
            </a:prstGeom>
            <a:noFill/>
            <a:ln w="9525">
              <a:noFill/>
              <a:miter lim="800000"/>
            </a:ln>
          </p:spPr>
          <p:txBody>
            <a:bodyPr vert="eaVert" wrap="square" lIns="90171" tIns="46991" rIns="90171"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中</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国</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环</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保</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部</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19" name="Text Box 132"/>
            <p:cNvSpPr txBox="1">
              <a:spLocks noChangeArrowheads="1"/>
            </p:cNvSpPr>
            <p:nvPr/>
          </p:nvSpPr>
          <p:spPr bwMode="auto">
            <a:xfrm rot="16200000">
              <a:off x="5159061" y="258708"/>
              <a:ext cx="946413" cy="244683"/>
            </a:xfrm>
            <a:prstGeom prst="rect">
              <a:avLst/>
            </a:prstGeom>
            <a:noFill/>
            <a:ln w="9525">
              <a:noFill/>
              <a:miter lim="800000"/>
            </a:ln>
          </p:spPr>
          <p:txBody>
            <a:bodyPr vert="vert">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国</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家</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统</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计局</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grpSp>
      <p:sp>
        <p:nvSpPr>
          <p:cNvPr id="221" name="Text Box 132"/>
          <p:cNvSpPr txBox="1">
            <a:spLocks noChangeArrowheads="1"/>
          </p:cNvSpPr>
          <p:nvPr/>
        </p:nvSpPr>
        <p:spPr bwMode="auto">
          <a:xfrm rot="16200000">
            <a:off x="4987172" y="265801"/>
            <a:ext cx="946413" cy="244683"/>
          </a:xfrm>
          <a:prstGeom prst="rect">
            <a:avLst/>
          </a:prstGeom>
          <a:noFill/>
          <a:ln w="9525">
            <a:noFill/>
            <a:miter lim="800000"/>
          </a:ln>
        </p:spPr>
        <p:txBody>
          <a:bodyPr vert="vert">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国</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家</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统</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计局</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22" name="Text Box 132"/>
          <p:cNvSpPr txBox="1">
            <a:spLocks noChangeArrowheads="1"/>
          </p:cNvSpPr>
          <p:nvPr/>
        </p:nvSpPr>
        <p:spPr bwMode="auto">
          <a:xfrm rot="16200000">
            <a:off x="5579653" y="269977"/>
            <a:ext cx="946413" cy="229219"/>
          </a:xfrm>
          <a:prstGeom prst="rect">
            <a:avLst/>
          </a:prstGeom>
          <a:noFill/>
          <a:ln w="9525">
            <a:noFill/>
            <a:miter lim="800000"/>
          </a:ln>
        </p:spPr>
        <p:txBody>
          <a:bodyPr vert="vert" wrap="square">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国</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家</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en-US" sz="1100" b="1" dirty="0">
                <a:solidFill>
                  <a:srgbClr val="FF0000"/>
                </a:solidFill>
                <a:latin typeface="华文中宋" panose="02010600040101010101" charset="-122"/>
                <a:ea typeface="华文中宋" panose="02010600040101010101" charset="-122"/>
                <a:sym typeface="Calibri" panose="020F0502020204030204" charset="0"/>
              </a:rPr>
              <a:t>海洋局</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23" name="Text Box 126"/>
          <p:cNvSpPr txBox="1">
            <a:spLocks noChangeArrowheads="1"/>
          </p:cNvSpPr>
          <p:nvPr/>
        </p:nvSpPr>
        <p:spPr bwMode="auto">
          <a:xfrm>
            <a:off x="9416896" y="3584862"/>
            <a:ext cx="1738427" cy="399599"/>
          </a:xfrm>
          <a:prstGeom prst="rect">
            <a:avLst/>
          </a:prstGeom>
          <a:noFill/>
          <a:ln w="9525">
            <a:noFill/>
            <a:miter lim="800000"/>
          </a:ln>
        </p:spPr>
        <p:txBody>
          <a:bodyPr lIns="36195" tIns="46991" rIns="3619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国家统计局、国家粮食局      </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                          </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24" name="Text Box 158"/>
          <p:cNvSpPr txBox="1">
            <a:spLocks noChangeArrowheads="1"/>
          </p:cNvSpPr>
          <p:nvPr/>
        </p:nvSpPr>
        <p:spPr bwMode="auto">
          <a:xfrm>
            <a:off x="9357189" y="3369460"/>
            <a:ext cx="1229580" cy="247249"/>
          </a:xfrm>
          <a:prstGeom prst="rect">
            <a:avLst/>
          </a:prstGeom>
          <a:noFill/>
          <a:ln w="9525">
            <a:noFill/>
            <a:miter lim="800000"/>
          </a:ln>
        </p:spPr>
        <p:txBody>
          <a:bodyPr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国家发改委</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25" name="Text Box 126"/>
          <p:cNvSpPr txBox="1">
            <a:spLocks noChangeArrowheads="1"/>
          </p:cNvSpPr>
          <p:nvPr/>
        </p:nvSpPr>
        <p:spPr bwMode="auto">
          <a:xfrm>
            <a:off x="9310573" y="3031970"/>
            <a:ext cx="1738427" cy="371899"/>
          </a:xfrm>
          <a:prstGeom prst="rect">
            <a:avLst/>
          </a:prstGeom>
          <a:noFill/>
          <a:ln w="9525">
            <a:noFill/>
            <a:miter lim="800000"/>
          </a:ln>
        </p:spPr>
        <p:txBody>
          <a:bodyPr wrap="square" lIns="36195" tIns="46991" rIns="36195" bIns="46991">
            <a:spAutoFit/>
          </a:bodyPr>
          <a:lstStyle/>
          <a:p>
            <a:pPr>
              <a:lnSpc>
                <a:spcPct val="90000"/>
              </a:lnSpc>
            </a:pPr>
            <a:r>
              <a:rPr lang="zh-CN" altLang="en-US" sz="1000" b="1" dirty="0">
                <a:solidFill>
                  <a:srgbClr val="FF0000"/>
                </a:solidFill>
                <a:latin typeface="华文中宋" panose="02010600040101010101" charset="-122"/>
                <a:ea typeface="华文中宋" panose="02010600040101010101" charset="-122"/>
                <a:sym typeface="Arial" panose="020B0604020202020204" pitchFamily="34" charset="0"/>
              </a:rPr>
              <a:t>农业部、国家林业局、国家统计局、水利部等</a:t>
            </a:r>
            <a:endParaRPr lang="zh-CN" altLang="zh-CN" sz="10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26" name="Text Box 136"/>
          <p:cNvSpPr txBox="1">
            <a:spLocks noChangeArrowheads="1"/>
          </p:cNvSpPr>
          <p:nvPr/>
        </p:nvSpPr>
        <p:spPr bwMode="auto">
          <a:xfrm rot="16200000">
            <a:off x="5824293" y="5962776"/>
            <a:ext cx="946413" cy="244683"/>
          </a:xfrm>
          <a:prstGeom prst="rect">
            <a:avLst/>
          </a:prstGeom>
          <a:noFill/>
          <a:ln w="9525">
            <a:noFill/>
            <a:miter lim="800000"/>
          </a:ln>
        </p:spPr>
        <p:txBody>
          <a:bodyPr vert="vert">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中国民政部</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27" name="Text Box 136"/>
          <p:cNvSpPr txBox="1">
            <a:spLocks noChangeArrowheads="1"/>
          </p:cNvSpPr>
          <p:nvPr/>
        </p:nvSpPr>
        <p:spPr bwMode="auto">
          <a:xfrm rot="16200000">
            <a:off x="6040490" y="5966313"/>
            <a:ext cx="946413" cy="244683"/>
          </a:xfrm>
          <a:prstGeom prst="rect">
            <a:avLst/>
          </a:prstGeom>
          <a:noFill/>
          <a:ln w="9525">
            <a:noFill/>
            <a:miter lim="800000"/>
          </a:ln>
        </p:spPr>
        <p:txBody>
          <a:bodyPr vert="vert">
            <a:spAutoFit/>
          </a:bodyPr>
          <a:lstStyle/>
          <a:p>
            <a:pPr>
              <a:lnSpc>
                <a:spcPct val="90000"/>
              </a:lnSpc>
            </a:pPr>
            <a:r>
              <a:rPr lang="zh-CN" altLang="en-US" sz="1100" b="1" dirty="0">
                <a:solidFill>
                  <a:srgbClr val="FF0000"/>
                </a:solidFill>
                <a:latin typeface="华文中宋" panose="02010600040101010101" charset="-122"/>
                <a:ea typeface="华文中宋" panose="02010600040101010101" charset="-122"/>
                <a:sym typeface="Arial" panose="020B0604020202020204" pitchFamily="34" charset="0"/>
              </a:rPr>
              <a:t>国家旅游局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grpSp>
        <p:nvGrpSpPr>
          <p:cNvPr id="229" name="组合 228"/>
          <p:cNvGrpSpPr/>
          <p:nvPr/>
        </p:nvGrpSpPr>
        <p:grpSpPr>
          <a:xfrm>
            <a:off x="6620687" y="5587598"/>
            <a:ext cx="418686" cy="1096200"/>
            <a:chOff x="5335923" y="-248422"/>
            <a:chExt cx="418686" cy="1285510"/>
          </a:xfrm>
        </p:grpSpPr>
        <p:sp>
          <p:nvSpPr>
            <p:cNvPr id="230" name="Text Box 148"/>
            <p:cNvSpPr txBox="1">
              <a:spLocks noChangeArrowheads="1"/>
            </p:cNvSpPr>
            <p:nvPr/>
          </p:nvSpPr>
          <p:spPr bwMode="auto">
            <a:xfrm rot="16200000">
              <a:off x="4832190" y="255311"/>
              <a:ext cx="1285510" cy="278044"/>
            </a:xfrm>
            <a:prstGeom prst="rect">
              <a:avLst/>
            </a:prstGeom>
            <a:noFill/>
            <a:ln w="9525">
              <a:noFill/>
              <a:miter lim="800000"/>
            </a:ln>
          </p:spPr>
          <p:txBody>
            <a:bodyPr vert="eaVert" wrap="square" lIns="90171" tIns="46991" rIns="90171" bIns="46991">
              <a:spAutoFit/>
            </a:bodyPr>
            <a:lstStyle/>
            <a:p>
              <a:pPr>
                <a:lnSpc>
                  <a:spcPct val="90000"/>
                </a:lnSpc>
              </a:pPr>
              <a:r>
                <a:rPr lang="zh-CN" altLang="en-US" sz="1100" b="1" dirty="0">
                  <a:solidFill>
                    <a:srgbClr val="FF0000"/>
                  </a:solidFill>
                  <a:latin typeface="华文中宋" panose="02010600040101010101" charset="-122"/>
                  <a:ea typeface="华文中宋" panose="02010600040101010101" charset="-122"/>
                  <a:sym typeface="Calibri" panose="020F0502020204030204" charset="0"/>
                </a:rPr>
                <a:t>发改委、交通部</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31" name="Text Box 132"/>
            <p:cNvSpPr txBox="1">
              <a:spLocks noChangeArrowheads="1"/>
            </p:cNvSpPr>
            <p:nvPr/>
          </p:nvSpPr>
          <p:spPr bwMode="auto">
            <a:xfrm rot="16200000">
              <a:off x="5077340" y="258709"/>
              <a:ext cx="1109855" cy="244683"/>
            </a:xfrm>
            <a:prstGeom prst="rect">
              <a:avLst/>
            </a:prstGeom>
            <a:noFill/>
            <a:ln w="9525">
              <a:noFill/>
              <a:miter lim="800000"/>
            </a:ln>
          </p:spPr>
          <p:txBody>
            <a:bodyPr vert="vert">
              <a:spAutoFit/>
            </a:bodyPr>
            <a:lstStyle/>
            <a:p>
              <a:pPr>
                <a:lnSpc>
                  <a:spcPct val="90000"/>
                </a:lnSpc>
              </a:pPr>
              <a:r>
                <a:rPr lang="zh-CN" altLang="en-US" sz="1100" b="1" dirty="0">
                  <a:solidFill>
                    <a:srgbClr val="FF0000"/>
                  </a:solidFill>
                  <a:latin typeface="华文中宋" panose="02010600040101010101" charset="-122"/>
                  <a:ea typeface="华文中宋" panose="02010600040101010101" charset="-122"/>
                  <a:sym typeface="Calibri" panose="020F0502020204030204" charset="0"/>
                </a:rPr>
                <a:t>工信部等</a:t>
              </a:r>
              <a:endParaRPr lang="en-US" altLang="zh-CN" sz="11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grpSp>
      <p:sp>
        <p:nvSpPr>
          <p:cNvPr id="232" name="矩形 231"/>
          <p:cNvSpPr/>
          <p:nvPr/>
        </p:nvSpPr>
        <p:spPr>
          <a:xfrm>
            <a:off x="5841706" y="5667158"/>
            <a:ext cx="330495" cy="854080"/>
          </a:xfrm>
          <a:prstGeom prst="rect">
            <a:avLst/>
          </a:prstGeom>
        </p:spPr>
        <p:txBody>
          <a:bodyPr wrap="square">
            <a:spAutoFit/>
          </a:bodyPr>
          <a:lstStyle/>
          <a:p>
            <a:pPr>
              <a:lnSpc>
                <a:spcPct val="90000"/>
              </a:lnSpc>
            </a:pPr>
            <a:r>
              <a:rPr lang="zh-CN" altLang="en-US" sz="1100" b="1" dirty="0">
                <a:solidFill>
                  <a:srgbClr val="FF0000"/>
                </a:solidFill>
                <a:latin typeface="华文中宋" panose="02010600040101010101" charset="-122"/>
                <a:ea typeface="华文中宋" panose="02010600040101010101" charset="-122"/>
                <a:sym typeface="Arial" panose="020B0604020202020204" pitchFamily="34" charset="0"/>
              </a:rPr>
              <a:t>国家卫计委</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33" name="Text Box 156"/>
          <p:cNvSpPr txBox="1">
            <a:spLocks noChangeArrowheads="1"/>
          </p:cNvSpPr>
          <p:nvPr/>
        </p:nvSpPr>
        <p:spPr bwMode="auto">
          <a:xfrm>
            <a:off x="9170581" y="4728048"/>
            <a:ext cx="1878419" cy="230832"/>
          </a:xfrm>
          <a:prstGeom prst="rect">
            <a:avLst/>
          </a:prstGeom>
          <a:noFill/>
          <a:ln w="9525">
            <a:noFill/>
            <a:miter lim="800000"/>
          </a:ln>
        </p:spPr>
        <p:txBody>
          <a:bodyPr wrap="square">
            <a:spAutoFit/>
          </a:bodyPr>
          <a:lstStyle/>
          <a:p>
            <a:pPr>
              <a:lnSpc>
                <a:spcPct val="90000"/>
              </a:lnSpc>
            </a:pPr>
            <a:r>
              <a:rPr lang="zh-CN" altLang="zh-CN" sz="1000" b="1" dirty="0">
                <a:solidFill>
                  <a:srgbClr val="FF0000"/>
                </a:solidFill>
                <a:latin typeface="华文中宋" panose="02010600040101010101" charset="-122"/>
                <a:ea typeface="华文中宋" panose="02010600040101010101" charset="-122"/>
                <a:sym typeface="Calibri" panose="020F0502020204030204" charset="0"/>
              </a:rPr>
              <a:t>中国建筑业协会</a:t>
            </a:r>
            <a:r>
              <a:rPr lang="zh-CN" altLang="en-US" sz="1000" b="1" dirty="0">
                <a:solidFill>
                  <a:srgbClr val="FF0000"/>
                </a:solidFill>
                <a:latin typeface="华文中宋" panose="02010600040101010101" charset="-122"/>
                <a:ea typeface="华文中宋" panose="02010600040101010101" charset="-122"/>
                <a:sym typeface="Calibri" panose="020F0502020204030204" charset="0"/>
              </a:rPr>
              <a:t>、</a:t>
            </a:r>
            <a:r>
              <a:rPr lang="zh-CN" altLang="zh-CN" sz="1000" b="1" dirty="0">
                <a:solidFill>
                  <a:srgbClr val="FF0000"/>
                </a:solidFill>
                <a:latin typeface="华文中宋" panose="02010600040101010101" charset="-122"/>
                <a:ea typeface="华文中宋" panose="02010600040101010101" charset="-122"/>
                <a:sym typeface="Calibri" panose="020F0502020204030204" charset="0"/>
              </a:rPr>
              <a:t> 国家统计局</a:t>
            </a:r>
            <a:endParaRPr lang="zh-CN" altLang="zh-CN" sz="10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34" name="Text Box 140"/>
          <p:cNvSpPr txBox="1">
            <a:spLocks noChangeArrowheads="1"/>
          </p:cNvSpPr>
          <p:nvPr/>
        </p:nvSpPr>
        <p:spPr bwMode="auto">
          <a:xfrm>
            <a:off x="9282019" y="4996180"/>
            <a:ext cx="1299179" cy="244682"/>
          </a:xfrm>
          <a:prstGeom prst="rect">
            <a:avLst/>
          </a:prstGeom>
          <a:noFill/>
          <a:ln w="9525">
            <a:noFill/>
            <a:miter lim="800000"/>
          </a:ln>
        </p:spPr>
        <p:txBody>
          <a:bodyPr>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国家统计局</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
        <p:nvSpPr>
          <p:cNvPr id="235" name="Text Box 127"/>
          <p:cNvSpPr txBox="1">
            <a:spLocks noChangeArrowheads="1"/>
          </p:cNvSpPr>
          <p:nvPr/>
        </p:nvSpPr>
        <p:spPr bwMode="auto">
          <a:xfrm>
            <a:off x="9361065" y="5209144"/>
            <a:ext cx="1151475" cy="247249"/>
          </a:xfrm>
          <a:prstGeom prst="rect">
            <a:avLst/>
          </a:prstGeom>
          <a:noFill/>
          <a:ln w="9525">
            <a:noFill/>
            <a:miter lim="800000"/>
          </a:ln>
        </p:spPr>
        <p:txBody>
          <a:bodyPr lIns="53975" tIns="46991" rIns="53975"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中国科技部</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36" name="Text Box 129"/>
          <p:cNvSpPr txBox="1">
            <a:spLocks noChangeArrowheads="1"/>
          </p:cNvSpPr>
          <p:nvPr/>
        </p:nvSpPr>
        <p:spPr bwMode="auto">
          <a:xfrm>
            <a:off x="9317549" y="5479897"/>
            <a:ext cx="1482456" cy="247249"/>
          </a:xfrm>
          <a:prstGeom prst="rect">
            <a:avLst/>
          </a:prstGeom>
          <a:noFill/>
          <a:ln w="9525">
            <a:noFill/>
            <a:miter lim="800000"/>
          </a:ln>
        </p:spPr>
        <p:txBody>
          <a:bodyPr lIns="90171" tIns="46991" rIns="90171" bIns="46991">
            <a:spAutoFit/>
          </a:bodyPr>
          <a:lstStyle/>
          <a:p>
            <a:pPr>
              <a:lnSpc>
                <a:spcPct val="90000"/>
              </a:lnSpc>
            </a:pPr>
            <a:r>
              <a:rPr lang="zh-CN" altLang="zh-CN" sz="1100" b="1" dirty="0">
                <a:solidFill>
                  <a:srgbClr val="FF0000"/>
                </a:solidFill>
                <a:latin typeface="华文中宋" panose="02010600040101010101" charset="-122"/>
                <a:ea typeface="华文中宋" panose="02010600040101010101" charset="-122"/>
                <a:sym typeface="Calibri" panose="020F0502020204030204" charset="0"/>
              </a:rPr>
              <a:t>科技部、发改委</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37" name="矩形 236"/>
          <p:cNvSpPr/>
          <p:nvPr/>
        </p:nvSpPr>
        <p:spPr>
          <a:xfrm>
            <a:off x="5249834" y="5677786"/>
            <a:ext cx="330495" cy="854080"/>
          </a:xfrm>
          <a:prstGeom prst="rect">
            <a:avLst/>
          </a:prstGeom>
        </p:spPr>
        <p:txBody>
          <a:bodyPr wrap="square">
            <a:spAutoFit/>
          </a:bodyPr>
          <a:lstStyle/>
          <a:p>
            <a:pPr>
              <a:lnSpc>
                <a:spcPct val="90000"/>
              </a:lnSpc>
            </a:pPr>
            <a:r>
              <a:rPr lang="zh-CN" altLang="en-US" sz="1100" b="1" dirty="0">
                <a:solidFill>
                  <a:srgbClr val="FF0000"/>
                </a:solidFill>
                <a:latin typeface="华文中宋" panose="02010600040101010101" charset="-122"/>
                <a:ea typeface="华文中宋" panose="02010600040101010101" charset="-122"/>
                <a:sym typeface="Arial" panose="020B0604020202020204" pitchFamily="34" charset="0"/>
              </a:rPr>
              <a:t>中国教育部</a:t>
            </a:r>
            <a:endParaRPr lang="zh-CN" altLang="zh-CN" sz="1100" b="1" dirty="0">
              <a:solidFill>
                <a:srgbClr val="FF0000"/>
              </a:solidFill>
              <a:latin typeface="华文中宋" panose="02010600040101010101" charset="-122"/>
              <a:ea typeface="华文中宋" panose="02010600040101010101" charset="-122"/>
              <a:sym typeface="Calibri" panose="020F0502020204030204" charset="0"/>
            </a:endParaRPr>
          </a:p>
        </p:txBody>
      </p:sp>
      <p:grpSp>
        <p:nvGrpSpPr>
          <p:cNvPr id="240" name="组合 239"/>
          <p:cNvGrpSpPr/>
          <p:nvPr/>
        </p:nvGrpSpPr>
        <p:grpSpPr>
          <a:xfrm>
            <a:off x="5546856" y="5390075"/>
            <a:ext cx="338287" cy="1571964"/>
            <a:chOff x="5394707" y="-386902"/>
            <a:chExt cx="267381" cy="1180285"/>
          </a:xfrm>
        </p:grpSpPr>
        <p:sp>
          <p:nvSpPr>
            <p:cNvPr id="241" name="Text Box 148"/>
            <p:cNvSpPr txBox="1">
              <a:spLocks noChangeArrowheads="1"/>
            </p:cNvSpPr>
            <p:nvPr/>
          </p:nvSpPr>
          <p:spPr bwMode="auto">
            <a:xfrm rot="16200000">
              <a:off x="4937466" y="177983"/>
              <a:ext cx="1072641" cy="158159"/>
            </a:xfrm>
            <a:prstGeom prst="rect">
              <a:avLst/>
            </a:prstGeom>
            <a:noFill/>
            <a:ln w="9525">
              <a:noFill/>
              <a:miter lim="800000"/>
            </a:ln>
          </p:spPr>
          <p:txBody>
            <a:bodyPr vert="eaVert" wrap="square" lIns="90171" tIns="46991" rIns="90171" bIns="46991">
              <a:spAutoFit/>
            </a:bodyPr>
            <a:lstStyle/>
            <a:p>
              <a:pPr>
                <a:lnSpc>
                  <a:spcPct val="90000"/>
                </a:lnSpc>
              </a:pPr>
              <a:r>
                <a:rPr lang="zh-CN" altLang="en-US" sz="1000" b="1" dirty="0">
                  <a:solidFill>
                    <a:srgbClr val="FF0000"/>
                  </a:solidFill>
                  <a:latin typeface="华文中宋" panose="02010600040101010101" charset="-122"/>
                  <a:ea typeface="华文中宋" panose="02010600040101010101" charset="-122"/>
                  <a:sym typeface="Calibri" panose="020F0502020204030204" charset="0"/>
                </a:rPr>
                <a:t>文化部、国家统计局</a:t>
              </a:r>
              <a:endParaRPr lang="en-US" altLang="zh-CN" sz="1000" b="1" dirty="0">
                <a:solidFill>
                  <a:srgbClr val="FF0000"/>
                </a:solidFill>
                <a:latin typeface="华文中宋" panose="02010600040101010101" charset="-122"/>
                <a:ea typeface="华文中宋" panose="02010600040101010101" charset="-122"/>
                <a:sym typeface="Calibri" panose="020F0502020204030204" charset="0"/>
              </a:endParaRPr>
            </a:p>
          </p:txBody>
        </p:sp>
        <p:sp>
          <p:nvSpPr>
            <p:cNvPr id="242" name="Text Box 132"/>
            <p:cNvSpPr txBox="1">
              <a:spLocks noChangeArrowheads="1"/>
            </p:cNvSpPr>
            <p:nvPr/>
          </p:nvSpPr>
          <p:spPr bwMode="auto">
            <a:xfrm rot="16200000">
              <a:off x="5000901" y="130466"/>
              <a:ext cx="1178555" cy="143819"/>
            </a:xfrm>
            <a:prstGeom prst="rect">
              <a:avLst/>
            </a:prstGeom>
            <a:noFill/>
            <a:ln w="9525">
              <a:noFill/>
              <a:miter lim="800000"/>
            </a:ln>
          </p:spPr>
          <p:txBody>
            <a:bodyPr vert="vert" wrap="square">
              <a:spAutoFit/>
            </a:bodyPr>
            <a:lstStyle/>
            <a:p>
              <a:pPr>
                <a:lnSpc>
                  <a:spcPct val="90000"/>
                </a:lnSpc>
              </a:pPr>
              <a:endParaRPr lang="en-US" altLang="zh-CN" sz="1000" b="1" dirty="0">
                <a:solidFill>
                  <a:srgbClr val="FF0000"/>
                </a:solidFill>
                <a:latin typeface="华文中宋" panose="02010600040101010101" charset="-122"/>
                <a:ea typeface="华文中宋" panose="02010600040101010101" charset="-122"/>
                <a:sym typeface="Calibri" panose="020F0502020204030204" charset="0"/>
              </a:endParaRPr>
            </a:p>
            <a:p>
              <a:pPr>
                <a:lnSpc>
                  <a:spcPct val="90000"/>
                </a:lnSpc>
              </a:pPr>
              <a:r>
                <a:rPr lang="zh-CN" altLang="en-US" sz="1000" b="1" dirty="0">
                  <a:solidFill>
                    <a:srgbClr val="FF0000"/>
                  </a:solidFill>
                  <a:latin typeface="华文中宋" panose="02010600040101010101" charset="-122"/>
                  <a:ea typeface="华文中宋" panose="02010600040101010101" charset="-122"/>
                  <a:sym typeface="Calibri" panose="020F0502020204030204" charset="0"/>
                </a:rPr>
                <a:t>新闻出版广电总局等</a:t>
              </a:r>
              <a:endParaRPr lang="zh-CN" altLang="zh-CN" sz="1000" b="1" dirty="0">
                <a:solidFill>
                  <a:srgbClr val="FF0000"/>
                </a:solidFill>
                <a:latin typeface="华文中宋" panose="02010600040101010101" charset="-122"/>
                <a:ea typeface="华文中宋" panose="02010600040101010101" charset="-122"/>
                <a:sym typeface="Calibri" panose="020F0502020204030204" charset="0"/>
              </a:endParaRPr>
            </a:p>
          </p:txBody>
        </p:sp>
      </p:grpSp>
      <p:sp>
        <p:nvSpPr>
          <p:cNvPr id="243" name="Text Box 145"/>
          <p:cNvSpPr txBox="1">
            <a:spLocks noChangeArrowheads="1"/>
          </p:cNvSpPr>
          <p:nvPr/>
        </p:nvSpPr>
        <p:spPr bwMode="auto">
          <a:xfrm>
            <a:off x="9089326" y="1583573"/>
            <a:ext cx="1133689" cy="341632"/>
          </a:xfrm>
          <a:prstGeom prst="rect">
            <a:avLst/>
          </a:prstGeom>
          <a:noFill/>
          <a:ln w="9525">
            <a:noFill/>
            <a:miter lim="800000"/>
          </a:ln>
        </p:spPr>
        <p:txBody>
          <a:bodyPr wrap="square">
            <a:spAutoFit/>
          </a:bodyPr>
          <a:lstStyle/>
          <a:p>
            <a:pPr>
              <a:lnSpc>
                <a:spcPct val="90000"/>
              </a:lnSpc>
            </a:pPr>
            <a:r>
              <a:rPr lang="en-US" altLang="zh-CN" b="1" dirty="0">
                <a:solidFill>
                  <a:srgbClr val="FF0000"/>
                </a:solidFill>
                <a:latin typeface="华文中宋" panose="02010600040101010101" charset="-122"/>
                <a:ea typeface="华文中宋" panose="02010600040101010101" charset="-122"/>
                <a:sym typeface="Arial" panose="020B0604020202020204" pitchFamily="34" charset="0"/>
              </a:rPr>
              <a:t>    </a:t>
            </a:r>
            <a:r>
              <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rPr>
              <a:t>世界银行</a:t>
            </a:r>
            <a:endParaRPr lang="zh-CN" altLang="zh-CN" sz="11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ppt_x</p:attrName>
                                        </p:attrNameLst>
                                      </p:cBhvr>
                                      <p:tavLst>
                                        <p:tav tm="0">
                                          <p:val>
                                            <p:strVal val="#ppt_x"/>
                                          </p:val>
                                        </p:tav>
                                        <p:tav tm="100000">
                                          <p:val>
                                            <p:strVal val="#ppt_x"/>
                                          </p:val>
                                        </p:tav>
                                      </p:tavLst>
                                    </p:anim>
                                    <p:anim calcmode="lin" valueType="num">
                                      <p:cBhvr>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900" decel="100000" fill="hold"/>
                                        <p:tgtEl>
                                          <p:spTgt spid="17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1000"/>
                                        <p:tgtEl>
                                          <p:spTgt spid="178"/>
                                        </p:tgtEl>
                                      </p:cBhvr>
                                    </p:animEffect>
                                    <p:anim calcmode="lin" valueType="num">
                                      <p:cBhvr>
                                        <p:cTn id="22" dur="1000" fill="hold"/>
                                        <p:tgtEl>
                                          <p:spTgt spid="178"/>
                                        </p:tgtEl>
                                        <p:attrNameLst>
                                          <p:attrName>ppt_x</p:attrName>
                                        </p:attrNameLst>
                                      </p:cBhvr>
                                      <p:tavLst>
                                        <p:tav tm="0">
                                          <p:val>
                                            <p:strVal val="#ppt_x"/>
                                          </p:val>
                                        </p:tav>
                                        <p:tav tm="100000">
                                          <p:val>
                                            <p:strVal val="#ppt_x"/>
                                          </p:val>
                                        </p:tav>
                                      </p:tavLst>
                                    </p:anim>
                                    <p:anim calcmode="lin" valueType="num">
                                      <p:cBhvr>
                                        <p:cTn id="23" dur="900" decel="100000" fill="hold"/>
                                        <p:tgtEl>
                                          <p:spTgt spid="17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8"/>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3"/>
                                        </p:tgtEl>
                                        <p:attrNameLst>
                                          <p:attrName>style.visibility</p:attrName>
                                        </p:attrNameLst>
                                      </p:cBhvr>
                                      <p:to>
                                        <p:strVal val="visible"/>
                                      </p:to>
                                    </p:set>
                                    <p:anim calcmode="lin" valueType="num">
                                      <p:cBhvr additive="base">
                                        <p:cTn id="37" dur="500" fill="hold"/>
                                        <p:tgtEl>
                                          <p:spTgt spid="243"/>
                                        </p:tgtEl>
                                        <p:attrNameLst>
                                          <p:attrName>ppt_x</p:attrName>
                                        </p:attrNameLst>
                                      </p:cBhvr>
                                      <p:tavLst>
                                        <p:tav tm="0">
                                          <p:val>
                                            <p:strVal val="#ppt_x"/>
                                          </p:val>
                                        </p:tav>
                                        <p:tav tm="100000">
                                          <p:val>
                                            <p:strVal val="#ppt_x"/>
                                          </p:val>
                                        </p:tav>
                                      </p:tavLst>
                                    </p:anim>
                                    <p:anim calcmode="lin" valueType="num">
                                      <p:cBhvr additive="base">
                                        <p:cTn id="38" dur="500" fill="hold"/>
                                        <p:tgtEl>
                                          <p:spTgt spid="2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500" fill="hold"/>
                                        <p:tgtEl>
                                          <p:spTgt spid="181"/>
                                        </p:tgtEl>
                                        <p:attrNameLst>
                                          <p:attrName>ppt_x</p:attrName>
                                        </p:attrNameLst>
                                      </p:cBhvr>
                                      <p:tavLst>
                                        <p:tav tm="0">
                                          <p:val>
                                            <p:strVal val="#ppt_x"/>
                                          </p:val>
                                        </p:tav>
                                        <p:tav tm="100000">
                                          <p:val>
                                            <p:strVal val="#ppt_x"/>
                                          </p:val>
                                        </p:tav>
                                      </p:tavLst>
                                    </p:anim>
                                    <p:anim calcmode="lin" valueType="num">
                                      <p:cBhvr additive="base">
                                        <p:cTn id="42" dur="500" fill="hold"/>
                                        <p:tgtEl>
                                          <p:spTgt spid="18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2"/>
                                        </p:tgtEl>
                                        <p:attrNameLst>
                                          <p:attrName>style.visibility</p:attrName>
                                        </p:attrNameLst>
                                      </p:cBhvr>
                                      <p:to>
                                        <p:strVal val="visible"/>
                                      </p:to>
                                    </p:set>
                                    <p:anim calcmode="lin" valueType="num">
                                      <p:cBhvr additive="base">
                                        <p:cTn id="45" dur="500" fill="hold"/>
                                        <p:tgtEl>
                                          <p:spTgt spid="182"/>
                                        </p:tgtEl>
                                        <p:attrNameLst>
                                          <p:attrName>ppt_x</p:attrName>
                                        </p:attrNameLst>
                                      </p:cBhvr>
                                      <p:tavLst>
                                        <p:tav tm="0">
                                          <p:val>
                                            <p:strVal val="#ppt_x"/>
                                          </p:val>
                                        </p:tav>
                                        <p:tav tm="100000">
                                          <p:val>
                                            <p:strVal val="#ppt_x"/>
                                          </p:val>
                                        </p:tav>
                                      </p:tavLst>
                                    </p:anim>
                                    <p:anim calcmode="lin" valueType="num">
                                      <p:cBhvr additive="base">
                                        <p:cTn id="46" dur="500" fill="hold"/>
                                        <p:tgtEl>
                                          <p:spTgt spid="18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3"/>
                                        </p:tgtEl>
                                        <p:attrNameLst>
                                          <p:attrName>style.visibility</p:attrName>
                                        </p:attrNameLst>
                                      </p:cBhvr>
                                      <p:to>
                                        <p:strVal val="visible"/>
                                      </p:to>
                                    </p:set>
                                    <p:anim calcmode="lin" valueType="num">
                                      <p:cBhvr additive="base">
                                        <p:cTn id="49" dur="500" fill="hold"/>
                                        <p:tgtEl>
                                          <p:spTgt spid="183"/>
                                        </p:tgtEl>
                                        <p:attrNameLst>
                                          <p:attrName>ppt_x</p:attrName>
                                        </p:attrNameLst>
                                      </p:cBhvr>
                                      <p:tavLst>
                                        <p:tav tm="0">
                                          <p:val>
                                            <p:strVal val="#ppt_x"/>
                                          </p:val>
                                        </p:tav>
                                        <p:tav tm="100000">
                                          <p:val>
                                            <p:strVal val="#ppt_x"/>
                                          </p:val>
                                        </p:tav>
                                      </p:tavLst>
                                    </p:anim>
                                    <p:anim calcmode="lin" valueType="num">
                                      <p:cBhvr additive="base">
                                        <p:cTn id="50" dur="500" fill="hold"/>
                                        <p:tgtEl>
                                          <p:spTgt spid="18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4"/>
                                        </p:tgtEl>
                                        <p:attrNameLst>
                                          <p:attrName>style.visibility</p:attrName>
                                        </p:attrNameLst>
                                      </p:cBhvr>
                                      <p:to>
                                        <p:strVal val="visible"/>
                                      </p:to>
                                    </p:set>
                                    <p:anim calcmode="lin" valueType="num">
                                      <p:cBhvr additive="base">
                                        <p:cTn id="53" dur="500" fill="hold"/>
                                        <p:tgtEl>
                                          <p:spTgt spid="184"/>
                                        </p:tgtEl>
                                        <p:attrNameLst>
                                          <p:attrName>ppt_x</p:attrName>
                                        </p:attrNameLst>
                                      </p:cBhvr>
                                      <p:tavLst>
                                        <p:tav tm="0">
                                          <p:val>
                                            <p:strVal val="#ppt_x"/>
                                          </p:val>
                                        </p:tav>
                                        <p:tav tm="100000">
                                          <p:val>
                                            <p:strVal val="#ppt_x"/>
                                          </p:val>
                                        </p:tav>
                                      </p:tavLst>
                                    </p:anim>
                                    <p:anim calcmode="lin" valueType="num">
                                      <p:cBhvr additive="base">
                                        <p:cTn id="54" dur="500" fill="hold"/>
                                        <p:tgtEl>
                                          <p:spTgt spid="18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5"/>
                                        </p:tgtEl>
                                        <p:attrNameLst>
                                          <p:attrName>style.visibility</p:attrName>
                                        </p:attrNameLst>
                                      </p:cBhvr>
                                      <p:to>
                                        <p:strVal val="visible"/>
                                      </p:to>
                                    </p:set>
                                    <p:anim calcmode="lin" valueType="num">
                                      <p:cBhvr additive="base">
                                        <p:cTn id="57" dur="500" fill="hold"/>
                                        <p:tgtEl>
                                          <p:spTgt spid="225"/>
                                        </p:tgtEl>
                                        <p:attrNameLst>
                                          <p:attrName>ppt_x</p:attrName>
                                        </p:attrNameLst>
                                      </p:cBhvr>
                                      <p:tavLst>
                                        <p:tav tm="0">
                                          <p:val>
                                            <p:strVal val="#ppt_x"/>
                                          </p:val>
                                        </p:tav>
                                        <p:tav tm="100000">
                                          <p:val>
                                            <p:strVal val="#ppt_x"/>
                                          </p:val>
                                        </p:tav>
                                      </p:tavLst>
                                    </p:anim>
                                    <p:anim calcmode="lin" valueType="num">
                                      <p:cBhvr additive="base">
                                        <p:cTn id="58" dur="500" fill="hold"/>
                                        <p:tgtEl>
                                          <p:spTgt spid="2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4"/>
                                        </p:tgtEl>
                                        <p:attrNameLst>
                                          <p:attrName>style.visibility</p:attrName>
                                        </p:attrNameLst>
                                      </p:cBhvr>
                                      <p:to>
                                        <p:strVal val="visible"/>
                                      </p:to>
                                    </p:set>
                                    <p:anim calcmode="lin" valueType="num">
                                      <p:cBhvr additive="base">
                                        <p:cTn id="61" dur="500" fill="hold"/>
                                        <p:tgtEl>
                                          <p:spTgt spid="224"/>
                                        </p:tgtEl>
                                        <p:attrNameLst>
                                          <p:attrName>ppt_x</p:attrName>
                                        </p:attrNameLst>
                                      </p:cBhvr>
                                      <p:tavLst>
                                        <p:tav tm="0">
                                          <p:val>
                                            <p:strVal val="#ppt_x"/>
                                          </p:val>
                                        </p:tav>
                                        <p:tav tm="100000">
                                          <p:val>
                                            <p:strVal val="#ppt_x"/>
                                          </p:val>
                                        </p:tav>
                                      </p:tavLst>
                                    </p:anim>
                                    <p:anim calcmode="lin" valueType="num">
                                      <p:cBhvr additive="base">
                                        <p:cTn id="62" dur="500" fill="hold"/>
                                        <p:tgtEl>
                                          <p:spTgt spid="22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7"/>
                                        </p:tgtEl>
                                        <p:attrNameLst>
                                          <p:attrName>style.visibility</p:attrName>
                                        </p:attrNameLst>
                                      </p:cBhvr>
                                      <p:to>
                                        <p:strVal val="visible"/>
                                      </p:to>
                                    </p:set>
                                    <p:anim calcmode="lin" valueType="num">
                                      <p:cBhvr additive="base">
                                        <p:cTn id="65" dur="500" fill="hold"/>
                                        <p:tgtEl>
                                          <p:spTgt spid="207"/>
                                        </p:tgtEl>
                                        <p:attrNameLst>
                                          <p:attrName>ppt_x</p:attrName>
                                        </p:attrNameLst>
                                      </p:cBhvr>
                                      <p:tavLst>
                                        <p:tav tm="0">
                                          <p:val>
                                            <p:strVal val="#ppt_x"/>
                                          </p:val>
                                        </p:tav>
                                        <p:tav tm="100000">
                                          <p:val>
                                            <p:strVal val="#ppt_x"/>
                                          </p:val>
                                        </p:tav>
                                      </p:tavLst>
                                    </p:anim>
                                    <p:anim calcmode="lin" valueType="num">
                                      <p:cBhvr additive="base">
                                        <p:cTn id="66" dur="500" fill="hold"/>
                                        <p:tgtEl>
                                          <p:spTgt spid="20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23"/>
                                        </p:tgtEl>
                                        <p:attrNameLst>
                                          <p:attrName>style.visibility</p:attrName>
                                        </p:attrNameLst>
                                      </p:cBhvr>
                                      <p:to>
                                        <p:strVal val="visible"/>
                                      </p:to>
                                    </p:set>
                                    <p:anim calcmode="lin" valueType="num">
                                      <p:cBhvr additive="base">
                                        <p:cTn id="69" dur="500" fill="hold"/>
                                        <p:tgtEl>
                                          <p:spTgt spid="223"/>
                                        </p:tgtEl>
                                        <p:attrNameLst>
                                          <p:attrName>ppt_x</p:attrName>
                                        </p:attrNameLst>
                                      </p:cBhvr>
                                      <p:tavLst>
                                        <p:tav tm="0">
                                          <p:val>
                                            <p:strVal val="#ppt_x"/>
                                          </p:val>
                                        </p:tav>
                                        <p:tav tm="100000">
                                          <p:val>
                                            <p:strVal val="#ppt_x"/>
                                          </p:val>
                                        </p:tav>
                                      </p:tavLst>
                                    </p:anim>
                                    <p:anim calcmode="lin" valueType="num">
                                      <p:cBhvr additive="base">
                                        <p:cTn id="70" dur="500" fill="hold"/>
                                        <p:tgtEl>
                                          <p:spTgt spid="22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8"/>
                                        </p:tgtEl>
                                        <p:attrNameLst>
                                          <p:attrName>style.visibility</p:attrName>
                                        </p:attrNameLst>
                                      </p:cBhvr>
                                      <p:to>
                                        <p:strVal val="visible"/>
                                      </p:to>
                                    </p:set>
                                    <p:anim calcmode="lin" valueType="num">
                                      <p:cBhvr additive="base">
                                        <p:cTn id="73" dur="500" fill="hold"/>
                                        <p:tgtEl>
                                          <p:spTgt spid="208"/>
                                        </p:tgtEl>
                                        <p:attrNameLst>
                                          <p:attrName>ppt_x</p:attrName>
                                        </p:attrNameLst>
                                      </p:cBhvr>
                                      <p:tavLst>
                                        <p:tav tm="0">
                                          <p:val>
                                            <p:strVal val="#ppt_x"/>
                                          </p:val>
                                        </p:tav>
                                        <p:tav tm="100000">
                                          <p:val>
                                            <p:strVal val="#ppt_x"/>
                                          </p:val>
                                        </p:tav>
                                      </p:tavLst>
                                    </p:anim>
                                    <p:anim calcmode="lin" valueType="num">
                                      <p:cBhvr additive="base">
                                        <p:cTn id="74" dur="500" fill="hold"/>
                                        <p:tgtEl>
                                          <p:spTgt spid="20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10"/>
                                        </p:tgtEl>
                                        <p:attrNameLst>
                                          <p:attrName>style.visibility</p:attrName>
                                        </p:attrNameLst>
                                      </p:cBhvr>
                                      <p:to>
                                        <p:strVal val="visible"/>
                                      </p:to>
                                    </p:set>
                                    <p:anim calcmode="lin" valueType="num">
                                      <p:cBhvr additive="base">
                                        <p:cTn id="77" dur="500" fill="hold"/>
                                        <p:tgtEl>
                                          <p:spTgt spid="210"/>
                                        </p:tgtEl>
                                        <p:attrNameLst>
                                          <p:attrName>ppt_x</p:attrName>
                                        </p:attrNameLst>
                                      </p:cBhvr>
                                      <p:tavLst>
                                        <p:tav tm="0">
                                          <p:val>
                                            <p:strVal val="#ppt_x"/>
                                          </p:val>
                                        </p:tav>
                                        <p:tav tm="100000">
                                          <p:val>
                                            <p:strVal val="#ppt_x"/>
                                          </p:val>
                                        </p:tav>
                                      </p:tavLst>
                                    </p:anim>
                                    <p:anim calcmode="lin" valueType="num">
                                      <p:cBhvr additive="base">
                                        <p:cTn id="78" dur="500" fill="hold"/>
                                        <p:tgtEl>
                                          <p:spTgt spid="21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6"/>
                                        </p:tgtEl>
                                        <p:attrNameLst>
                                          <p:attrName>style.visibility</p:attrName>
                                        </p:attrNameLst>
                                      </p:cBhvr>
                                      <p:to>
                                        <p:strVal val="visible"/>
                                      </p:to>
                                    </p:set>
                                    <p:anim calcmode="lin" valueType="num">
                                      <p:cBhvr additive="base">
                                        <p:cTn id="81" dur="500" fill="hold"/>
                                        <p:tgtEl>
                                          <p:spTgt spid="206"/>
                                        </p:tgtEl>
                                        <p:attrNameLst>
                                          <p:attrName>ppt_x</p:attrName>
                                        </p:attrNameLst>
                                      </p:cBhvr>
                                      <p:tavLst>
                                        <p:tav tm="0">
                                          <p:val>
                                            <p:strVal val="#ppt_x"/>
                                          </p:val>
                                        </p:tav>
                                        <p:tav tm="100000">
                                          <p:val>
                                            <p:strVal val="#ppt_x"/>
                                          </p:val>
                                        </p:tav>
                                      </p:tavLst>
                                    </p:anim>
                                    <p:anim calcmode="lin" valueType="num">
                                      <p:cBhvr additive="base">
                                        <p:cTn id="82" dur="500" fill="hold"/>
                                        <p:tgtEl>
                                          <p:spTgt spid="20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33"/>
                                        </p:tgtEl>
                                        <p:attrNameLst>
                                          <p:attrName>style.visibility</p:attrName>
                                        </p:attrNameLst>
                                      </p:cBhvr>
                                      <p:to>
                                        <p:strVal val="visible"/>
                                      </p:to>
                                    </p:set>
                                    <p:anim calcmode="lin" valueType="num">
                                      <p:cBhvr additive="base">
                                        <p:cTn id="85" dur="500" fill="hold"/>
                                        <p:tgtEl>
                                          <p:spTgt spid="233"/>
                                        </p:tgtEl>
                                        <p:attrNameLst>
                                          <p:attrName>ppt_x</p:attrName>
                                        </p:attrNameLst>
                                      </p:cBhvr>
                                      <p:tavLst>
                                        <p:tav tm="0">
                                          <p:val>
                                            <p:strVal val="#ppt_x"/>
                                          </p:val>
                                        </p:tav>
                                        <p:tav tm="100000">
                                          <p:val>
                                            <p:strVal val="#ppt_x"/>
                                          </p:val>
                                        </p:tav>
                                      </p:tavLst>
                                    </p:anim>
                                    <p:anim calcmode="lin" valueType="num">
                                      <p:cBhvr additive="base">
                                        <p:cTn id="86" dur="500" fill="hold"/>
                                        <p:tgtEl>
                                          <p:spTgt spid="2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5"/>
                                        </p:tgtEl>
                                        <p:attrNameLst>
                                          <p:attrName>style.visibility</p:attrName>
                                        </p:attrNameLst>
                                      </p:cBhvr>
                                      <p:to>
                                        <p:strVal val="visible"/>
                                      </p:to>
                                    </p:set>
                                    <p:anim calcmode="lin" valueType="num">
                                      <p:cBhvr additive="base">
                                        <p:cTn id="89" dur="500" fill="hold"/>
                                        <p:tgtEl>
                                          <p:spTgt spid="235"/>
                                        </p:tgtEl>
                                        <p:attrNameLst>
                                          <p:attrName>ppt_x</p:attrName>
                                        </p:attrNameLst>
                                      </p:cBhvr>
                                      <p:tavLst>
                                        <p:tav tm="0">
                                          <p:val>
                                            <p:strVal val="#ppt_x"/>
                                          </p:val>
                                        </p:tav>
                                        <p:tav tm="100000">
                                          <p:val>
                                            <p:strVal val="#ppt_x"/>
                                          </p:val>
                                        </p:tav>
                                      </p:tavLst>
                                    </p:anim>
                                    <p:anim calcmode="lin" valueType="num">
                                      <p:cBhvr additive="base">
                                        <p:cTn id="90" dur="500" fill="hold"/>
                                        <p:tgtEl>
                                          <p:spTgt spid="23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34"/>
                                        </p:tgtEl>
                                        <p:attrNameLst>
                                          <p:attrName>style.visibility</p:attrName>
                                        </p:attrNameLst>
                                      </p:cBhvr>
                                      <p:to>
                                        <p:strVal val="visible"/>
                                      </p:to>
                                    </p:set>
                                    <p:anim calcmode="lin" valueType="num">
                                      <p:cBhvr additive="base">
                                        <p:cTn id="93" dur="500" fill="hold"/>
                                        <p:tgtEl>
                                          <p:spTgt spid="234"/>
                                        </p:tgtEl>
                                        <p:attrNameLst>
                                          <p:attrName>ppt_x</p:attrName>
                                        </p:attrNameLst>
                                      </p:cBhvr>
                                      <p:tavLst>
                                        <p:tav tm="0">
                                          <p:val>
                                            <p:strVal val="#ppt_x"/>
                                          </p:val>
                                        </p:tav>
                                        <p:tav tm="100000">
                                          <p:val>
                                            <p:strVal val="#ppt_x"/>
                                          </p:val>
                                        </p:tav>
                                      </p:tavLst>
                                    </p:anim>
                                    <p:anim calcmode="lin" valueType="num">
                                      <p:cBhvr additive="base">
                                        <p:cTn id="94" dur="500" fill="hold"/>
                                        <p:tgtEl>
                                          <p:spTgt spid="23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36"/>
                                        </p:tgtEl>
                                        <p:attrNameLst>
                                          <p:attrName>style.visibility</p:attrName>
                                        </p:attrNameLst>
                                      </p:cBhvr>
                                      <p:to>
                                        <p:strVal val="visible"/>
                                      </p:to>
                                    </p:set>
                                    <p:anim calcmode="lin" valueType="num">
                                      <p:cBhvr additive="base">
                                        <p:cTn id="97" dur="500" fill="hold"/>
                                        <p:tgtEl>
                                          <p:spTgt spid="236"/>
                                        </p:tgtEl>
                                        <p:attrNameLst>
                                          <p:attrName>ppt_x</p:attrName>
                                        </p:attrNameLst>
                                      </p:cBhvr>
                                      <p:tavLst>
                                        <p:tav tm="0">
                                          <p:val>
                                            <p:strVal val="#ppt_x"/>
                                          </p:val>
                                        </p:tav>
                                        <p:tav tm="100000">
                                          <p:val>
                                            <p:strVal val="#ppt_x"/>
                                          </p:val>
                                        </p:tav>
                                      </p:tavLst>
                                    </p:anim>
                                    <p:anim calcmode="lin" valueType="num">
                                      <p:cBhvr additive="base">
                                        <p:cTn id="98" dur="500" fill="hold"/>
                                        <p:tgtEl>
                                          <p:spTgt spid="2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29"/>
                                        </p:tgtEl>
                                        <p:attrNameLst>
                                          <p:attrName>style.visibility</p:attrName>
                                        </p:attrNameLst>
                                      </p:cBhvr>
                                      <p:to>
                                        <p:strVal val="visible"/>
                                      </p:to>
                                    </p:set>
                                    <p:anim calcmode="lin" valueType="num">
                                      <p:cBhvr additive="base">
                                        <p:cTn id="101" dur="500" fill="hold"/>
                                        <p:tgtEl>
                                          <p:spTgt spid="229"/>
                                        </p:tgtEl>
                                        <p:attrNameLst>
                                          <p:attrName>ppt_x</p:attrName>
                                        </p:attrNameLst>
                                      </p:cBhvr>
                                      <p:tavLst>
                                        <p:tav tm="0">
                                          <p:val>
                                            <p:strVal val="#ppt_x"/>
                                          </p:val>
                                        </p:tav>
                                        <p:tav tm="100000">
                                          <p:val>
                                            <p:strVal val="#ppt_x"/>
                                          </p:val>
                                        </p:tav>
                                      </p:tavLst>
                                    </p:anim>
                                    <p:anim calcmode="lin" valueType="num">
                                      <p:cBhvr additive="base">
                                        <p:cTn id="102" dur="500" fill="hold"/>
                                        <p:tgtEl>
                                          <p:spTgt spid="22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26"/>
                                        </p:tgtEl>
                                        <p:attrNameLst>
                                          <p:attrName>style.visibility</p:attrName>
                                        </p:attrNameLst>
                                      </p:cBhvr>
                                      <p:to>
                                        <p:strVal val="visible"/>
                                      </p:to>
                                    </p:set>
                                    <p:anim calcmode="lin" valueType="num">
                                      <p:cBhvr additive="base">
                                        <p:cTn id="105" dur="500" fill="hold"/>
                                        <p:tgtEl>
                                          <p:spTgt spid="226"/>
                                        </p:tgtEl>
                                        <p:attrNameLst>
                                          <p:attrName>ppt_x</p:attrName>
                                        </p:attrNameLst>
                                      </p:cBhvr>
                                      <p:tavLst>
                                        <p:tav tm="0">
                                          <p:val>
                                            <p:strVal val="#ppt_x"/>
                                          </p:val>
                                        </p:tav>
                                        <p:tav tm="100000">
                                          <p:val>
                                            <p:strVal val="#ppt_x"/>
                                          </p:val>
                                        </p:tav>
                                      </p:tavLst>
                                    </p:anim>
                                    <p:anim calcmode="lin" valueType="num">
                                      <p:cBhvr additive="base">
                                        <p:cTn id="106" dur="500" fill="hold"/>
                                        <p:tgtEl>
                                          <p:spTgt spid="22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27"/>
                                        </p:tgtEl>
                                        <p:attrNameLst>
                                          <p:attrName>style.visibility</p:attrName>
                                        </p:attrNameLst>
                                      </p:cBhvr>
                                      <p:to>
                                        <p:strVal val="visible"/>
                                      </p:to>
                                    </p:set>
                                    <p:anim calcmode="lin" valueType="num">
                                      <p:cBhvr additive="base">
                                        <p:cTn id="109" dur="500" fill="hold"/>
                                        <p:tgtEl>
                                          <p:spTgt spid="227"/>
                                        </p:tgtEl>
                                        <p:attrNameLst>
                                          <p:attrName>ppt_x</p:attrName>
                                        </p:attrNameLst>
                                      </p:cBhvr>
                                      <p:tavLst>
                                        <p:tav tm="0">
                                          <p:val>
                                            <p:strVal val="#ppt_x"/>
                                          </p:val>
                                        </p:tav>
                                        <p:tav tm="100000">
                                          <p:val>
                                            <p:strVal val="#ppt_x"/>
                                          </p:val>
                                        </p:tav>
                                      </p:tavLst>
                                    </p:anim>
                                    <p:anim calcmode="lin" valueType="num">
                                      <p:cBhvr additive="base">
                                        <p:cTn id="110" dur="500" fill="hold"/>
                                        <p:tgtEl>
                                          <p:spTgt spid="22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32"/>
                                        </p:tgtEl>
                                        <p:attrNameLst>
                                          <p:attrName>style.visibility</p:attrName>
                                        </p:attrNameLst>
                                      </p:cBhvr>
                                      <p:to>
                                        <p:strVal val="visible"/>
                                      </p:to>
                                    </p:set>
                                    <p:anim calcmode="lin" valueType="num">
                                      <p:cBhvr additive="base">
                                        <p:cTn id="113" dur="500" fill="hold"/>
                                        <p:tgtEl>
                                          <p:spTgt spid="232"/>
                                        </p:tgtEl>
                                        <p:attrNameLst>
                                          <p:attrName>ppt_x</p:attrName>
                                        </p:attrNameLst>
                                      </p:cBhvr>
                                      <p:tavLst>
                                        <p:tav tm="0">
                                          <p:val>
                                            <p:strVal val="#ppt_x"/>
                                          </p:val>
                                        </p:tav>
                                        <p:tav tm="100000">
                                          <p:val>
                                            <p:strVal val="#ppt_x"/>
                                          </p:val>
                                        </p:tav>
                                      </p:tavLst>
                                    </p:anim>
                                    <p:anim calcmode="lin" valueType="num">
                                      <p:cBhvr additive="base">
                                        <p:cTn id="114" dur="500" fill="hold"/>
                                        <p:tgtEl>
                                          <p:spTgt spid="232"/>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240"/>
                                        </p:tgtEl>
                                        <p:attrNameLst>
                                          <p:attrName>style.visibility</p:attrName>
                                        </p:attrNameLst>
                                      </p:cBhvr>
                                      <p:to>
                                        <p:strVal val="visible"/>
                                      </p:to>
                                    </p:set>
                                    <p:anim calcmode="lin" valueType="num">
                                      <p:cBhvr additive="base">
                                        <p:cTn id="117" dur="500" fill="hold"/>
                                        <p:tgtEl>
                                          <p:spTgt spid="240"/>
                                        </p:tgtEl>
                                        <p:attrNameLst>
                                          <p:attrName>ppt_x</p:attrName>
                                        </p:attrNameLst>
                                      </p:cBhvr>
                                      <p:tavLst>
                                        <p:tav tm="0">
                                          <p:val>
                                            <p:strVal val="#ppt_x"/>
                                          </p:val>
                                        </p:tav>
                                        <p:tav tm="100000">
                                          <p:val>
                                            <p:strVal val="#ppt_x"/>
                                          </p:val>
                                        </p:tav>
                                      </p:tavLst>
                                    </p:anim>
                                    <p:anim calcmode="lin" valueType="num">
                                      <p:cBhvr additive="base">
                                        <p:cTn id="118" dur="500" fill="hold"/>
                                        <p:tgtEl>
                                          <p:spTgt spid="24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37"/>
                                        </p:tgtEl>
                                        <p:attrNameLst>
                                          <p:attrName>style.visibility</p:attrName>
                                        </p:attrNameLst>
                                      </p:cBhvr>
                                      <p:to>
                                        <p:strVal val="visible"/>
                                      </p:to>
                                    </p:set>
                                    <p:anim calcmode="lin" valueType="num">
                                      <p:cBhvr additive="base">
                                        <p:cTn id="121" dur="500" fill="hold"/>
                                        <p:tgtEl>
                                          <p:spTgt spid="237"/>
                                        </p:tgtEl>
                                        <p:attrNameLst>
                                          <p:attrName>ppt_x</p:attrName>
                                        </p:attrNameLst>
                                      </p:cBhvr>
                                      <p:tavLst>
                                        <p:tav tm="0">
                                          <p:val>
                                            <p:strVal val="#ppt_x"/>
                                          </p:val>
                                        </p:tav>
                                        <p:tav tm="100000">
                                          <p:val>
                                            <p:strVal val="#ppt_x"/>
                                          </p:val>
                                        </p:tav>
                                      </p:tavLst>
                                    </p:anim>
                                    <p:anim calcmode="lin" valueType="num">
                                      <p:cBhvr additive="base">
                                        <p:cTn id="122" dur="500" fill="hold"/>
                                        <p:tgtEl>
                                          <p:spTgt spid="237"/>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20"/>
                                        </p:tgtEl>
                                        <p:attrNameLst>
                                          <p:attrName>style.visibility</p:attrName>
                                        </p:attrNameLst>
                                      </p:cBhvr>
                                      <p:to>
                                        <p:strVal val="visible"/>
                                      </p:to>
                                    </p:set>
                                    <p:anim calcmode="lin" valueType="num">
                                      <p:cBhvr additive="base">
                                        <p:cTn id="125" dur="500" fill="hold"/>
                                        <p:tgtEl>
                                          <p:spTgt spid="220"/>
                                        </p:tgtEl>
                                        <p:attrNameLst>
                                          <p:attrName>ppt_x</p:attrName>
                                        </p:attrNameLst>
                                      </p:cBhvr>
                                      <p:tavLst>
                                        <p:tav tm="0">
                                          <p:val>
                                            <p:strVal val="#ppt_x"/>
                                          </p:val>
                                        </p:tav>
                                        <p:tav tm="100000">
                                          <p:val>
                                            <p:strVal val="#ppt_x"/>
                                          </p:val>
                                        </p:tav>
                                      </p:tavLst>
                                    </p:anim>
                                    <p:anim calcmode="lin" valueType="num">
                                      <p:cBhvr additive="base">
                                        <p:cTn id="126" dur="500" fill="hold"/>
                                        <p:tgtEl>
                                          <p:spTgt spid="22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212"/>
                                        </p:tgtEl>
                                        <p:attrNameLst>
                                          <p:attrName>style.visibility</p:attrName>
                                        </p:attrNameLst>
                                      </p:cBhvr>
                                      <p:to>
                                        <p:strVal val="visible"/>
                                      </p:to>
                                    </p:set>
                                    <p:anim calcmode="lin" valueType="num">
                                      <p:cBhvr additive="base">
                                        <p:cTn id="129" dur="500" fill="hold"/>
                                        <p:tgtEl>
                                          <p:spTgt spid="212"/>
                                        </p:tgtEl>
                                        <p:attrNameLst>
                                          <p:attrName>ppt_x</p:attrName>
                                        </p:attrNameLst>
                                      </p:cBhvr>
                                      <p:tavLst>
                                        <p:tav tm="0">
                                          <p:val>
                                            <p:strVal val="#ppt_x"/>
                                          </p:val>
                                        </p:tav>
                                        <p:tav tm="100000">
                                          <p:val>
                                            <p:strVal val="#ppt_x"/>
                                          </p:val>
                                        </p:tav>
                                      </p:tavLst>
                                    </p:anim>
                                    <p:anim calcmode="lin" valueType="num">
                                      <p:cBhvr additive="base">
                                        <p:cTn id="130" dur="500" fill="hold"/>
                                        <p:tgtEl>
                                          <p:spTgt spid="212"/>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22"/>
                                        </p:tgtEl>
                                        <p:attrNameLst>
                                          <p:attrName>style.visibility</p:attrName>
                                        </p:attrNameLst>
                                      </p:cBhvr>
                                      <p:to>
                                        <p:strVal val="visible"/>
                                      </p:to>
                                    </p:set>
                                    <p:anim calcmode="lin" valueType="num">
                                      <p:cBhvr additive="base">
                                        <p:cTn id="133" dur="500" fill="hold"/>
                                        <p:tgtEl>
                                          <p:spTgt spid="222"/>
                                        </p:tgtEl>
                                        <p:attrNameLst>
                                          <p:attrName>ppt_x</p:attrName>
                                        </p:attrNameLst>
                                      </p:cBhvr>
                                      <p:tavLst>
                                        <p:tav tm="0">
                                          <p:val>
                                            <p:strVal val="#ppt_x"/>
                                          </p:val>
                                        </p:tav>
                                        <p:tav tm="100000">
                                          <p:val>
                                            <p:strVal val="#ppt_x"/>
                                          </p:val>
                                        </p:tav>
                                      </p:tavLst>
                                    </p:anim>
                                    <p:anim calcmode="lin" valueType="num">
                                      <p:cBhvr additive="base">
                                        <p:cTn id="134" dur="500" fill="hold"/>
                                        <p:tgtEl>
                                          <p:spTgt spid="222"/>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11"/>
                                        </p:tgtEl>
                                        <p:attrNameLst>
                                          <p:attrName>style.visibility</p:attrName>
                                        </p:attrNameLst>
                                      </p:cBhvr>
                                      <p:to>
                                        <p:strVal val="visible"/>
                                      </p:to>
                                    </p:set>
                                    <p:anim calcmode="lin" valueType="num">
                                      <p:cBhvr additive="base">
                                        <p:cTn id="137" dur="500" fill="hold"/>
                                        <p:tgtEl>
                                          <p:spTgt spid="211"/>
                                        </p:tgtEl>
                                        <p:attrNameLst>
                                          <p:attrName>ppt_x</p:attrName>
                                        </p:attrNameLst>
                                      </p:cBhvr>
                                      <p:tavLst>
                                        <p:tav tm="0">
                                          <p:val>
                                            <p:strVal val="#ppt_x"/>
                                          </p:val>
                                        </p:tav>
                                        <p:tav tm="100000">
                                          <p:val>
                                            <p:strVal val="#ppt_x"/>
                                          </p:val>
                                        </p:tav>
                                      </p:tavLst>
                                    </p:anim>
                                    <p:anim calcmode="lin" valueType="num">
                                      <p:cBhvr additive="base">
                                        <p:cTn id="138" dur="500" fill="hold"/>
                                        <p:tgtEl>
                                          <p:spTgt spid="211"/>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221"/>
                                        </p:tgtEl>
                                        <p:attrNameLst>
                                          <p:attrName>style.visibility</p:attrName>
                                        </p:attrNameLst>
                                      </p:cBhvr>
                                      <p:to>
                                        <p:strVal val="visible"/>
                                      </p:to>
                                    </p:set>
                                    <p:anim calcmode="lin" valueType="num">
                                      <p:cBhvr additive="base">
                                        <p:cTn id="141" dur="500" fill="hold"/>
                                        <p:tgtEl>
                                          <p:spTgt spid="221"/>
                                        </p:tgtEl>
                                        <p:attrNameLst>
                                          <p:attrName>ppt_x</p:attrName>
                                        </p:attrNameLst>
                                      </p:cBhvr>
                                      <p:tavLst>
                                        <p:tav tm="0">
                                          <p:val>
                                            <p:strVal val="#ppt_x"/>
                                          </p:val>
                                        </p:tav>
                                        <p:tav tm="100000">
                                          <p:val>
                                            <p:strVal val="#ppt_x"/>
                                          </p:val>
                                        </p:tav>
                                      </p:tavLst>
                                    </p:anim>
                                    <p:anim calcmode="lin" valueType="num">
                                      <p:cBhvr additive="base">
                                        <p:cTn id="142" dur="500" fill="hold"/>
                                        <p:tgtEl>
                                          <p:spTgt spid="22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88"/>
                                        </p:tgtEl>
                                        <p:attrNameLst>
                                          <p:attrName>style.visibility</p:attrName>
                                        </p:attrNameLst>
                                      </p:cBhvr>
                                      <p:to>
                                        <p:strVal val="visible"/>
                                      </p:to>
                                    </p:set>
                                    <p:anim calcmode="lin" valueType="num">
                                      <p:cBhvr additive="base">
                                        <p:cTn id="145" dur="500" fill="hold"/>
                                        <p:tgtEl>
                                          <p:spTgt spid="188"/>
                                        </p:tgtEl>
                                        <p:attrNameLst>
                                          <p:attrName>ppt_x</p:attrName>
                                        </p:attrNameLst>
                                      </p:cBhvr>
                                      <p:tavLst>
                                        <p:tav tm="0">
                                          <p:val>
                                            <p:strVal val="#ppt_x"/>
                                          </p:val>
                                        </p:tav>
                                        <p:tav tm="100000">
                                          <p:val>
                                            <p:strVal val="#ppt_x"/>
                                          </p:val>
                                        </p:tav>
                                      </p:tavLst>
                                    </p:anim>
                                    <p:anim calcmode="lin" valueType="num">
                                      <p:cBhvr additive="base">
                                        <p:cTn id="146" dur="500" fill="hold"/>
                                        <p:tgtEl>
                                          <p:spTgt spid="188"/>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87"/>
                                        </p:tgtEl>
                                        <p:attrNameLst>
                                          <p:attrName>style.visibility</p:attrName>
                                        </p:attrNameLst>
                                      </p:cBhvr>
                                      <p:to>
                                        <p:strVal val="visible"/>
                                      </p:to>
                                    </p:set>
                                    <p:anim calcmode="lin" valueType="num">
                                      <p:cBhvr additive="base">
                                        <p:cTn id="149" dur="500" fill="hold"/>
                                        <p:tgtEl>
                                          <p:spTgt spid="187"/>
                                        </p:tgtEl>
                                        <p:attrNameLst>
                                          <p:attrName>ppt_x</p:attrName>
                                        </p:attrNameLst>
                                      </p:cBhvr>
                                      <p:tavLst>
                                        <p:tav tm="0">
                                          <p:val>
                                            <p:strVal val="#ppt_x"/>
                                          </p:val>
                                        </p:tav>
                                        <p:tav tm="100000">
                                          <p:val>
                                            <p:strVal val="#ppt_x"/>
                                          </p:val>
                                        </p:tav>
                                      </p:tavLst>
                                    </p:anim>
                                    <p:anim calcmode="lin" valueType="num">
                                      <p:cBhvr additive="base">
                                        <p:cTn id="150" dur="500" fill="hold"/>
                                        <p:tgtEl>
                                          <p:spTgt spid="18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89"/>
                                        </p:tgtEl>
                                        <p:attrNameLst>
                                          <p:attrName>style.visibility</p:attrName>
                                        </p:attrNameLst>
                                      </p:cBhvr>
                                      <p:to>
                                        <p:strVal val="visible"/>
                                      </p:to>
                                    </p:set>
                                    <p:anim calcmode="lin" valueType="num">
                                      <p:cBhvr additive="base">
                                        <p:cTn id="153" dur="500" fill="hold"/>
                                        <p:tgtEl>
                                          <p:spTgt spid="189"/>
                                        </p:tgtEl>
                                        <p:attrNameLst>
                                          <p:attrName>ppt_x</p:attrName>
                                        </p:attrNameLst>
                                      </p:cBhvr>
                                      <p:tavLst>
                                        <p:tav tm="0">
                                          <p:val>
                                            <p:strVal val="#ppt_x"/>
                                          </p:val>
                                        </p:tav>
                                        <p:tav tm="100000">
                                          <p:val>
                                            <p:strVal val="#ppt_x"/>
                                          </p:val>
                                        </p:tav>
                                      </p:tavLst>
                                    </p:anim>
                                    <p:anim calcmode="lin" valueType="num">
                                      <p:cBhvr additive="base">
                                        <p:cTn id="154" dur="500" fill="hold"/>
                                        <p:tgtEl>
                                          <p:spTgt spid="189"/>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91"/>
                                        </p:tgtEl>
                                        <p:attrNameLst>
                                          <p:attrName>style.visibility</p:attrName>
                                        </p:attrNameLst>
                                      </p:cBhvr>
                                      <p:to>
                                        <p:strVal val="visible"/>
                                      </p:to>
                                    </p:set>
                                    <p:anim calcmode="lin" valueType="num">
                                      <p:cBhvr additive="base">
                                        <p:cTn id="157" dur="500" fill="hold"/>
                                        <p:tgtEl>
                                          <p:spTgt spid="191"/>
                                        </p:tgtEl>
                                        <p:attrNameLst>
                                          <p:attrName>ppt_x</p:attrName>
                                        </p:attrNameLst>
                                      </p:cBhvr>
                                      <p:tavLst>
                                        <p:tav tm="0">
                                          <p:val>
                                            <p:strVal val="#ppt_x"/>
                                          </p:val>
                                        </p:tav>
                                        <p:tav tm="100000">
                                          <p:val>
                                            <p:strVal val="#ppt_x"/>
                                          </p:val>
                                        </p:tav>
                                      </p:tavLst>
                                    </p:anim>
                                    <p:anim calcmode="lin" valueType="num">
                                      <p:cBhvr additive="base">
                                        <p:cTn id="158" dur="500" fill="hold"/>
                                        <p:tgtEl>
                                          <p:spTgt spid="191"/>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90"/>
                                        </p:tgtEl>
                                        <p:attrNameLst>
                                          <p:attrName>style.visibility</p:attrName>
                                        </p:attrNameLst>
                                      </p:cBhvr>
                                      <p:to>
                                        <p:strVal val="visible"/>
                                      </p:to>
                                    </p:set>
                                    <p:anim calcmode="lin" valueType="num">
                                      <p:cBhvr additive="base">
                                        <p:cTn id="161" dur="500" fill="hold"/>
                                        <p:tgtEl>
                                          <p:spTgt spid="190"/>
                                        </p:tgtEl>
                                        <p:attrNameLst>
                                          <p:attrName>ppt_x</p:attrName>
                                        </p:attrNameLst>
                                      </p:cBhvr>
                                      <p:tavLst>
                                        <p:tav tm="0">
                                          <p:val>
                                            <p:strVal val="#ppt_x"/>
                                          </p:val>
                                        </p:tav>
                                        <p:tav tm="100000">
                                          <p:val>
                                            <p:strVal val="#ppt_x"/>
                                          </p:val>
                                        </p:tav>
                                      </p:tavLst>
                                    </p:anim>
                                    <p:anim calcmode="lin" valueType="num">
                                      <p:cBhvr additive="base">
                                        <p:cTn id="162" dur="500" fill="hold"/>
                                        <p:tgtEl>
                                          <p:spTgt spid="190"/>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192"/>
                                        </p:tgtEl>
                                        <p:attrNameLst>
                                          <p:attrName>style.visibility</p:attrName>
                                        </p:attrNameLst>
                                      </p:cBhvr>
                                      <p:to>
                                        <p:strVal val="visible"/>
                                      </p:to>
                                    </p:set>
                                    <p:anim calcmode="lin" valueType="num">
                                      <p:cBhvr additive="base">
                                        <p:cTn id="165" dur="500" fill="hold"/>
                                        <p:tgtEl>
                                          <p:spTgt spid="192"/>
                                        </p:tgtEl>
                                        <p:attrNameLst>
                                          <p:attrName>ppt_x</p:attrName>
                                        </p:attrNameLst>
                                      </p:cBhvr>
                                      <p:tavLst>
                                        <p:tav tm="0">
                                          <p:val>
                                            <p:strVal val="#ppt_x"/>
                                          </p:val>
                                        </p:tav>
                                        <p:tav tm="100000">
                                          <p:val>
                                            <p:strVal val="#ppt_x"/>
                                          </p:val>
                                        </p:tav>
                                      </p:tavLst>
                                    </p:anim>
                                    <p:anim calcmode="lin" valueType="num">
                                      <p:cBhvr additive="base">
                                        <p:cTn id="166" dur="500" fill="hold"/>
                                        <p:tgtEl>
                                          <p:spTgt spid="192"/>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93"/>
                                        </p:tgtEl>
                                        <p:attrNameLst>
                                          <p:attrName>style.visibility</p:attrName>
                                        </p:attrNameLst>
                                      </p:cBhvr>
                                      <p:to>
                                        <p:strVal val="visible"/>
                                      </p:to>
                                    </p:set>
                                    <p:anim calcmode="lin" valueType="num">
                                      <p:cBhvr additive="base">
                                        <p:cTn id="169" dur="500" fill="hold"/>
                                        <p:tgtEl>
                                          <p:spTgt spid="193"/>
                                        </p:tgtEl>
                                        <p:attrNameLst>
                                          <p:attrName>ppt_x</p:attrName>
                                        </p:attrNameLst>
                                      </p:cBhvr>
                                      <p:tavLst>
                                        <p:tav tm="0">
                                          <p:val>
                                            <p:strVal val="#ppt_x"/>
                                          </p:val>
                                        </p:tav>
                                        <p:tav tm="100000">
                                          <p:val>
                                            <p:strVal val="#ppt_x"/>
                                          </p:val>
                                        </p:tav>
                                      </p:tavLst>
                                    </p:anim>
                                    <p:anim calcmode="lin" valueType="num">
                                      <p:cBhvr additive="base">
                                        <p:cTn id="170" dur="500" fill="hold"/>
                                        <p:tgtEl>
                                          <p:spTgt spid="193"/>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anim calcmode="lin" valueType="num">
                                      <p:cBhvr additive="base">
                                        <p:cTn id="173" dur="500" fill="hold"/>
                                        <p:tgtEl>
                                          <p:spTgt spid="194"/>
                                        </p:tgtEl>
                                        <p:attrNameLst>
                                          <p:attrName>ppt_x</p:attrName>
                                        </p:attrNameLst>
                                      </p:cBhvr>
                                      <p:tavLst>
                                        <p:tav tm="0">
                                          <p:val>
                                            <p:strVal val="#ppt_x"/>
                                          </p:val>
                                        </p:tav>
                                        <p:tav tm="100000">
                                          <p:val>
                                            <p:strVal val="#ppt_x"/>
                                          </p:val>
                                        </p:tav>
                                      </p:tavLst>
                                    </p:anim>
                                    <p:anim calcmode="lin" valueType="num">
                                      <p:cBhvr additive="base">
                                        <p:cTn id="174" dur="500" fill="hold"/>
                                        <p:tgtEl>
                                          <p:spTgt spid="194"/>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195"/>
                                        </p:tgtEl>
                                        <p:attrNameLst>
                                          <p:attrName>style.visibility</p:attrName>
                                        </p:attrNameLst>
                                      </p:cBhvr>
                                      <p:to>
                                        <p:strVal val="visible"/>
                                      </p:to>
                                    </p:set>
                                    <p:anim calcmode="lin" valueType="num">
                                      <p:cBhvr additive="base">
                                        <p:cTn id="177" dur="500" fill="hold"/>
                                        <p:tgtEl>
                                          <p:spTgt spid="195"/>
                                        </p:tgtEl>
                                        <p:attrNameLst>
                                          <p:attrName>ppt_x</p:attrName>
                                        </p:attrNameLst>
                                      </p:cBhvr>
                                      <p:tavLst>
                                        <p:tav tm="0">
                                          <p:val>
                                            <p:strVal val="#ppt_x"/>
                                          </p:val>
                                        </p:tav>
                                        <p:tav tm="100000">
                                          <p:val>
                                            <p:strVal val="#ppt_x"/>
                                          </p:val>
                                        </p:tav>
                                      </p:tavLst>
                                    </p:anim>
                                    <p:anim calcmode="lin" valueType="num">
                                      <p:cBhvr additive="base">
                                        <p:cTn id="178" dur="500" fill="hold"/>
                                        <p:tgtEl>
                                          <p:spTgt spid="195"/>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196"/>
                                        </p:tgtEl>
                                        <p:attrNameLst>
                                          <p:attrName>style.visibility</p:attrName>
                                        </p:attrNameLst>
                                      </p:cBhvr>
                                      <p:to>
                                        <p:strVal val="visible"/>
                                      </p:to>
                                    </p:set>
                                    <p:anim calcmode="lin" valueType="num">
                                      <p:cBhvr additive="base">
                                        <p:cTn id="181" dur="500" fill="hold"/>
                                        <p:tgtEl>
                                          <p:spTgt spid="196"/>
                                        </p:tgtEl>
                                        <p:attrNameLst>
                                          <p:attrName>ppt_x</p:attrName>
                                        </p:attrNameLst>
                                      </p:cBhvr>
                                      <p:tavLst>
                                        <p:tav tm="0">
                                          <p:val>
                                            <p:strVal val="#ppt_x"/>
                                          </p:val>
                                        </p:tav>
                                        <p:tav tm="100000">
                                          <p:val>
                                            <p:strVal val="#ppt_x"/>
                                          </p:val>
                                        </p:tav>
                                      </p:tavLst>
                                    </p:anim>
                                    <p:anim calcmode="lin" valueType="num">
                                      <p:cBhvr additive="base">
                                        <p:cTn id="182" dur="500" fill="hold"/>
                                        <p:tgtEl>
                                          <p:spTgt spid="196"/>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197"/>
                                        </p:tgtEl>
                                        <p:attrNameLst>
                                          <p:attrName>style.visibility</p:attrName>
                                        </p:attrNameLst>
                                      </p:cBhvr>
                                      <p:to>
                                        <p:strVal val="visible"/>
                                      </p:to>
                                    </p:set>
                                    <p:anim calcmode="lin" valueType="num">
                                      <p:cBhvr additive="base">
                                        <p:cTn id="185" dur="500" fill="hold"/>
                                        <p:tgtEl>
                                          <p:spTgt spid="197"/>
                                        </p:tgtEl>
                                        <p:attrNameLst>
                                          <p:attrName>ppt_x</p:attrName>
                                        </p:attrNameLst>
                                      </p:cBhvr>
                                      <p:tavLst>
                                        <p:tav tm="0">
                                          <p:val>
                                            <p:strVal val="#ppt_x"/>
                                          </p:val>
                                        </p:tav>
                                        <p:tav tm="100000">
                                          <p:val>
                                            <p:strVal val="#ppt_x"/>
                                          </p:val>
                                        </p:tav>
                                      </p:tavLst>
                                    </p:anim>
                                    <p:anim calcmode="lin" valueType="num">
                                      <p:cBhvr additive="base">
                                        <p:cTn id="186" dur="500" fill="hold"/>
                                        <p:tgtEl>
                                          <p:spTgt spid="197"/>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198"/>
                                        </p:tgtEl>
                                        <p:attrNameLst>
                                          <p:attrName>style.visibility</p:attrName>
                                        </p:attrNameLst>
                                      </p:cBhvr>
                                      <p:to>
                                        <p:strVal val="visible"/>
                                      </p:to>
                                    </p:set>
                                    <p:anim calcmode="lin" valueType="num">
                                      <p:cBhvr additive="base">
                                        <p:cTn id="189" dur="500" fill="hold"/>
                                        <p:tgtEl>
                                          <p:spTgt spid="198"/>
                                        </p:tgtEl>
                                        <p:attrNameLst>
                                          <p:attrName>ppt_x</p:attrName>
                                        </p:attrNameLst>
                                      </p:cBhvr>
                                      <p:tavLst>
                                        <p:tav tm="0">
                                          <p:val>
                                            <p:strVal val="#ppt_x"/>
                                          </p:val>
                                        </p:tav>
                                        <p:tav tm="100000">
                                          <p:val>
                                            <p:strVal val="#ppt_x"/>
                                          </p:val>
                                        </p:tav>
                                      </p:tavLst>
                                    </p:anim>
                                    <p:anim calcmode="lin" valueType="num">
                                      <p:cBhvr additive="base">
                                        <p:cTn id="190" dur="500" fill="hold"/>
                                        <p:tgtEl>
                                          <p:spTgt spid="198"/>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199"/>
                                        </p:tgtEl>
                                        <p:attrNameLst>
                                          <p:attrName>style.visibility</p:attrName>
                                        </p:attrNameLst>
                                      </p:cBhvr>
                                      <p:to>
                                        <p:strVal val="visible"/>
                                      </p:to>
                                    </p:set>
                                    <p:anim calcmode="lin" valueType="num">
                                      <p:cBhvr additive="base">
                                        <p:cTn id="193" dur="500" fill="hold"/>
                                        <p:tgtEl>
                                          <p:spTgt spid="199"/>
                                        </p:tgtEl>
                                        <p:attrNameLst>
                                          <p:attrName>ppt_x</p:attrName>
                                        </p:attrNameLst>
                                      </p:cBhvr>
                                      <p:tavLst>
                                        <p:tav tm="0">
                                          <p:val>
                                            <p:strVal val="#ppt_x"/>
                                          </p:val>
                                        </p:tav>
                                        <p:tav tm="100000">
                                          <p:val>
                                            <p:strVal val="#ppt_x"/>
                                          </p:val>
                                        </p:tav>
                                      </p:tavLst>
                                    </p:anim>
                                    <p:anim calcmode="lin" valueType="num">
                                      <p:cBhvr additive="base">
                                        <p:cTn id="194" dur="500" fill="hold"/>
                                        <p:tgtEl>
                                          <p:spTgt spid="199"/>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200"/>
                                        </p:tgtEl>
                                        <p:attrNameLst>
                                          <p:attrName>style.visibility</p:attrName>
                                        </p:attrNameLst>
                                      </p:cBhvr>
                                      <p:to>
                                        <p:strVal val="visible"/>
                                      </p:to>
                                    </p:set>
                                    <p:anim calcmode="lin" valueType="num">
                                      <p:cBhvr additive="base">
                                        <p:cTn id="197" dur="500" fill="hold"/>
                                        <p:tgtEl>
                                          <p:spTgt spid="200"/>
                                        </p:tgtEl>
                                        <p:attrNameLst>
                                          <p:attrName>ppt_x</p:attrName>
                                        </p:attrNameLst>
                                      </p:cBhvr>
                                      <p:tavLst>
                                        <p:tav tm="0">
                                          <p:val>
                                            <p:strVal val="#ppt_x"/>
                                          </p:val>
                                        </p:tav>
                                        <p:tav tm="100000">
                                          <p:val>
                                            <p:strVal val="#ppt_x"/>
                                          </p:val>
                                        </p:tav>
                                      </p:tavLst>
                                    </p:anim>
                                    <p:anim calcmode="lin" valueType="num">
                                      <p:cBhvr additive="base">
                                        <p:cTn id="198" dur="500" fill="hold"/>
                                        <p:tgtEl>
                                          <p:spTgt spid="200"/>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201"/>
                                        </p:tgtEl>
                                        <p:attrNameLst>
                                          <p:attrName>style.visibility</p:attrName>
                                        </p:attrNameLst>
                                      </p:cBhvr>
                                      <p:to>
                                        <p:strVal val="visible"/>
                                      </p:to>
                                    </p:set>
                                    <p:anim calcmode="lin" valueType="num">
                                      <p:cBhvr additive="base">
                                        <p:cTn id="201" dur="500" fill="hold"/>
                                        <p:tgtEl>
                                          <p:spTgt spid="201"/>
                                        </p:tgtEl>
                                        <p:attrNameLst>
                                          <p:attrName>ppt_x</p:attrName>
                                        </p:attrNameLst>
                                      </p:cBhvr>
                                      <p:tavLst>
                                        <p:tav tm="0">
                                          <p:val>
                                            <p:strVal val="#ppt_x"/>
                                          </p:val>
                                        </p:tav>
                                        <p:tav tm="100000">
                                          <p:val>
                                            <p:strVal val="#ppt_x"/>
                                          </p:val>
                                        </p:tav>
                                      </p:tavLst>
                                    </p:anim>
                                    <p:anim calcmode="lin" valueType="num">
                                      <p:cBhvr additive="base">
                                        <p:cTn id="202" dur="500" fill="hold"/>
                                        <p:tgtEl>
                                          <p:spTgt spid="201"/>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202"/>
                                        </p:tgtEl>
                                        <p:attrNameLst>
                                          <p:attrName>style.visibility</p:attrName>
                                        </p:attrNameLst>
                                      </p:cBhvr>
                                      <p:to>
                                        <p:strVal val="visible"/>
                                      </p:to>
                                    </p:set>
                                    <p:anim calcmode="lin" valueType="num">
                                      <p:cBhvr additive="base">
                                        <p:cTn id="205" dur="500" fill="hold"/>
                                        <p:tgtEl>
                                          <p:spTgt spid="202"/>
                                        </p:tgtEl>
                                        <p:attrNameLst>
                                          <p:attrName>ppt_x</p:attrName>
                                        </p:attrNameLst>
                                      </p:cBhvr>
                                      <p:tavLst>
                                        <p:tav tm="0">
                                          <p:val>
                                            <p:strVal val="#ppt_x"/>
                                          </p:val>
                                        </p:tav>
                                        <p:tav tm="100000">
                                          <p:val>
                                            <p:strVal val="#ppt_x"/>
                                          </p:val>
                                        </p:tav>
                                      </p:tavLst>
                                    </p:anim>
                                    <p:anim calcmode="lin" valueType="num">
                                      <p:cBhvr additive="base">
                                        <p:cTn id="206" dur="500" fill="hold"/>
                                        <p:tgtEl>
                                          <p:spTgt spid="202"/>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203"/>
                                        </p:tgtEl>
                                        <p:attrNameLst>
                                          <p:attrName>style.visibility</p:attrName>
                                        </p:attrNameLst>
                                      </p:cBhvr>
                                      <p:to>
                                        <p:strVal val="visible"/>
                                      </p:to>
                                    </p:set>
                                    <p:anim calcmode="lin" valueType="num">
                                      <p:cBhvr additive="base">
                                        <p:cTn id="209" dur="500" fill="hold"/>
                                        <p:tgtEl>
                                          <p:spTgt spid="203"/>
                                        </p:tgtEl>
                                        <p:attrNameLst>
                                          <p:attrName>ppt_x</p:attrName>
                                        </p:attrNameLst>
                                      </p:cBhvr>
                                      <p:tavLst>
                                        <p:tav tm="0">
                                          <p:val>
                                            <p:strVal val="#ppt_x"/>
                                          </p:val>
                                        </p:tav>
                                        <p:tav tm="100000">
                                          <p:val>
                                            <p:strVal val="#ppt_x"/>
                                          </p:val>
                                        </p:tav>
                                      </p:tavLst>
                                    </p:anim>
                                    <p:anim calcmode="lin" valueType="num">
                                      <p:cBhvr additive="base">
                                        <p:cTn id="210" dur="500" fill="hold"/>
                                        <p:tgtEl>
                                          <p:spTgt spid="203"/>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204"/>
                                        </p:tgtEl>
                                        <p:attrNameLst>
                                          <p:attrName>style.visibility</p:attrName>
                                        </p:attrNameLst>
                                      </p:cBhvr>
                                      <p:to>
                                        <p:strVal val="visible"/>
                                      </p:to>
                                    </p:set>
                                    <p:anim calcmode="lin" valueType="num">
                                      <p:cBhvr additive="base">
                                        <p:cTn id="213" dur="500" fill="hold"/>
                                        <p:tgtEl>
                                          <p:spTgt spid="204"/>
                                        </p:tgtEl>
                                        <p:attrNameLst>
                                          <p:attrName>ppt_x</p:attrName>
                                        </p:attrNameLst>
                                      </p:cBhvr>
                                      <p:tavLst>
                                        <p:tav tm="0">
                                          <p:val>
                                            <p:strVal val="#ppt_x"/>
                                          </p:val>
                                        </p:tav>
                                        <p:tav tm="100000">
                                          <p:val>
                                            <p:strVal val="#ppt_x"/>
                                          </p:val>
                                        </p:tav>
                                      </p:tavLst>
                                    </p:anim>
                                    <p:anim calcmode="lin" valueType="num">
                                      <p:cBhvr additive="base">
                                        <p:cTn id="214" dur="500" fill="hold"/>
                                        <p:tgtEl>
                                          <p:spTgt spid="204"/>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205"/>
                                        </p:tgtEl>
                                        <p:attrNameLst>
                                          <p:attrName>style.visibility</p:attrName>
                                        </p:attrNameLst>
                                      </p:cBhvr>
                                      <p:to>
                                        <p:strVal val="visible"/>
                                      </p:to>
                                    </p:set>
                                    <p:anim calcmode="lin" valueType="num">
                                      <p:cBhvr additive="base">
                                        <p:cTn id="217" dur="500" fill="hold"/>
                                        <p:tgtEl>
                                          <p:spTgt spid="205"/>
                                        </p:tgtEl>
                                        <p:attrNameLst>
                                          <p:attrName>ppt_x</p:attrName>
                                        </p:attrNameLst>
                                      </p:cBhvr>
                                      <p:tavLst>
                                        <p:tav tm="0">
                                          <p:val>
                                            <p:strVal val="#ppt_x"/>
                                          </p:val>
                                        </p:tav>
                                        <p:tav tm="100000">
                                          <p:val>
                                            <p:strVal val="#ppt_x"/>
                                          </p:val>
                                        </p:tav>
                                      </p:tavLst>
                                    </p:anim>
                                    <p:anim calcmode="lin" valueType="num">
                                      <p:cBhvr additive="base">
                                        <p:cTn id="218"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20502"/>
                                        </p:tgtEl>
                                        <p:attrNameLst>
                                          <p:attrName>style.visibility</p:attrName>
                                        </p:attrNameLst>
                                      </p:cBhvr>
                                      <p:to>
                                        <p:strVal val="visible"/>
                                      </p:to>
                                    </p:set>
                                    <p:anim calcmode="lin" valueType="num">
                                      <p:cBhvr additive="base">
                                        <p:cTn id="223" dur="500" fill="hold"/>
                                        <p:tgtEl>
                                          <p:spTgt spid="20502"/>
                                        </p:tgtEl>
                                        <p:attrNameLst>
                                          <p:attrName>ppt_x</p:attrName>
                                        </p:attrNameLst>
                                      </p:cBhvr>
                                      <p:tavLst>
                                        <p:tav tm="0">
                                          <p:val>
                                            <p:strVal val="#ppt_x"/>
                                          </p:val>
                                        </p:tav>
                                        <p:tav tm="100000">
                                          <p:val>
                                            <p:strVal val="#ppt_x"/>
                                          </p:val>
                                        </p:tav>
                                      </p:tavLst>
                                    </p:anim>
                                    <p:anim calcmode="lin" valueType="num">
                                      <p:cBhvr additive="base">
                                        <p:cTn id="224" dur="500" fill="hold"/>
                                        <p:tgtEl>
                                          <p:spTgt spid="20502"/>
                                        </p:tgtEl>
                                        <p:attrNameLst>
                                          <p:attrName>ppt_y</p:attrName>
                                        </p:attrNameLst>
                                      </p:cBhvr>
                                      <p:tavLst>
                                        <p:tav tm="0">
                                          <p:val>
                                            <p:strVal val="1+#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2" presetClass="entr" presetSubtype="4" fill="hold" grpId="0" nodeType="clickEffect">
                                  <p:stCondLst>
                                    <p:cond delay="0"/>
                                  </p:stCondLst>
                                  <p:childTnLst>
                                    <p:set>
                                      <p:cBhvr>
                                        <p:cTn id="228" dur="1" fill="hold">
                                          <p:stCondLst>
                                            <p:cond delay="0"/>
                                          </p:stCondLst>
                                        </p:cTn>
                                        <p:tgtEl>
                                          <p:spTgt spid="20484"/>
                                        </p:tgtEl>
                                        <p:attrNameLst>
                                          <p:attrName>style.visibility</p:attrName>
                                        </p:attrNameLst>
                                      </p:cBhvr>
                                      <p:to>
                                        <p:strVal val="visible"/>
                                      </p:to>
                                    </p:set>
                                    <p:anim calcmode="lin" valueType="num">
                                      <p:cBhvr additive="base">
                                        <p:cTn id="229" dur="500" fill="hold"/>
                                        <p:tgtEl>
                                          <p:spTgt spid="20484"/>
                                        </p:tgtEl>
                                        <p:attrNameLst>
                                          <p:attrName>ppt_x</p:attrName>
                                        </p:attrNameLst>
                                      </p:cBhvr>
                                      <p:tavLst>
                                        <p:tav tm="0">
                                          <p:val>
                                            <p:strVal val="#ppt_x"/>
                                          </p:val>
                                        </p:tav>
                                        <p:tav tm="100000">
                                          <p:val>
                                            <p:strVal val="#ppt_x"/>
                                          </p:val>
                                        </p:tav>
                                      </p:tavLst>
                                    </p:anim>
                                    <p:anim calcmode="lin" valueType="num">
                                      <p:cBhvr additive="base">
                                        <p:cTn id="230"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grpId="0" nodeType="clickEffect">
                                  <p:stCondLst>
                                    <p:cond delay="0"/>
                                  </p:stCondLst>
                                  <p:childTnLst>
                                    <p:set>
                                      <p:cBhvr>
                                        <p:cTn id="234" dur="1" fill="hold">
                                          <p:stCondLst>
                                            <p:cond delay="0"/>
                                          </p:stCondLst>
                                        </p:cTn>
                                        <p:tgtEl>
                                          <p:spTgt spid="20503"/>
                                        </p:tgtEl>
                                        <p:attrNameLst>
                                          <p:attrName>style.visibility</p:attrName>
                                        </p:attrNameLst>
                                      </p:cBhvr>
                                      <p:to>
                                        <p:strVal val="visible"/>
                                      </p:to>
                                    </p:set>
                                    <p:anim calcmode="lin" valueType="num">
                                      <p:cBhvr additive="base">
                                        <p:cTn id="235" dur="500" fill="hold"/>
                                        <p:tgtEl>
                                          <p:spTgt spid="20503"/>
                                        </p:tgtEl>
                                        <p:attrNameLst>
                                          <p:attrName>ppt_x</p:attrName>
                                        </p:attrNameLst>
                                      </p:cBhvr>
                                      <p:tavLst>
                                        <p:tav tm="0">
                                          <p:val>
                                            <p:strVal val="#ppt_x"/>
                                          </p:val>
                                        </p:tav>
                                        <p:tav tm="100000">
                                          <p:val>
                                            <p:strVal val="#ppt_x"/>
                                          </p:val>
                                        </p:tav>
                                      </p:tavLst>
                                    </p:anim>
                                    <p:anim calcmode="lin" valueType="num">
                                      <p:cBhvr additive="base">
                                        <p:cTn id="236" dur="500" fill="hold"/>
                                        <p:tgtEl>
                                          <p:spTgt spid="20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ldLvl="0" animBg="1"/>
      <p:bldP spid="20484" grpId="0" animBg="1"/>
      <p:bldP spid="20502" grpId="0" animBg="1"/>
      <p:bldP spid="20503" grpId="0" animBg="1"/>
      <p:bldP spid="177" grpId="0" bldLvl="0"/>
      <p:bldP spid="178" grpId="0" bldLvl="0"/>
      <p:bldP spid="179" grpId="0"/>
      <p:bldP spid="180" grpId="0"/>
      <p:bldP spid="181" grpId="0" bldLvl="0"/>
      <p:bldP spid="182" grpId="0"/>
      <p:bldP spid="183" grpId="0"/>
      <p:bldP spid="184" grpId="0"/>
      <p:bldP spid="187" grpId="0"/>
      <p:bldP spid="188" grpId="0"/>
      <p:bldP spid="189" grpId="0"/>
      <p:bldP spid="190" grpId="0"/>
      <p:bldP spid="191" grpId="0"/>
      <p:bldP spid="192" grpId="0"/>
      <p:bldP spid="193" grpId="0"/>
      <p:bldP spid="194" grpId="0"/>
      <p:bldP spid="195" grpId="0"/>
      <p:bldP spid="196" grpId="0"/>
      <p:bldP spid="197" grpId="0"/>
      <p:bldP spid="198" grpId="0"/>
      <p:bldP spid="199" grpId="0"/>
      <p:bldP spid="200" grpId="0"/>
      <p:bldP spid="201" grpId="0"/>
      <p:bldP spid="202" grpId="0"/>
      <p:bldP spid="203" grpId="0"/>
      <p:bldP spid="204" grpId="0"/>
      <p:bldP spid="205" grpId="0"/>
      <p:bldP spid="206" grpId="0"/>
      <p:bldP spid="207" grpId="0"/>
      <p:bldP spid="208" grpId="0"/>
      <p:bldP spid="210" grpId="0"/>
      <p:bldP spid="211" grpId="0"/>
      <p:bldP spid="212" grpId="0"/>
      <p:bldP spid="221" grpId="0"/>
      <p:bldP spid="222" grpId="0"/>
      <p:bldP spid="223" grpId="0"/>
      <p:bldP spid="224" grpId="0"/>
      <p:bldP spid="225" grpId="0"/>
      <p:bldP spid="226" grpId="0"/>
      <p:bldP spid="227" grpId="0"/>
      <p:bldP spid="232" grpId="0"/>
      <p:bldP spid="233" grpId="0"/>
      <p:bldP spid="234" grpId="0"/>
      <p:bldP spid="235" grpId="0"/>
      <p:bldP spid="236" grpId="0"/>
      <p:bldP spid="237" grpId="0"/>
      <p:bldP spid="2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1548227" y="815926"/>
          <a:ext cx="9095546" cy="374200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 name="组合 4"/>
          <p:cNvGrpSpPr/>
          <p:nvPr/>
        </p:nvGrpSpPr>
        <p:grpSpPr>
          <a:xfrm>
            <a:off x="3331723" y="4822230"/>
            <a:ext cx="6048538" cy="1039969"/>
            <a:chOff x="1783496" y="2701427"/>
            <a:chExt cx="6048538" cy="1039969"/>
          </a:xfrm>
        </p:grpSpPr>
        <p:sp>
          <p:nvSpPr>
            <p:cNvPr id="7" name="箭头: 五边形 6"/>
            <p:cNvSpPr/>
            <p:nvPr/>
          </p:nvSpPr>
          <p:spPr>
            <a:xfrm rot="10800000">
              <a:off x="1783496" y="2701427"/>
              <a:ext cx="6048538" cy="1039969"/>
            </a:xfrm>
            <a:prstGeom prst="homePlate">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箭头: 五边形 4"/>
            <p:cNvSpPr txBox="1"/>
            <p:nvPr/>
          </p:nvSpPr>
          <p:spPr>
            <a:xfrm rot="21600000">
              <a:off x="2043488" y="2701427"/>
              <a:ext cx="5788546" cy="10399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8598" tIns="137160" rIns="256032" bIns="137160" numCol="1" spcCol="1270" anchor="ctr" anchorCtr="0">
              <a:noAutofit/>
            </a:bodyPr>
            <a:lstStyle/>
            <a:p>
              <a:pPr algn="just">
                <a:lnSpc>
                  <a:spcPct val="130000"/>
                </a:lnSpc>
              </a:pPr>
              <a:r>
                <a:rPr lang="en-US" altLang="zh-CN" sz="3600" b="1" dirty="0">
                  <a:solidFill>
                    <a:schemeClr val="bg1"/>
                  </a:solidFill>
                  <a:latin typeface="华文中宋" panose="02010600040101010101" charset="-122"/>
                  <a:ea typeface="华文中宋" panose="02010600040101010101" charset="-122"/>
                  <a:sym typeface="方正大黑简体" pitchFamily="2" charset="-122"/>
                </a:rPr>
                <a:t>EPS</a:t>
              </a:r>
              <a:r>
                <a:rPr lang="zh-CN" altLang="en-US" sz="3600" b="1" dirty="0">
                  <a:solidFill>
                    <a:schemeClr val="bg1"/>
                  </a:solidFill>
                  <a:latin typeface="华文中宋" panose="02010600040101010101" charset="-122"/>
                  <a:ea typeface="华文中宋" panose="02010600040101010101" charset="-122"/>
                  <a:sym typeface="方正大黑简体" pitchFamily="2" charset="-122"/>
                </a:rPr>
                <a:t>数据平台特色服务</a:t>
              </a:r>
              <a:endParaRPr lang="zh-CN" altLang="en-US" sz="3600" b="1" dirty="0">
                <a:solidFill>
                  <a:schemeClr val="bg1"/>
                </a:solidFill>
                <a:latin typeface="华文中宋" panose="02010600040101010101" charset="-122"/>
                <a:ea typeface="华文中宋" panose="02010600040101010101" charset="-122"/>
                <a:sym typeface="方正大黑简体" pitchFamily="2" charset="-122"/>
              </a:endParaRPr>
            </a:p>
          </p:txBody>
        </p:sp>
      </p:grpSp>
      <p:sp>
        <p:nvSpPr>
          <p:cNvPr id="6" name="椭圆 5"/>
          <p:cNvSpPr/>
          <p:nvPr/>
        </p:nvSpPr>
        <p:spPr>
          <a:xfrm>
            <a:off x="2811738" y="4822230"/>
            <a:ext cx="1039969" cy="1039969"/>
          </a:xfrm>
          <a:prstGeom prst="ellipse">
            <a:avLst/>
          </a:prstGeom>
          <a:solidFill>
            <a:schemeClr val="bg1">
              <a:lumMod val="8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文本框 8"/>
          <p:cNvSpPr txBox="1"/>
          <p:nvPr/>
        </p:nvSpPr>
        <p:spPr>
          <a:xfrm>
            <a:off x="2904100" y="798217"/>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1</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0" name="文本框 9"/>
          <p:cNvSpPr txBox="1"/>
          <p:nvPr/>
        </p:nvSpPr>
        <p:spPr>
          <a:xfrm>
            <a:off x="2919093" y="2118231"/>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2</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1" name="文本框 10"/>
          <p:cNvSpPr txBox="1"/>
          <p:nvPr/>
        </p:nvSpPr>
        <p:spPr>
          <a:xfrm>
            <a:off x="2899404" y="3453294"/>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3</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2" name="文本框 11"/>
          <p:cNvSpPr txBox="1"/>
          <p:nvPr/>
        </p:nvSpPr>
        <p:spPr>
          <a:xfrm>
            <a:off x="2888609" y="4786453"/>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4</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5965"/>
            <a:ext cx="4673600" cy="59200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332912" y="242099"/>
            <a:ext cx="4430283" cy="752768"/>
          </a:xfrm>
          <a:prstGeom prst="rect">
            <a:avLst/>
          </a:prstGeom>
          <a:effectLst>
            <a:outerShdw blurRad="50800" dist="38100" dir="2700000" algn="tl" rotWithShape="0">
              <a:prstClr val="black">
                <a:alpha val="40000"/>
              </a:prstClr>
            </a:outerShdw>
          </a:effectLst>
        </p:spPr>
        <p:txBody>
          <a:bodyPr>
            <a:normAutofit/>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登录方式</a:t>
            </a:r>
            <a:endParaRPr lang="zh-CN" altLang="en-US" sz="3735" b="1" dirty="0">
              <a:solidFill>
                <a:prstClr val="white"/>
              </a:solidFill>
              <a:latin typeface="华文中宋" panose="02010600040101010101" charset="-122"/>
              <a:ea typeface="华文中宋" panose="02010600040101010101" charset="-122"/>
            </a:endParaRPr>
          </a:p>
        </p:txBody>
      </p:sp>
      <p:sp>
        <p:nvSpPr>
          <p:cNvPr id="24" name="Freeform 6"/>
          <p:cNvSpPr/>
          <p:nvPr/>
        </p:nvSpPr>
        <p:spPr bwMode="auto">
          <a:xfrm>
            <a:off x="2226734" y="1693333"/>
            <a:ext cx="7478607" cy="680720"/>
          </a:xfrm>
          <a:custGeom>
            <a:avLst/>
            <a:gdLst/>
            <a:ahLst/>
            <a:cxnLst>
              <a:cxn ang="0">
                <a:pos x="2317" y="149"/>
              </a:cxn>
              <a:cxn ang="0">
                <a:pos x="2203" y="0"/>
              </a:cxn>
              <a:cxn ang="0">
                <a:pos x="2202" y="0"/>
              </a:cxn>
              <a:cxn ang="0">
                <a:pos x="1" y="0"/>
              </a:cxn>
              <a:cxn ang="0">
                <a:pos x="0" y="1"/>
              </a:cxn>
              <a:cxn ang="0">
                <a:pos x="0" y="149"/>
              </a:cxn>
              <a:cxn ang="0">
                <a:pos x="2317" y="149"/>
              </a:cxn>
            </a:cxnLst>
            <a:rect l="0" t="0" r="r" b="b"/>
            <a:pathLst>
              <a:path w="2317" h="149">
                <a:moveTo>
                  <a:pt x="2317" y="149"/>
                </a:moveTo>
                <a:cubicBezTo>
                  <a:pt x="2203" y="0"/>
                  <a:pt x="2203" y="0"/>
                  <a:pt x="2203" y="0"/>
                </a:cubicBezTo>
                <a:cubicBezTo>
                  <a:pt x="2203" y="0"/>
                  <a:pt x="2202" y="0"/>
                  <a:pt x="2202" y="0"/>
                </a:cubicBezTo>
                <a:cubicBezTo>
                  <a:pt x="1" y="0"/>
                  <a:pt x="1" y="0"/>
                  <a:pt x="1" y="0"/>
                </a:cubicBezTo>
                <a:cubicBezTo>
                  <a:pt x="1" y="0"/>
                  <a:pt x="0" y="0"/>
                  <a:pt x="0" y="1"/>
                </a:cubicBezTo>
                <a:cubicBezTo>
                  <a:pt x="0" y="149"/>
                  <a:pt x="0" y="149"/>
                  <a:pt x="0" y="149"/>
                </a:cubicBezTo>
                <a:lnTo>
                  <a:pt x="2317" y="149"/>
                </a:lnTo>
                <a:close/>
              </a:path>
            </a:pathLst>
          </a:custGeom>
          <a:solidFill>
            <a:srgbClr val="FF6200"/>
          </a:solidFill>
          <a:ln w="9525">
            <a:noFill/>
            <a:round/>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pPr>
              <a:defRPr/>
            </a:pPr>
            <a:endParaRPr lang="en-US" sz="1865" kern="0" dirty="0">
              <a:solidFill>
                <a:srgbClr val="383838"/>
              </a:solidFill>
            </a:endParaRPr>
          </a:p>
        </p:txBody>
      </p:sp>
      <p:sp>
        <p:nvSpPr>
          <p:cNvPr id="34" name="Text Box 394"/>
          <p:cNvSpPr txBox="1">
            <a:spLocks noChangeArrowheads="1"/>
          </p:cNvSpPr>
          <p:nvPr/>
        </p:nvSpPr>
        <p:spPr bwMode="auto">
          <a:xfrm>
            <a:off x="7337100" y="1742254"/>
            <a:ext cx="2024704" cy="579710"/>
          </a:xfrm>
          <a:prstGeom prst="rect">
            <a:avLst/>
          </a:prstGeom>
          <a:noFill/>
          <a:ln w="9525" algn="ctr">
            <a:noFill/>
            <a:miter lim="800000"/>
          </a:ln>
          <a:effectLst>
            <a:outerShdw blurRad="50800" dist="38100" dir="2700000" algn="tl" rotWithShape="0">
              <a:prstClr val="black">
                <a:alpha val="40000"/>
              </a:prstClr>
            </a:outerShdw>
          </a:effectLst>
        </p:spPr>
        <p:txBody>
          <a:bodyPr wrap="square" lIns="121920" tIns="121920" anchor="ctr" anchorCtr="0">
            <a:spAutoFit/>
          </a:bodyPr>
          <a:lstStyle/>
          <a:p>
            <a:pPr algn="ctr">
              <a:defRPr/>
            </a:pPr>
            <a:r>
              <a:rPr lang="zh-CN" altLang="en-US" sz="2665" b="1" kern="0" dirty="0">
                <a:solidFill>
                  <a:prstClr val="white"/>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Arial" panose="020B0604020202020204" pitchFamily="34" charset="0"/>
              </a:rPr>
              <a:t>第二种</a:t>
            </a:r>
            <a:endParaRPr lang="zh-CN" altLang="en-US" sz="2665" b="1" kern="0" dirty="0">
              <a:solidFill>
                <a:prstClr val="white"/>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Arial" panose="020B0604020202020204" pitchFamily="34" charset="0"/>
            </a:endParaRPr>
          </a:p>
        </p:txBody>
      </p:sp>
      <p:grpSp>
        <p:nvGrpSpPr>
          <p:cNvPr id="2" name="组合 1"/>
          <p:cNvGrpSpPr/>
          <p:nvPr/>
        </p:nvGrpSpPr>
        <p:grpSpPr>
          <a:xfrm>
            <a:off x="2211493" y="2418081"/>
            <a:ext cx="3996267" cy="3208612"/>
            <a:chOff x="1299904" y="1670297"/>
            <a:chExt cx="2271813" cy="2406459"/>
          </a:xfrm>
        </p:grpSpPr>
        <p:sp>
          <p:nvSpPr>
            <p:cNvPr id="22" name="Pentagon 107"/>
            <p:cNvSpPr/>
            <p:nvPr/>
          </p:nvSpPr>
          <p:spPr>
            <a:xfrm>
              <a:off x="1299904" y="1670297"/>
              <a:ext cx="2271813" cy="2406459"/>
            </a:xfrm>
            <a:prstGeom prst="homePlate">
              <a:avLst>
                <a:gd name="adj" fmla="val 38327"/>
              </a:avLst>
            </a:prstGeom>
            <a:solidFill>
              <a:schemeClr val="bg1"/>
            </a:solidFill>
            <a:ln w="12700" cap="flat" cmpd="sng" algn="ctr">
              <a:solidFill>
                <a:srgbClr val="383838">
                  <a:lumMod val="75000"/>
                </a:srgbClr>
              </a:solidFill>
              <a:prstDash val="solid"/>
            </a:ln>
            <a:effectLst>
              <a:outerShdw blurRad="50800" dist="38100" dir="2700000" algn="tl" rotWithShape="0">
                <a:prstClr val="black">
                  <a:alpha val="40000"/>
                </a:prstClr>
              </a:outerShdw>
            </a:effectLst>
          </p:spPr>
          <p:txBody>
            <a:bodyPr rtlCol="0" anchor="ctr"/>
            <a:lstStyle/>
            <a:p>
              <a:pPr algn="ctr">
                <a:defRPr/>
              </a:pPr>
              <a:endParaRPr lang="en-US" sz="1865" kern="0">
                <a:solidFill>
                  <a:prstClr val="white"/>
                </a:solidFill>
              </a:endParaRPr>
            </a:p>
          </p:txBody>
        </p:sp>
        <p:sp>
          <p:nvSpPr>
            <p:cNvPr id="40" name="Text Box 394"/>
            <p:cNvSpPr txBox="1">
              <a:spLocks noChangeArrowheads="1"/>
            </p:cNvSpPr>
            <p:nvPr/>
          </p:nvSpPr>
          <p:spPr bwMode="auto">
            <a:xfrm>
              <a:off x="1463071" y="2017642"/>
              <a:ext cx="1619148" cy="1731243"/>
            </a:xfrm>
            <a:prstGeom prst="rect">
              <a:avLst/>
            </a:prstGeom>
            <a:noFill/>
            <a:ln w="9525" algn="ctr">
              <a:noFill/>
              <a:miter lim="800000"/>
            </a:ln>
            <a:effectLst/>
          </p:spPr>
          <p:txBody>
            <a:bodyPr wrap="square">
              <a:spAutoFit/>
            </a:bodyPr>
            <a:lstStyle/>
            <a:p>
              <a:pPr algn="just">
                <a:lnSpc>
                  <a:spcPct val="150000"/>
                </a:lnSpc>
                <a:defRPr/>
              </a:pPr>
              <a:r>
                <a:rPr lang="zh-CN" altLang="en-US" sz="2400" b="1" noProof="1">
                  <a:latin typeface="华文中宋" panose="02010600040101010101" charset="-122"/>
                  <a:ea typeface="华文中宋" panose="02010600040101010101" charset="-122"/>
                  <a:sym typeface="宋体" panose="02010600030101010101" pitchFamily="2" charset="-122"/>
                </a:rPr>
                <a:t>通过</a:t>
              </a:r>
              <a:r>
                <a:rPr lang="zh-CN" altLang="en-US" sz="2400" b="1" noProof="1">
                  <a:solidFill>
                    <a:srgbClr val="FF0000"/>
                  </a:solidFill>
                  <a:latin typeface="华文中宋" panose="02010600040101010101" charset="-122"/>
                  <a:ea typeface="华文中宋" panose="02010600040101010101" charset="-122"/>
                  <a:sym typeface="宋体" panose="02010600030101010101" pitchFamily="2" charset="-122"/>
                </a:rPr>
                <a:t>学校图书馆链接</a:t>
              </a:r>
              <a:r>
                <a:rPr lang="zh-CN" altLang="en-US" sz="2400" b="1" noProof="1">
                  <a:latin typeface="华文中宋" panose="02010600040101010101" charset="-122"/>
                  <a:ea typeface="华文中宋" panose="02010600040101010101" charset="-122"/>
                  <a:sym typeface="宋体" panose="02010600030101010101" pitchFamily="2" charset="-122"/>
                </a:rPr>
                <a:t>进入</a:t>
              </a:r>
              <a:r>
                <a:rPr lang="en-US" altLang="zh-CN" sz="2400" b="1" noProof="1">
                  <a:latin typeface="华文中宋" panose="02010600040101010101" charset="-122"/>
                  <a:ea typeface="华文中宋" panose="02010600040101010101" charset="-122"/>
                  <a:sym typeface="宋体" panose="02010600030101010101" pitchFamily="2" charset="-122"/>
                </a:rPr>
                <a:t>EPS</a:t>
              </a:r>
              <a:r>
                <a:rPr lang="zh-CN" altLang="en-US" sz="2400" b="1" noProof="1">
                  <a:latin typeface="华文中宋" panose="02010600040101010101" charset="-122"/>
                  <a:ea typeface="华文中宋" panose="02010600040101010101" charset="-122"/>
                  <a:sym typeface="宋体" panose="02010600030101010101" pitchFamily="2" charset="-122"/>
                </a:rPr>
                <a:t>网站</a:t>
              </a:r>
              <a:r>
                <a:rPr lang="zh-CN" altLang="en-US" sz="2400" b="1" dirty="0">
                  <a:latin typeface="华文中宋" panose="02010600040101010101" charset="-122"/>
                  <a:ea typeface="华文中宋" panose="02010600040101010101" charset="-122"/>
                  <a:sym typeface="宋体" panose="02010600030101010101" pitchFamily="2" charset="-122"/>
                </a:rPr>
                <a:t>，无需账号密码，直接点击进入</a:t>
              </a:r>
              <a:endParaRPr lang="zh-CN" altLang="en-US" sz="2665" b="1" kern="0" dirty="0">
                <a:latin typeface="华文中宋" panose="02010600040101010101" charset="-122"/>
                <a:ea typeface="华文中宋" panose="02010600040101010101" charset="-122"/>
                <a:cs typeface="Arial" panose="020B0604020202020204" pitchFamily="34" charset="0"/>
                <a:sym typeface="宋体" panose="02010600030101010101" pitchFamily="2" charset="-122"/>
              </a:endParaRPr>
            </a:p>
          </p:txBody>
        </p:sp>
      </p:grpSp>
      <p:grpSp>
        <p:nvGrpSpPr>
          <p:cNvPr id="5" name="组合 4"/>
          <p:cNvGrpSpPr/>
          <p:nvPr/>
        </p:nvGrpSpPr>
        <p:grpSpPr>
          <a:xfrm>
            <a:off x="6318674" y="2418080"/>
            <a:ext cx="4608407" cy="3208867"/>
            <a:chOff x="5025791" y="1670297"/>
            <a:chExt cx="2820527" cy="2406459"/>
          </a:xfrm>
        </p:grpSpPr>
        <p:sp>
          <p:nvSpPr>
            <p:cNvPr id="39" name="Chevron 44"/>
            <p:cNvSpPr/>
            <p:nvPr/>
          </p:nvSpPr>
          <p:spPr>
            <a:xfrm>
              <a:off x="5025791" y="1670297"/>
              <a:ext cx="2820527" cy="2406459"/>
            </a:xfrm>
            <a:prstGeom prst="chevron">
              <a:avLst>
                <a:gd name="adj" fmla="val 38110"/>
              </a:avLst>
            </a:prstGeom>
            <a:solidFill>
              <a:schemeClr val="bg1"/>
            </a:solidFill>
            <a:ln w="12700" cap="flat" cmpd="sng" algn="ctr">
              <a:solidFill>
                <a:srgbClr val="383838"/>
              </a:solidFill>
              <a:prstDash val="solid"/>
            </a:ln>
            <a:effectLst>
              <a:outerShdw blurRad="50800" dist="38100" dir="2700000" algn="tl" rotWithShape="0">
                <a:prstClr val="black">
                  <a:alpha val="40000"/>
                </a:prstClr>
              </a:outerShdw>
            </a:effectLst>
          </p:spPr>
          <p:txBody>
            <a:bodyPr rtlCol="0" anchor="ctr"/>
            <a:lstStyle/>
            <a:p>
              <a:pPr algn="ctr">
                <a:defRPr/>
              </a:pPr>
              <a:endParaRPr lang="en-US" sz="1865" kern="0">
                <a:solidFill>
                  <a:srgbClr val="383838"/>
                </a:solidFill>
              </a:endParaRPr>
            </a:p>
          </p:txBody>
        </p:sp>
        <p:sp>
          <p:nvSpPr>
            <p:cNvPr id="54" name="Text Box 394"/>
            <p:cNvSpPr txBox="1">
              <a:spLocks noChangeArrowheads="1"/>
            </p:cNvSpPr>
            <p:nvPr/>
          </p:nvSpPr>
          <p:spPr bwMode="auto">
            <a:xfrm>
              <a:off x="5707734" y="2130635"/>
              <a:ext cx="1774813" cy="1454128"/>
            </a:xfrm>
            <a:prstGeom prst="rect">
              <a:avLst/>
            </a:prstGeom>
            <a:noFill/>
            <a:ln w="9525" algn="ctr">
              <a:noFill/>
              <a:miter lim="800000"/>
            </a:ln>
            <a:effectLst/>
          </p:spPr>
          <p:txBody>
            <a:bodyPr wrap="square">
              <a:spAutoFit/>
            </a:bodyPr>
            <a:lstStyle/>
            <a:p>
              <a:pPr algn="just">
                <a:defRPr/>
              </a:pPr>
              <a:r>
                <a:rPr lang="zh-CN" altLang="en-US" sz="2400" b="1" dirty="0">
                  <a:latin typeface="华文中宋" panose="02010600040101010101" charset="-122"/>
                  <a:ea typeface="华文中宋" panose="02010600040101010101" charset="-122"/>
                  <a:sym typeface="+mn-ea"/>
                </a:rPr>
                <a:t>直接在浏览器地址栏输入：  </a:t>
              </a:r>
              <a:endParaRPr lang="zh-CN" altLang="en-US" sz="2400" b="1" dirty="0">
                <a:latin typeface="华文中宋" panose="02010600040101010101" charset="-122"/>
                <a:ea typeface="华文中宋" panose="02010600040101010101" charset="-122"/>
                <a:sym typeface="+mn-ea"/>
              </a:endParaRPr>
            </a:p>
            <a:p>
              <a:pPr algn="just">
                <a:defRPr/>
              </a:pPr>
              <a:r>
                <a:rPr lang="zh-CN" altLang="en-US" sz="2400" b="1" dirty="0">
                  <a:solidFill>
                    <a:srgbClr val="FF0000"/>
                  </a:solidFill>
                  <a:latin typeface="华文中宋" panose="02010600040101010101" charset="-122"/>
                  <a:ea typeface="华文中宋" panose="02010600040101010101" charset="-122"/>
                  <a:sym typeface="宋体" panose="02010600030101010101" pitchFamily="2" charset="-122"/>
                </a:rPr>
                <a:t>olap.epsnet.com.cn</a:t>
              </a:r>
              <a:r>
                <a:rPr lang="zh-CN" altLang="en-US" sz="2400" b="1" dirty="0">
                  <a:solidFill>
                    <a:srgbClr val="FF0000"/>
                  </a:solidFill>
                  <a:latin typeface="华文中宋" panose="02010600040101010101" charset="-122"/>
                  <a:ea typeface="华文中宋" panose="02010600040101010101" charset="-122"/>
                  <a:sym typeface="+mn-ea"/>
                </a:rPr>
                <a:t> </a:t>
              </a:r>
              <a:r>
                <a:rPr lang="zh-CN" altLang="en-US" sz="2400" b="1" dirty="0">
                  <a:solidFill>
                    <a:srgbClr val="FF0000"/>
                  </a:solidFill>
                  <a:latin typeface="华文中宋" panose="02010600040101010101" charset="-122"/>
                  <a:ea typeface="华文中宋" panose="02010600040101010101" charset="-122"/>
                  <a:sym typeface="Calibri" panose="020F0502020204030204" charset="0"/>
                </a:rPr>
                <a:t>  </a:t>
              </a:r>
              <a:endParaRPr lang="zh-CN" altLang="en-US" sz="2400" b="1" dirty="0">
                <a:solidFill>
                  <a:srgbClr val="FF0000"/>
                </a:solidFill>
                <a:latin typeface="华文中宋" panose="02010600040101010101" charset="-122"/>
                <a:ea typeface="华文中宋" panose="02010600040101010101" charset="-122"/>
                <a:sym typeface="Calibri" panose="020F0502020204030204" charset="0"/>
              </a:endParaRPr>
            </a:p>
            <a:p>
              <a:pPr algn="just">
                <a:defRPr/>
              </a:pPr>
              <a:endParaRPr lang="zh-CN" altLang="en-US" sz="2400" b="1" kern="0" dirty="0">
                <a:solidFill>
                  <a:srgbClr val="FF0000"/>
                </a:solidFill>
                <a:latin typeface="华文中宋" panose="02010600040101010101" charset="-122"/>
                <a:ea typeface="华文中宋" panose="02010600040101010101" charset="-122"/>
                <a:cs typeface="Arial" panose="020B0604020202020204" pitchFamily="34" charset="0"/>
                <a:sym typeface="Calibri" panose="020F0502020204030204" charset="0"/>
              </a:endParaRPr>
            </a:p>
          </p:txBody>
        </p:sp>
      </p:grpSp>
      <p:sp>
        <p:nvSpPr>
          <p:cNvPr id="59" name="Text Box 394"/>
          <p:cNvSpPr txBox="1">
            <a:spLocks noChangeArrowheads="1"/>
          </p:cNvSpPr>
          <p:nvPr/>
        </p:nvSpPr>
        <p:spPr bwMode="auto">
          <a:xfrm>
            <a:off x="2226524" y="1752414"/>
            <a:ext cx="2415297" cy="579710"/>
          </a:xfrm>
          <a:prstGeom prst="rect">
            <a:avLst/>
          </a:prstGeom>
          <a:solidFill>
            <a:srgbClr val="FF6200"/>
          </a:solidFill>
          <a:ln w="9525" algn="ctr">
            <a:noFill/>
            <a:miter lim="800000"/>
          </a:ln>
          <a:effectLst>
            <a:outerShdw blurRad="50800" dist="38100" dir="2700000" algn="tl" rotWithShape="0">
              <a:prstClr val="black">
                <a:alpha val="40000"/>
              </a:prstClr>
            </a:outerShdw>
          </a:effectLst>
        </p:spPr>
        <p:txBody>
          <a:bodyPr wrap="square" lIns="121920" tIns="121920" anchor="ctr" anchorCtr="0">
            <a:spAutoFit/>
          </a:bodyPr>
          <a:lstStyle/>
          <a:p>
            <a:pPr algn="ctr">
              <a:defRPr/>
            </a:pPr>
            <a:r>
              <a:rPr lang="zh-CN" altLang="en-US" sz="2665" b="1" kern="0" dirty="0">
                <a:solidFill>
                  <a:prstClr val="white"/>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Arial" panose="020B0604020202020204" pitchFamily="34" charset="0"/>
              </a:rPr>
              <a:t>第一种</a:t>
            </a:r>
            <a:endParaRPr lang="zh-CN" altLang="en-US" sz="2665" b="1" kern="0" dirty="0">
              <a:solidFill>
                <a:prstClr val="white"/>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Arial" panose="020B0604020202020204" pitchFamily="34" charset="0"/>
            </a:endParaRPr>
          </a:p>
        </p:txBody>
      </p:sp>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1500"/>
                            </p:stCondLst>
                            <p:childTnLst>
                              <p:par>
                                <p:cTn id="25" presetID="26" presetClass="emph" presetSubtype="0" fill="hold"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5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620" y="-38947"/>
            <a:ext cx="12207240" cy="6925733"/>
          </a:xfrm>
          <a:prstGeom prst="rect">
            <a:avLst/>
          </a:prstGeom>
        </p:spPr>
      </p:pic>
      <p:grpSp>
        <p:nvGrpSpPr>
          <p:cNvPr id="5" name="组合 4"/>
          <p:cNvGrpSpPr/>
          <p:nvPr/>
        </p:nvGrpSpPr>
        <p:grpSpPr>
          <a:xfrm>
            <a:off x="2252982" y="2468892"/>
            <a:ext cx="6043505" cy="1661378"/>
            <a:chOff x="2355957" y="530012"/>
            <a:chExt cx="5929738" cy="1331871"/>
          </a:xfrm>
        </p:grpSpPr>
        <p:sp>
          <p:nvSpPr>
            <p:cNvPr id="31" name="文本框 30"/>
            <p:cNvSpPr txBox="1"/>
            <p:nvPr/>
          </p:nvSpPr>
          <p:spPr>
            <a:xfrm>
              <a:off x="2355957" y="1491782"/>
              <a:ext cx="1521894" cy="370101"/>
            </a:xfrm>
            <a:prstGeom prst="rect">
              <a:avLst/>
            </a:prstGeom>
            <a:noFill/>
            <a:ln w="38100">
              <a:solidFill>
                <a:srgbClr val="FF0000"/>
              </a:solidFill>
            </a:ln>
          </p:spPr>
          <p:txBody>
            <a:bodyPr wrap="square" rtlCol="0">
              <a:spAutoFit/>
            </a:bodyPr>
            <a:lstStyle/>
            <a:p>
              <a:endParaRPr lang="zh-CN" altLang="en-US" sz="2400" dirty="0"/>
            </a:p>
          </p:txBody>
        </p:sp>
        <p:sp>
          <p:nvSpPr>
            <p:cNvPr id="32" name="矩形标注 16"/>
            <p:cNvSpPr/>
            <p:nvPr/>
          </p:nvSpPr>
          <p:spPr>
            <a:xfrm>
              <a:off x="4829866" y="530012"/>
              <a:ext cx="3455829" cy="874891"/>
            </a:xfrm>
            <a:prstGeom prst="wedgeRectCallout">
              <a:avLst>
                <a:gd name="adj1" fmla="val -78663"/>
                <a:gd name="adj2" fmla="val 46775"/>
              </a:avLst>
            </a:prstGeom>
            <a:solidFill>
              <a:schemeClr val="accent2">
                <a:lumMod val="75000"/>
              </a:schemeClr>
            </a:solidFill>
            <a:ln w="9525">
              <a:solidFill>
                <a:schemeClr val="bg2">
                  <a:lumMod val="25000"/>
                </a:schemeClr>
              </a:solidFill>
            </a:ln>
          </p:spPr>
          <p:txBody>
            <a:bodyPr wrap="none" anchor="ctr"/>
            <a:lstStyle/>
            <a:p>
              <a:r>
                <a:rPr lang="zh-CN" altLang="en-US" sz="2665" b="1" dirty="0">
                  <a:solidFill>
                    <a:schemeClr val="bg1"/>
                  </a:solidFill>
                  <a:latin typeface="华文中宋" panose="02010600040101010101" charset="-122"/>
                  <a:ea typeface="华文中宋" panose="02010600040101010101" charset="-122"/>
                  <a:sym typeface="Calibri" panose="020F0502020204030204" charset="0"/>
                </a:rPr>
                <a:t>点击任何一个已购买的</a:t>
              </a:r>
              <a:endParaRPr lang="en-US" altLang="zh-CN" sz="2665" b="1" dirty="0">
                <a:solidFill>
                  <a:schemeClr val="bg1"/>
                </a:solidFill>
                <a:latin typeface="华文中宋" panose="02010600040101010101" charset="-122"/>
                <a:ea typeface="华文中宋" panose="02010600040101010101" charset="-122"/>
                <a:sym typeface="Calibri" panose="020F0502020204030204" charset="0"/>
              </a:endParaRPr>
            </a:p>
            <a:p>
              <a:r>
                <a:rPr lang="zh-CN" altLang="en-US" sz="2665" b="1" dirty="0">
                  <a:solidFill>
                    <a:schemeClr val="bg1"/>
                  </a:solidFill>
                  <a:latin typeface="华文中宋" panose="02010600040101010101" charset="-122"/>
                  <a:ea typeface="华文中宋" panose="02010600040101010101" charset="-122"/>
                  <a:sym typeface="Calibri" panose="020F0502020204030204" charset="0"/>
                </a:rPr>
                <a:t>数据库，都可进入</a:t>
              </a:r>
              <a:endParaRPr lang="zh-CN" altLang="en-US" sz="1400" b="1" dirty="0">
                <a:solidFill>
                  <a:schemeClr val="bg1"/>
                </a:solidFill>
                <a:latin typeface="华文中宋" panose="02010600040101010101" charset="-122"/>
                <a:ea typeface="华文中宋" panose="02010600040101010101" charset="-122"/>
                <a:sym typeface="Calibri" panose="020F0502020204030204" charset="0"/>
              </a:endParaRPr>
            </a:p>
          </p:txBody>
        </p:sp>
      </p:grpSp>
      <p:grpSp>
        <p:nvGrpSpPr>
          <p:cNvPr id="6" name="组合 5"/>
          <p:cNvGrpSpPr/>
          <p:nvPr/>
        </p:nvGrpSpPr>
        <p:grpSpPr>
          <a:xfrm>
            <a:off x="4406900" y="-38947"/>
            <a:ext cx="3889587" cy="1009227"/>
            <a:chOff x="6599465" y="-113796"/>
            <a:chExt cx="4679271" cy="1327638"/>
          </a:xfrm>
        </p:grpSpPr>
        <p:sp>
          <p:nvSpPr>
            <p:cNvPr id="7" name="文本框 6"/>
            <p:cNvSpPr txBox="1"/>
            <p:nvPr/>
          </p:nvSpPr>
          <p:spPr>
            <a:xfrm>
              <a:off x="10198617" y="-92634"/>
              <a:ext cx="1080119" cy="607320"/>
            </a:xfrm>
            <a:prstGeom prst="rect">
              <a:avLst/>
            </a:prstGeom>
            <a:noFill/>
            <a:ln w="38100">
              <a:solidFill>
                <a:srgbClr val="FF0000"/>
              </a:solidFill>
            </a:ln>
          </p:spPr>
          <p:txBody>
            <a:bodyPr wrap="square" rtlCol="0">
              <a:spAutoFit/>
            </a:bodyPr>
            <a:lstStyle/>
            <a:p>
              <a:endParaRPr lang="zh-CN" altLang="en-US" sz="2400" dirty="0"/>
            </a:p>
          </p:txBody>
        </p:sp>
        <p:sp>
          <p:nvSpPr>
            <p:cNvPr id="30" name="矩形标注 14"/>
            <p:cNvSpPr/>
            <p:nvPr/>
          </p:nvSpPr>
          <p:spPr>
            <a:xfrm>
              <a:off x="6599465" y="-113796"/>
              <a:ext cx="2281578" cy="1327638"/>
            </a:xfrm>
            <a:prstGeom prst="wedgeRectCallout">
              <a:avLst>
                <a:gd name="adj1" fmla="val 116326"/>
                <a:gd name="adj2" fmla="val -17718"/>
              </a:avLst>
            </a:prstGeom>
            <a:solidFill>
              <a:schemeClr val="accent2">
                <a:lumMod val="75000"/>
              </a:schemeClr>
            </a:solidFill>
            <a:ln w="9525">
              <a:solidFill>
                <a:schemeClr val="bg2">
                  <a:lumMod val="25000"/>
                </a:schemeClr>
              </a:solidFill>
            </a:ln>
          </p:spPr>
          <p:txBody>
            <a:bodyPr wrap="none" anchor="ctr"/>
            <a:lstStyle/>
            <a:p>
              <a:r>
                <a:rPr lang="en-US" altLang="zh-CN" sz="2665" b="1" dirty="0">
                  <a:solidFill>
                    <a:schemeClr val="bg1"/>
                  </a:solidFill>
                  <a:latin typeface="华文中宋" panose="02010600040101010101" charset="-122"/>
                  <a:ea typeface="华文中宋" panose="02010600040101010101" charset="-122"/>
                  <a:sym typeface="Calibri" panose="020F0502020204030204" charset="0"/>
                </a:rPr>
                <a:t> </a:t>
              </a:r>
              <a:r>
                <a:rPr lang="zh-CN" altLang="en-US" sz="2665" b="1" dirty="0">
                  <a:solidFill>
                    <a:schemeClr val="bg1"/>
                  </a:solidFill>
                  <a:latin typeface="华文中宋" panose="02010600040101010101" charset="-122"/>
                  <a:ea typeface="华文中宋" panose="02010600040101010101" charset="-122"/>
                  <a:sym typeface="Calibri" panose="020F0502020204030204" charset="0"/>
                </a:rPr>
                <a:t>直接点击</a:t>
              </a:r>
              <a:endParaRPr lang="en-US" altLang="zh-CN" sz="2665" b="1" dirty="0">
                <a:solidFill>
                  <a:schemeClr val="bg1"/>
                </a:solidFill>
                <a:latin typeface="华文中宋" panose="02010600040101010101" charset="-122"/>
                <a:ea typeface="华文中宋" panose="02010600040101010101" charset="-122"/>
                <a:sym typeface="Calibri" panose="020F0502020204030204" charset="0"/>
              </a:endParaRPr>
            </a:p>
            <a:p>
              <a:r>
                <a:rPr lang="zh-CN" altLang="en-US" sz="2665" b="1" dirty="0">
                  <a:solidFill>
                    <a:schemeClr val="bg1"/>
                  </a:solidFill>
                  <a:latin typeface="华文中宋" panose="02010600040101010101" charset="-122"/>
                  <a:ea typeface="华文中宋" panose="02010600040101010101" charset="-122"/>
                  <a:sym typeface="Calibri" panose="020F0502020204030204" charset="0"/>
                </a:rPr>
                <a:t>进入数据库 </a:t>
              </a:r>
              <a:endParaRPr lang="zh-CN" altLang="en-US" sz="1400" b="1" dirty="0">
                <a:solidFill>
                  <a:schemeClr val="bg1"/>
                </a:solidFill>
                <a:latin typeface="华文中宋" panose="02010600040101010101" charset="-122"/>
                <a:ea typeface="华文中宋" panose="02010600040101010101" charset="-122"/>
                <a:sym typeface="Calibri" panose="020F05020202040302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a:stretch>
            <a:fillRect/>
          </a:stretch>
        </p:blipFill>
        <p:spPr>
          <a:xfrm>
            <a:off x="-10160" y="-71966"/>
            <a:ext cx="12163213" cy="6078220"/>
          </a:xfrm>
          <a:prstGeom prst="rect">
            <a:avLst/>
          </a:prstGeom>
        </p:spPr>
      </p:pic>
      <p:sp>
        <p:nvSpPr>
          <p:cNvPr id="36" name="矩形 35"/>
          <p:cNvSpPr/>
          <p:nvPr/>
        </p:nvSpPr>
        <p:spPr>
          <a:xfrm>
            <a:off x="-10159" y="1116754"/>
            <a:ext cx="2303780" cy="4896273"/>
          </a:xfrm>
          <a:prstGeom prst="rect">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下箭头 36"/>
          <p:cNvSpPr/>
          <p:nvPr/>
        </p:nvSpPr>
        <p:spPr>
          <a:xfrm>
            <a:off x="893234" y="6006253"/>
            <a:ext cx="306493" cy="3031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文本框 37"/>
          <p:cNvSpPr txBox="1"/>
          <p:nvPr/>
        </p:nvSpPr>
        <p:spPr>
          <a:xfrm>
            <a:off x="38947" y="6358467"/>
            <a:ext cx="2505287" cy="461665"/>
          </a:xfrm>
          <a:prstGeom prst="rect">
            <a:avLst/>
          </a:prstGeom>
          <a:noFill/>
        </p:spPr>
        <p:txBody>
          <a:bodyPr wrap="square" rtlCol="0">
            <a:spAutoFit/>
          </a:bodyPr>
          <a:lstStyle/>
          <a:p>
            <a:r>
              <a:rPr lang="zh-CN" altLang="en-US" sz="2400" b="1">
                <a:solidFill>
                  <a:srgbClr val="FF0000"/>
                </a:solidFill>
                <a:latin typeface="华文中宋" panose="02010600040101010101" charset="-122"/>
                <a:ea typeface="华文中宋" panose="02010600040101010101" charset="-122"/>
              </a:rPr>
              <a:t>数据库显示区</a:t>
            </a:r>
            <a:endParaRPr lang="zh-CN" altLang="en-US" sz="2400" b="1">
              <a:solidFill>
                <a:srgbClr val="FF0000"/>
              </a:solidFill>
              <a:latin typeface="华文中宋" panose="02010600040101010101" charset="-122"/>
              <a:ea typeface="华文中宋" panose="02010600040101010101" charset="-122"/>
            </a:endParaRPr>
          </a:p>
        </p:txBody>
      </p:sp>
      <p:sp>
        <p:nvSpPr>
          <p:cNvPr id="39" name="矩形 38"/>
          <p:cNvSpPr/>
          <p:nvPr/>
        </p:nvSpPr>
        <p:spPr>
          <a:xfrm>
            <a:off x="2408767" y="1116754"/>
            <a:ext cx="1851660" cy="4896273"/>
          </a:xfrm>
          <a:prstGeom prst="rect">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下箭头 39"/>
          <p:cNvSpPr/>
          <p:nvPr/>
        </p:nvSpPr>
        <p:spPr>
          <a:xfrm>
            <a:off x="3263054" y="5984240"/>
            <a:ext cx="306493" cy="3031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文本框 40"/>
          <p:cNvSpPr txBox="1"/>
          <p:nvPr/>
        </p:nvSpPr>
        <p:spPr>
          <a:xfrm>
            <a:off x="2408767" y="6309361"/>
            <a:ext cx="2505287" cy="461665"/>
          </a:xfrm>
          <a:prstGeom prst="rect">
            <a:avLst/>
          </a:prstGeom>
          <a:noFill/>
        </p:spPr>
        <p:txBody>
          <a:bodyPr wrap="square" rtlCol="0">
            <a:spAutoFit/>
          </a:bodyPr>
          <a:lstStyle/>
          <a:p>
            <a:r>
              <a:rPr lang="zh-CN" altLang="en-US" sz="2400" b="1">
                <a:solidFill>
                  <a:srgbClr val="FF0000"/>
                </a:solidFill>
                <a:latin typeface="华文中宋" panose="02010600040101010101" charset="-122"/>
                <a:ea typeface="华文中宋" panose="02010600040101010101" charset="-122"/>
              </a:rPr>
              <a:t>维度设置区</a:t>
            </a:r>
            <a:endParaRPr lang="zh-CN" altLang="en-US" sz="2400" b="1">
              <a:solidFill>
                <a:srgbClr val="FF0000"/>
              </a:solidFill>
              <a:latin typeface="华文中宋" panose="02010600040101010101" charset="-122"/>
              <a:ea typeface="华文中宋" panose="02010600040101010101" charset="-122"/>
            </a:endParaRPr>
          </a:p>
        </p:txBody>
      </p:sp>
      <p:sp>
        <p:nvSpPr>
          <p:cNvPr id="42" name="矩形 41"/>
          <p:cNvSpPr/>
          <p:nvPr/>
        </p:nvSpPr>
        <p:spPr>
          <a:xfrm>
            <a:off x="4348480" y="1846581"/>
            <a:ext cx="7108613" cy="4166447"/>
          </a:xfrm>
          <a:prstGeom prst="rect">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矩形 42"/>
          <p:cNvSpPr/>
          <p:nvPr/>
        </p:nvSpPr>
        <p:spPr>
          <a:xfrm>
            <a:off x="4348481" y="999067"/>
            <a:ext cx="7009553" cy="570653"/>
          </a:xfrm>
          <a:prstGeom prst="rect">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下箭头 45"/>
          <p:cNvSpPr/>
          <p:nvPr/>
        </p:nvSpPr>
        <p:spPr>
          <a:xfrm>
            <a:off x="6303434" y="648547"/>
            <a:ext cx="306493" cy="3031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文本框 46"/>
          <p:cNvSpPr txBox="1"/>
          <p:nvPr/>
        </p:nvSpPr>
        <p:spPr>
          <a:xfrm>
            <a:off x="5841154" y="253154"/>
            <a:ext cx="2505287" cy="461665"/>
          </a:xfrm>
          <a:prstGeom prst="rect">
            <a:avLst/>
          </a:prstGeom>
          <a:noFill/>
        </p:spPr>
        <p:txBody>
          <a:bodyPr wrap="square" rtlCol="0">
            <a:spAutoFit/>
          </a:bodyPr>
          <a:lstStyle/>
          <a:p>
            <a:r>
              <a:rPr lang="zh-CN" altLang="en-US" sz="2400" b="1">
                <a:solidFill>
                  <a:srgbClr val="FF0000"/>
                </a:solidFill>
                <a:latin typeface="华文中宋" panose="02010600040101010101" charset="-122"/>
                <a:ea typeface="华文中宋" panose="02010600040101010101" charset="-122"/>
              </a:rPr>
              <a:t>工具栏</a:t>
            </a:r>
            <a:endParaRPr lang="zh-CN" altLang="en-US" sz="2400" b="1">
              <a:solidFill>
                <a:srgbClr val="FF0000"/>
              </a:solidFill>
              <a:latin typeface="华文中宋" panose="02010600040101010101" charset="-122"/>
              <a:ea typeface="华文中宋" panose="02010600040101010101" charset="-122"/>
            </a:endParaRPr>
          </a:p>
        </p:txBody>
      </p:sp>
      <p:sp>
        <p:nvSpPr>
          <p:cNvPr id="48" name="下箭头 47"/>
          <p:cNvSpPr/>
          <p:nvPr/>
        </p:nvSpPr>
        <p:spPr>
          <a:xfrm>
            <a:off x="7089987" y="5957147"/>
            <a:ext cx="306493" cy="3031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文本框 48"/>
          <p:cNvSpPr txBox="1"/>
          <p:nvPr/>
        </p:nvSpPr>
        <p:spPr>
          <a:xfrm>
            <a:off x="6235701" y="6309361"/>
            <a:ext cx="2505287" cy="461665"/>
          </a:xfrm>
          <a:prstGeom prst="rect">
            <a:avLst/>
          </a:prstGeom>
          <a:noFill/>
        </p:spPr>
        <p:txBody>
          <a:bodyPr wrap="square" rtlCol="0">
            <a:spAutoFit/>
          </a:bodyPr>
          <a:lstStyle/>
          <a:p>
            <a:r>
              <a:rPr lang="zh-CN" altLang="en-US" sz="2400" b="1">
                <a:solidFill>
                  <a:srgbClr val="FF0000"/>
                </a:solidFill>
                <a:latin typeface="华文中宋" panose="02010600040101010101" charset="-122"/>
                <a:ea typeface="华文中宋" panose="02010600040101010101" charset="-122"/>
              </a:rPr>
              <a:t>数据显示区</a:t>
            </a:r>
            <a:endParaRPr lang="zh-CN" altLang="en-US" sz="2400" b="1">
              <a:solidFill>
                <a:srgbClr val="FF0000"/>
              </a:solidFill>
              <a:latin typeface="华文中宋" panose="02010600040101010101" charset="-122"/>
              <a:ea typeface="华文中宋" panose="02010600040101010101" charset="-122"/>
            </a:endParaRPr>
          </a:p>
        </p:txBody>
      </p:sp>
      <p:sp>
        <p:nvSpPr>
          <p:cNvPr id="2" name="文本框 1"/>
          <p:cNvSpPr txBox="1"/>
          <p:nvPr/>
        </p:nvSpPr>
        <p:spPr>
          <a:xfrm>
            <a:off x="7345680" y="23708"/>
            <a:ext cx="4807373" cy="461665"/>
          </a:xfrm>
          <a:prstGeom prst="rect">
            <a:avLst/>
          </a:prstGeom>
          <a:noFill/>
          <a:ln w="38100">
            <a:solidFill>
              <a:srgbClr val="FF0000"/>
            </a:solidFill>
          </a:ln>
        </p:spPr>
        <p:txBody>
          <a:bodyPr wrap="square" rtlCol="0">
            <a:spAutoFit/>
          </a:bodyPr>
          <a:lstStyle/>
          <a:p>
            <a:endParaRPr lang="zh-CN" altLang="en-US" sz="2400"/>
          </a:p>
        </p:txBody>
      </p:sp>
      <p:sp>
        <p:nvSpPr>
          <p:cNvPr id="5" name="文本框 4"/>
          <p:cNvSpPr txBox="1"/>
          <p:nvPr/>
        </p:nvSpPr>
        <p:spPr>
          <a:xfrm>
            <a:off x="8442114" y="76201"/>
            <a:ext cx="1317413" cy="461665"/>
          </a:xfrm>
          <a:prstGeom prst="rect">
            <a:avLst/>
          </a:prstGeom>
          <a:noFill/>
        </p:spPr>
        <p:txBody>
          <a:bodyPr wrap="square" rtlCol="0">
            <a:spAutoFit/>
          </a:bodyPr>
          <a:lstStyle/>
          <a:p>
            <a:r>
              <a:rPr lang="zh-CN" altLang="en-US" sz="2400" b="1">
                <a:solidFill>
                  <a:srgbClr val="FF0000"/>
                </a:solidFill>
                <a:latin typeface="华文中宋" panose="02010600040101010101" charset="-122"/>
                <a:ea typeface="华文中宋" panose="02010600040101010101" charset="-122"/>
              </a:rPr>
              <a:t>搜索框</a:t>
            </a:r>
            <a:endParaRPr lang="zh-CN" altLang="en-US" sz="2400" b="1">
              <a:solidFill>
                <a:srgbClr val="FF0000"/>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1000">
        <p:circle/>
      </p:transition>
    </mc:Choice>
    <mc:Fallback>
      <p:transition spd="slow" advTm="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9371" y="923336"/>
            <a:ext cx="10513257" cy="4615815"/>
          </a:xfrm>
          <a:prstGeom prst="rect">
            <a:avLst/>
          </a:prstGeom>
        </p:spPr>
        <p:txBody>
          <a:bodyPr wrap="square">
            <a:spAutoFit/>
          </a:bodyPr>
          <a:lstStyle/>
          <a:p>
            <a:pPr marR="254000" algn="just">
              <a:lnSpc>
                <a:spcPct val="150000"/>
              </a:lnSpc>
              <a:spcAft>
                <a:spcPts val="0"/>
              </a:spcAft>
            </a:pPr>
            <a:r>
              <a:rPr lang="zh-CN" altLang="en-US" sz="2800" b="1" kern="0" dirty="0">
                <a:solidFill>
                  <a:srgbClr val="FF0000"/>
                </a:solidFill>
                <a:latin typeface="华文中宋" panose="02010600040101010101" charset="-122"/>
                <a:ea typeface="华文中宋" panose="02010600040101010101" charset="-122"/>
                <a:cs typeface="Arial" panose="020B0604020202020204" pitchFamily="34" charset="0"/>
              </a:rPr>
              <a:t>例题：</a:t>
            </a:r>
            <a:endParaRPr lang="en-US" altLang="zh-CN" sz="2800" b="1" kern="0" dirty="0">
              <a:solidFill>
                <a:srgbClr val="FF0000"/>
              </a:solidFill>
              <a:latin typeface="华文中宋" panose="02010600040101010101" charset="-122"/>
              <a:ea typeface="华文中宋" panose="02010600040101010101" charset="-122"/>
              <a:cs typeface="Arial" panose="020B0604020202020204" pitchFamily="34" charset="0"/>
            </a:endParaRPr>
          </a:p>
          <a:p>
            <a:pPr marR="254000" algn="just">
              <a:lnSpc>
                <a:spcPct val="150000"/>
              </a:lnSpc>
              <a:spcAft>
                <a:spcPts val="0"/>
              </a:spcAft>
            </a:pPr>
            <a:r>
              <a:rPr lang="zh-CN" altLang="zh-CN" sz="2800" b="1" kern="0" dirty="0">
                <a:solidFill>
                  <a:schemeClr val="bg1"/>
                </a:solidFill>
                <a:latin typeface="华文中宋" panose="02010600040101010101" charset="-122"/>
                <a:ea typeface="华文中宋" panose="02010600040101010101" charset="-122"/>
                <a:cs typeface="Arial" panose="020B0604020202020204" pitchFamily="34" charset="0"/>
              </a:rPr>
              <a:t>利用</a:t>
            </a:r>
            <a:r>
              <a:rPr lang="en-US" altLang="zh-CN" sz="2800" b="1" kern="0" dirty="0">
                <a:solidFill>
                  <a:schemeClr val="bg1"/>
                </a:solidFill>
                <a:latin typeface="华文中宋" panose="02010600040101010101" charset="-122"/>
                <a:ea typeface="华文中宋" panose="02010600040101010101" charset="-122"/>
                <a:cs typeface="Times New Roman" panose="02020603050405020304" pitchFamily="18" charset="0"/>
              </a:rPr>
              <a:t>EPS</a:t>
            </a:r>
            <a:r>
              <a:rPr lang="zh-CN" altLang="zh-CN" sz="2800" b="1" kern="0" dirty="0">
                <a:solidFill>
                  <a:schemeClr val="bg1"/>
                </a:solidFill>
                <a:latin typeface="华文中宋" panose="02010600040101010101" charset="-122"/>
                <a:ea typeface="华文中宋" panose="02010600040101010101" charset="-122"/>
                <a:cs typeface="Arial" panose="020B0604020202020204" pitchFamily="34" charset="0"/>
              </a:rPr>
              <a:t>中国上市公司数据库，查出</a:t>
            </a:r>
            <a:r>
              <a:rPr lang="en-US" altLang="zh-CN" sz="2800" b="1" kern="0" dirty="0">
                <a:solidFill>
                  <a:schemeClr val="bg1"/>
                </a:solidFill>
                <a:latin typeface="华文中宋" panose="02010600040101010101" charset="-122"/>
                <a:ea typeface="华文中宋" panose="02010600040101010101" charset="-122"/>
                <a:cs typeface="Times New Roman" panose="02020603050405020304" pitchFamily="18" charset="0"/>
              </a:rPr>
              <a:t>2014</a:t>
            </a:r>
            <a:r>
              <a:rPr lang="zh-CN" altLang="zh-CN" sz="2800" b="1" kern="0" dirty="0">
                <a:solidFill>
                  <a:schemeClr val="bg1"/>
                </a:solidFill>
                <a:latin typeface="华文中宋" panose="02010600040101010101" charset="-122"/>
                <a:ea typeface="华文中宋" panose="02010600040101010101" charset="-122"/>
                <a:cs typeface="Arial" panose="020B0604020202020204" pitchFamily="34" charset="0"/>
              </a:rPr>
              <a:t>年度全国新上市公司数量最多的前三个省份：（</a:t>
            </a:r>
            <a:r>
              <a:rPr lang="en-US" altLang="zh-CN" sz="2800" b="1" kern="0" dirty="0">
                <a:solidFill>
                  <a:schemeClr val="bg1"/>
                </a:solidFill>
                <a:latin typeface="华文中宋" panose="02010600040101010101" charset="-122"/>
                <a:ea typeface="华文中宋" panose="02010600040101010101" charset="-122"/>
                <a:cs typeface="Arial" panose="020B0604020202020204" pitchFamily="34" charset="0"/>
              </a:rPr>
              <a:t>    </a:t>
            </a:r>
            <a:r>
              <a:rPr lang="zh-CN" altLang="zh-CN" sz="2800" b="1" kern="0" dirty="0">
                <a:solidFill>
                  <a:schemeClr val="bg1"/>
                </a:solidFill>
                <a:latin typeface="华文中宋" panose="02010600040101010101" charset="-122"/>
                <a:ea typeface="华文中宋" panose="02010600040101010101" charset="-122"/>
                <a:cs typeface="Arial" panose="020B0604020202020204" pitchFamily="34" charset="0"/>
              </a:rPr>
              <a:t>）</a:t>
            </a:r>
            <a:endParaRPr lang="en-US" altLang="zh-CN" sz="2800" b="1" kern="0" dirty="0">
              <a:solidFill>
                <a:schemeClr val="bg1"/>
              </a:solidFill>
              <a:latin typeface="华文中宋" panose="02010600040101010101" charset="-122"/>
              <a:ea typeface="华文中宋" panose="02010600040101010101" charset="-122"/>
              <a:cs typeface="Arial" panose="020B0604020202020204" pitchFamily="34" charset="0"/>
            </a:endParaRPr>
          </a:p>
          <a:p>
            <a:pPr marR="254000" algn="just">
              <a:lnSpc>
                <a:spcPct val="150000"/>
              </a:lnSpc>
              <a:spcAft>
                <a:spcPts val="0"/>
              </a:spcAft>
            </a:pPr>
            <a:r>
              <a:rPr lang="en-US" altLang="zh-CN" sz="2800" kern="0" dirty="0">
                <a:solidFill>
                  <a:schemeClr val="bg1"/>
                </a:solidFill>
                <a:latin typeface="华文中宋" panose="02010600040101010101" charset="-122"/>
                <a:ea typeface="华文中宋" panose="02010600040101010101" charset="-122"/>
                <a:cs typeface="宋体" panose="02010600030101010101" pitchFamily="2" charset="-122"/>
              </a:rPr>
              <a:t>A.</a:t>
            </a:r>
            <a:r>
              <a:rPr lang="zh-CN" altLang="zh-CN" sz="2800" kern="0" dirty="0">
                <a:solidFill>
                  <a:schemeClr val="bg1"/>
                </a:solidFill>
                <a:latin typeface="华文中宋" panose="02010600040101010101" charset="-122"/>
                <a:ea typeface="华文中宋" panose="02010600040101010101" charset="-122"/>
                <a:cs typeface="宋体" panose="02010600030101010101" pitchFamily="2" charset="-122"/>
              </a:rPr>
              <a:t>江苏、北京、广东</a:t>
            </a:r>
            <a:endParaRPr lang="zh-CN" altLang="zh-CN" sz="28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a:p>
            <a:pPr marR="254000" algn="just">
              <a:lnSpc>
                <a:spcPct val="150000"/>
              </a:lnSpc>
              <a:spcAft>
                <a:spcPts val="0"/>
              </a:spcAft>
            </a:pPr>
            <a:r>
              <a:rPr lang="en-US" altLang="zh-CN" sz="2800" kern="0" dirty="0">
                <a:solidFill>
                  <a:schemeClr val="bg1"/>
                </a:solidFill>
                <a:latin typeface="华文中宋" panose="02010600040101010101" charset="-122"/>
                <a:ea typeface="华文中宋" panose="02010600040101010101" charset="-122"/>
                <a:cs typeface="宋体" panose="02010600030101010101" pitchFamily="2" charset="-122"/>
              </a:rPr>
              <a:t>B.</a:t>
            </a:r>
            <a:r>
              <a:rPr lang="zh-CN" altLang="zh-CN" sz="2800" kern="0" dirty="0">
                <a:solidFill>
                  <a:schemeClr val="bg1"/>
                </a:solidFill>
                <a:latin typeface="华文中宋" panose="02010600040101010101" charset="-122"/>
                <a:ea typeface="华文中宋" panose="02010600040101010101" charset="-122"/>
                <a:cs typeface="宋体" panose="02010600030101010101" pitchFamily="2" charset="-122"/>
              </a:rPr>
              <a:t>江苏、北京、天津</a:t>
            </a:r>
            <a:endParaRPr lang="zh-CN" altLang="zh-CN" sz="28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a:p>
            <a:pPr marR="254000" algn="just">
              <a:lnSpc>
                <a:spcPct val="150000"/>
              </a:lnSpc>
              <a:spcAft>
                <a:spcPts val="0"/>
              </a:spcAft>
            </a:pPr>
            <a:r>
              <a:rPr lang="en-US" altLang="zh-CN" sz="2800" kern="0" dirty="0">
                <a:solidFill>
                  <a:schemeClr val="bg1"/>
                </a:solidFill>
                <a:latin typeface="华文中宋" panose="02010600040101010101" charset="-122"/>
                <a:ea typeface="华文中宋" panose="02010600040101010101" charset="-122"/>
                <a:cs typeface="宋体" panose="02010600030101010101" pitchFamily="2" charset="-122"/>
              </a:rPr>
              <a:t>C.</a:t>
            </a:r>
            <a:r>
              <a:rPr lang="zh-CN" altLang="zh-CN" sz="2800" kern="0" dirty="0">
                <a:solidFill>
                  <a:schemeClr val="bg1"/>
                </a:solidFill>
                <a:latin typeface="华文中宋" panose="02010600040101010101" charset="-122"/>
                <a:ea typeface="华文中宋" panose="02010600040101010101" charset="-122"/>
                <a:cs typeface="宋体" panose="02010600030101010101" pitchFamily="2" charset="-122"/>
              </a:rPr>
              <a:t>江苏、北京、浙江</a:t>
            </a:r>
            <a:endParaRPr lang="zh-CN" altLang="zh-CN" sz="28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a:p>
            <a:pPr marR="254000" algn="just">
              <a:lnSpc>
                <a:spcPct val="150000"/>
              </a:lnSpc>
              <a:spcAft>
                <a:spcPts val="0"/>
              </a:spcAft>
            </a:pPr>
            <a:r>
              <a:rPr lang="en-US" altLang="zh-CN" sz="2800" kern="0" dirty="0">
                <a:solidFill>
                  <a:schemeClr val="bg1"/>
                </a:solidFill>
                <a:latin typeface="华文中宋" panose="02010600040101010101" charset="-122"/>
                <a:ea typeface="华文中宋" panose="02010600040101010101" charset="-122"/>
                <a:cs typeface="宋体" panose="02010600030101010101" pitchFamily="2" charset="-122"/>
              </a:rPr>
              <a:t>D.</a:t>
            </a:r>
            <a:r>
              <a:rPr lang="zh-CN" altLang="zh-CN" sz="2800" kern="0" dirty="0">
                <a:solidFill>
                  <a:schemeClr val="bg1"/>
                </a:solidFill>
                <a:latin typeface="华文中宋" panose="02010600040101010101" charset="-122"/>
                <a:ea typeface="华文中宋" panose="02010600040101010101" charset="-122"/>
                <a:cs typeface="宋体" panose="02010600030101010101" pitchFamily="2" charset="-122"/>
              </a:rPr>
              <a:t>江苏、北京、重庆</a:t>
            </a:r>
            <a:endParaRPr lang="zh-CN" altLang="zh-CN" sz="28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p:txBody>
      </p:sp>
      <p:cxnSp>
        <p:nvCxnSpPr>
          <p:cNvPr id="6" name="直接连接符 5"/>
          <p:cNvCxnSpPr/>
          <p:nvPr/>
        </p:nvCxnSpPr>
        <p:spPr>
          <a:xfrm>
            <a:off x="1659988" y="2363372"/>
            <a:ext cx="4051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724357" y="1744393"/>
            <a:ext cx="1012874" cy="618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435339" y="1744393"/>
            <a:ext cx="1793632" cy="618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389162" y="2405575"/>
            <a:ext cx="1012874" cy="618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ldLvl="0" animBg="1"/>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3"/>
          <p:cNvSpPr/>
          <p:nvPr/>
        </p:nvSpPr>
        <p:spPr>
          <a:xfrm>
            <a:off x="0" y="276014"/>
            <a:ext cx="3882683"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2" name="图片 1"/>
          <p:cNvPicPr>
            <a:picLocks noChangeAspect="1"/>
          </p:cNvPicPr>
          <p:nvPr/>
        </p:nvPicPr>
        <p:blipFill>
          <a:blip r:embed="rId1"/>
          <a:stretch>
            <a:fillRect/>
          </a:stretch>
        </p:blipFill>
        <p:spPr>
          <a:xfrm>
            <a:off x="0" y="1151492"/>
            <a:ext cx="12192000" cy="5706508"/>
          </a:xfrm>
          <a:prstGeom prst="rect">
            <a:avLst/>
          </a:prstGeom>
        </p:spPr>
      </p:pic>
      <p:sp>
        <p:nvSpPr>
          <p:cNvPr id="7" name="对话气泡: 圆角矩形 6"/>
          <p:cNvSpPr/>
          <p:nvPr/>
        </p:nvSpPr>
        <p:spPr>
          <a:xfrm>
            <a:off x="2363372" y="4972134"/>
            <a:ext cx="1519311" cy="900333"/>
          </a:xfrm>
          <a:prstGeom prst="wedgeRoundRectCallout">
            <a:avLst>
              <a:gd name="adj1" fmla="val -40277"/>
              <a:gd name="adj2" fmla="val -8209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找到对应数据库</a:t>
            </a:r>
            <a:endParaRPr lang="zh-CN" altLang="en-US" sz="2400" b="1" dirty="0">
              <a:latin typeface="华文中宋" panose="02010600040101010101" charset="-122"/>
              <a:ea typeface="华文中宋" panose="02010600040101010101" charset="-122"/>
            </a:endParaRPr>
          </a:p>
        </p:txBody>
      </p:sp>
      <p:sp>
        <p:nvSpPr>
          <p:cNvPr id="3" name="矩形 2"/>
          <p:cNvSpPr/>
          <p:nvPr/>
        </p:nvSpPr>
        <p:spPr>
          <a:xfrm>
            <a:off x="0" y="4178105"/>
            <a:ext cx="2363372" cy="4923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stretch>
            <a:fillRect/>
          </a:stretch>
        </p:blipFill>
        <p:spPr>
          <a:xfrm>
            <a:off x="2363372" y="2679896"/>
            <a:ext cx="3363341" cy="3192572"/>
          </a:xfrm>
          <a:prstGeom prst="rect">
            <a:avLst/>
          </a:prstGeom>
        </p:spPr>
      </p:pic>
      <p:sp>
        <p:nvSpPr>
          <p:cNvPr id="5" name="矩形 4"/>
          <p:cNvSpPr/>
          <p:nvPr/>
        </p:nvSpPr>
        <p:spPr>
          <a:xfrm>
            <a:off x="3444344" y="4250997"/>
            <a:ext cx="1238156" cy="2759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50331" y="193336"/>
            <a:ext cx="2772696" cy="707886"/>
          </a:xfrm>
          <a:prstGeom prst="rect">
            <a:avLst/>
          </a:prstGeom>
          <a:noFill/>
        </p:spPr>
        <p:txBody>
          <a:bodyPr wrap="square" rtlCol="0">
            <a:spAutoFit/>
          </a:bodyPr>
          <a:lstStyle/>
          <a:p>
            <a:r>
              <a:rPr lang="zh-CN" altLang="en-US" sz="4000" b="1" dirty="0">
                <a:solidFill>
                  <a:schemeClr val="bg1"/>
                </a:solidFill>
                <a:latin typeface="华文中宋" panose="02010600040101010101" charset="-122"/>
                <a:ea typeface="华文中宋" panose="02010600040101010101" charset="-122"/>
              </a:rPr>
              <a:t>库内检索</a:t>
            </a:r>
            <a:endParaRPr lang="zh-CN" altLang="en-US" sz="4000" b="1" dirty="0">
              <a:solidFill>
                <a:schemeClr val="bg1"/>
              </a:solidFill>
              <a:latin typeface="华文中宋" panose="02010600040101010101" charset="-122"/>
              <a:ea typeface="华文中宋" panose="02010600040101010101" charset="-122"/>
            </a:endParaRPr>
          </a:p>
        </p:txBody>
      </p:sp>
      <p:sp>
        <p:nvSpPr>
          <p:cNvPr id="11" name="对话气泡: 圆角矩形 10"/>
          <p:cNvSpPr/>
          <p:nvPr/>
        </p:nvSpPr>
        <p:spPr>
          <a:xfrm>
            <a:off x="3446337" y="2664917"/>
            <a:ext cx="2306245" cy="1363466"/>
          </a:xfrm>
          <a:prstGeom prst="wedgeRoundRectCallout">
            <a:avLst>
              <a:gd name="adj1" fmla="val -9997"/>
              <a:gd name="adj2" fmla="val 65016"/>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右击鼠标，点击取消全选，取消默认项</a:t>
            </a:r>
            <a:endParaRPr lang="zh-CN" altLang="en-US" sz="2400" b="1" dirty="0">
              <a:latin typeface="华文中宋" panose="02010600040101010101" charset="-122"/>
              <a:ea typeface="华文中宋" panose="02010600040101010101" charset="-122"/>
            </a:endParaRPr>
          </a:p>
        </p:txBody>
      </p:sp>
      <p:pic>
        <p:nvPicPr>
          <p:cNvPr id="8" name="图片 7"/>
          <p:cNvPicPr>
            <a:picLocks noChangeAspect="1"/>
          </p:cNvPicPr>
          <p:nvPr/>
        </p:nvPicPr>
        <p:blipFill>
          <a:blip r:embed="rId3"/>
          <a:stretch>
            <a:fillRect/>
          </a:stretch>
        </p:blipFill>
        <p:spPr>
          <a:xfrm>
            <a:off x="2492477" y="2664917"/>
            <a:ext cx="3278931" cy="4193083"/>
          </a:xfrm>
          <a:prstGeom prst="rect">
            <a:avLst/>
          </a:prstGeom>
        </p:spPr>
      </p:pic>
      <p:sp>
        <p:nvSpPr>
          <p:cNvPr id="9" name="矩形 8"/>
          <p:cNvSpPr/>
          <p:nvPr/>
        </p:nvSpPr>
        <p:spPr>
          <a:xfrm>
            <a:off x="2492477" y="3052913"/>
            <a:ext cx="1847888" cy="404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对话气泡: 圆角矩形 9"/>
          <p:cNvSpPr/>
          <p:nvPr/>
        </p:nvSpPr>
        <p:spPr>
          <a:xfrm>
            <a:off x="4119589" y="4158986"/>
            <a:ext cx="1519311" cy="1101592"/>
          </a:xfrm>
          <a:prstGeom prst="wedgeRoundRectCallout">
            <a:avLst>
              <a:gd name="adj1" fmla="val -43414"/>
              <a:gd name="adj2" fmla="val -108420"/>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可以指标内进行关键字搜索</a:t>
            </a:r>
            <a:endParaRPr lang="zh-CN" altLang="en-US" sz="2400" b="1" dirty="0">
              <a:latin typeface="华文中宋" panose="02010600040101010101" charset="-122"/>
              <a:ea typeface="华文中宋" panose="02010600040101010101" charset="-122"/>
            </a:endParaRPr>
          </a:p>
        </p:txBody>
      </p:sp>
      <p:pic>
        <p:nvPicPr>
          <p:cNvPr id="12" name="图片 11"/>
          <p:cNvPicPr>
            <a:picLocks noChangeAspect="1"/>
          </p:cNvPicPr>
          <p:nvPr/>
        </p:nvPicPr>
        <p:blipFill>
          <a:blip r:embed="rId4"/>
          <a:stretch>
            <a:fillRect/>
          </a:stretch>
        </p:blipFill>
        <p:spPr>
          <a:xfrm>
            <a:off x="2363373" y="2717494"/>
            <a:ext cx="3285260" cy="4140506"/>
          </a:xfrm>
          <a:prstGeom prst="rect">
            <a:avLst/>
          </a:prstGeom>
        </p:spPr>
      </p:pic>
      <p:sp>
        <p:nvSpPr>
          <p:cNvPr id="13" name="矩形 12"/>
          <p:cNvSpPr/>
          <p:nvPr/>
        </p:nvSpPr>
        <p:spPr>
          <a:xfrm>
            <a:off x="2830327" y="4043362"/>
            <a:ext cx="2626576" cy="357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5"/>
          <a:stretch>
            <a:fillRect/>
          </a:stretch>
        </p:blipFill>
        <p:spPr>
          <a:xfrm>
            <a:off x="2377462" y="2633356"/>
            <a:ext cx="3261438" cy="4193082"/>
          </a:xfrm>
          <a:prstGeom prst="rect">
            <a:avLst/>
          </a:prstGeom>
        </p:spPr>
      </p:pic>
      <p:pic>
        <p:nvPicPr>
          <p:cNvPr id="15" name="图片 14"/>
          <p:cNvPicPr>
            <a:picLocks noChangeAspect="1"/>
          </p:cNvPicPr>
          <p:nvPr/>
        </p:nvPicPr>
        <p:blipFill>
          <a:blip r:embed="rId6"/>
          <a:stretch>
            <a:fillRect/>
          </a:stretch>
        </p:blipFill>
        <p:spPr>
          <a:xfrm>
            <a:off x="2431789" y="2728829"/>
            <a:ext cx="3025114" cy="4097609"/>
          </a:xfrm>
          <a:prstGeom prst="rect">
            <a:avLst/>
          </a:prstGeom>
        </p:spPr>
      </p:pic>
      <p:pic>
        <p:nvPicPr>
          <p:cNvPr id="16" name="图片 15"/>
          <p:cNvPicPr>
            <a:picLocks noChangeAspect="1"/>
          </p:cNvPicPr>
          <p:nvPr/>
        </p:nvPicPr>
        <p:blipFill>
          <a:blip r:embed="rId7"/>
          <a:stretch>
            <a:fillRect/>
          </a:stretch>
        </p:blipFill>
        <p:spPr>
          <a:xfrm>
            <a:off x="0" y="1123836"/>
            <a:ext cx="9828627" cy="5706508"/>
          </a:xfrm>
          <a:prstGeom prst="rect">
            <a:avLst/>
          </a:prstGeom>
        </p:spPr>
      </p:pic>
      <p:pic>
        <p:nvPicPr>
          <p:cNvPr id="17" name="图片 16"/>
          <p:cNvPicPr>
            <a:picLocks noChangeAspect="1"/>
          </p:cNvPicPr>
          <p:nvPr/>
        </p:nvPicPr>
        <p:blipFill>
          <a:blip r:embed="rId8"/>
          <a:stretch>
            <a:fillRect/>
          </a:stretch>
        </p:blipFill>
        <p:spPr>
          <a:xfrm>
            <a:off x="48312" y="1123836"/>
            <a:ext cx="9828627" cy="5823601"/>
          </a:xfrm>
          <a:prstGeom prst="rect">
            <a:avLst/>
          </a:prstGeom>
        </p:spPr>
      </p:pic>
      <p:sp>
        <p:nvSpPr>
          <p:cNvPr id="18" name="矩形 17"/>
          <p:cNvSpPr/>
          <p:nvPr/>
        </p:nvSpPr>
        <p:spPr>
          <a:xfrm>
            <a:off x="6813755" y="2728829"/>
            <a:ext cx="840658" cy="5305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 228"/>
          <p:cNvSpPr/>
          <p:nvPr/>
        </p:nvSpPr>
        <p:spPr>
          <a:xfrm>
            <a:off x="8215888" y="2606190"/>
            <a:ext cx="2845402" cy="1363466"/>
          </a:xfrm>
          <a:prstGeom prst="wedgeRectCallout">
            <a:avLst>
              <a:gd name="adj1" fmla="val -64921"/>
              <a:gd name="adj2" fmla="val 6118"/>
            </a:avLst>
          </a:prstGeom>
          <a:solidFill>
            <a:srgbClr val="FF6200"/>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r>
              <a:rPr lang="zh-CN" altLang="en-US" sz="2400" b="1" strike="noStrike" noProof="1">
                <a:solidFill>
                  <a:schemeClr val="bg1"/>
                </a:solidFill>
                <a:latin typeface="华文中宋" panose="02010600040101010101" charset="-122"/>
                <a:ea typeface="华文中宋" panose="02010600040101010101" charset="-122"/>
              </a:rPr>
              <a:t>点击△可进行排序，由此可以看出排在前三位的省份</a:t>
            </a:r>
            <a:endParaRPr lang="zh-CN" altLang="en-US" sz="2400" b="1" strike="noStrike" noProof="1">
              <a:solidFill>
                <a:schemeClr val="bg1"/>
              </a:solidFill>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animBg="1"/>
      <p:bldP spid="11" grpId="0" animBg="1"/>
      <p:bldP spid="9" grpId="0" animBg="1"/>
      <p:bldP spid="10" grpId="0" animBg="1"/>
      <p:bldP spid="1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4429" y="835146"/>
            <a:ext cx="11242431" cy="4615815"/>
          </a:xfrm>
          <a:prstGeom prst="rect">
            <a:avLst/>
          </a:prstGeom>
        </p:spPr>
        <p:txBody>
          <a:bodyPr wrap="square">
            <a:spAutoFit/>
          </a:bodyPr>
          <a:lstStyle/>
          <a:p>
            <a:pPr>
              <a:lnSpc>
                <a:spcPct val="150000"/>
              </a:lnSpc>
            </a:pPr>
            <a:r>
              <a:rPr lang="zh-CN" altLang="en-US" sz="2800" b="1" kern="0" dirty="0">
                <a:solidFill>
                  <a:srgbClr val="FF0000"/>
                </a:solidFill>
                <a:latin typeface="华文中宋" panose="02010600040101010101" charset="-122"/>
                <a:ea typeface="华文中宋" panose="02010600040101010101" charset="-122"/>
                <a:cs typeface="宋体" panose="02010600030101010101" pitchFamily="2" charset="-122"/>
              </a:rPr>
              <a:t>例题：</a:t>
            </a:r>
            <a:endParaRPr lang="en-US" altLang="zh-CN" sz="2800" b="1" kern="0" dirty="0">
              <a:solidFill>
                <a:srgbClr val="FF0000"/>
              </a:solidFill>
              <a:latin typeface="华文中宋" panose="02010600040101010101" charset="-122"/>
              <a:ea typeface="华文中宋" panose="02010600040101010101" charset="-122"/>
              <a:cs typeface="宋体" panose="02010600030101010101" pitchFamily="2" charset="-122"/>
            </a:endParaRPr>
          </a:p>
          <a:p>
            <a:pPr>
              <a:lnSpc>
                <a:spcPct val="150000"/>
              </a:lnSpc>
            </a:pP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2017</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年</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6</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月</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14</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日，在</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2017</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中国环保产业投融资论坛上，环保部政策法规司司长别涛在谈到环境现状时说：“我们的发展与保护的矛盾依然十分突出，环境承载能力已经达到或接近上限，像京津冀地区超过上限，环境污染重，污染排放大，生态损失大，还有一个环境风险高，造成的结果是生态产品的供需矛盾突出。”</a:t>
            </a:r>
            <a:endPar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endParaRPr>
          </a:p>
          <a:p>
            <a:pPr>
              <a:lnSpc>
                <a:spcPct val="150000"/>
              </a:lnSpc>
            </a:pPr>
            <a:endParaRPr lang="zh-CN" altLang="zh-CN" sz="24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a:p>
            <a:pPr>
              <a:lnSpc>
                <a:spcPct val="150000"/>
              </a:lnSpc>
            </a:pP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1</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2006-2015</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年</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我国</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环境污染治理投资额</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和</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环境污染治理投资占</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GDP</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比重</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a:t>
            </a:r>
            <a:endParaRPr lang="zh-CN" altLang="zh-CN" sz="24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a:p>
            <a:pPr>
              <a:lnSpc>
                <a:spcPct val="150000"/>
              </a:lnSpc>
            </a:pPr>
            <a:endParaRPr lang="zh-CN" altLang="zh-CN" sz="24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23"/>
          <p:cNvSpPr/>
          <p:nvPr/>
        </p:nvSpPr>
        <p:spPr>
          <a:xfrm>
            <a:off x="1" y="276014"/>
            <a:ext cx="3840480"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11" name="图片 10"/>
          <p:cNvPicPr>
            <a:picLocks noChangeAspect="1"/>
          </p:cNvPicPr>
          <p:nvPr/>
        </p:nvPicPr>
        <p:blipFill>
          <a:blip r:embed="rId1"/>
          <a:stretch>
            <a:fillRect/>
          </a:stretch>
        </p:blipFill>
        <p:spPr>
          <a:xfrm>
            <a:off x="11723" y="1194213"/>
            <a:ext cx="12192000" cy="5663787"/>
          </a:xfrm>
          <a:prstGeom prst="rect">
            <a:avLst/>
          </a:prstGeom>
        </p:spPr>
      </p:pic>
      <p:sp>
        <p:nvSpPr>
          <p:cNvPr id="10" name="对话气泡: 圆角矩形 9"/>
          <p:cNvSpPr/>
          <p:nvPr/>
        </p:nvSpPr>
        <p:spPr>
          <a:xfrm>
            <a:off x="7880251" y="2111634"/>
            <a:ext cx="1842868" cy="1069144"/>
          </a:xfrm>
          <a:prstGeom prst="wedgeRoundRectCallout">
            <a:avLst>
              <a:gd name="adj1" fmla="val -16675"/>
              <a:gd name="adj2" fmla="val -78347"/>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输入关键字，点击搜索</a:t>
            </a:r>
            <a:endParaRPr lang="zh-CN" altLang="en-US" sz="2400" b="1" dirty="0">
              <a:latin typeface="华文中宋" panose="02010600040101010101" charset="-122"/>
              <a:ea typeface="华文中宋" panose="02010600040101010101" charset="-122"/>
            </a:endParaRPr>
          </a:p>
        </p:txBody>
      </p:sp>
      <p:pic>
        <p:nvPicPr>
          <p:cNvPr id="12" name="图片 11"/>
          <p:cNvPicPr>
            <a:picLocks noChangeAspect="1"/>
          </p:cNvPicPr>
          <p:nvPr/>
        </p:nvPicPr>
        <p:blipFill>
          <a:blip r:embed="rId2"/>
          <a:stretch>
            <a:fillRect/>
          </a:stretch>
        </p:blipFill>
        <p:spPr>
          <a:xfrm>
            <a:off x="-51581" y="1194213"/>
            <a:ext cx="12192000" cy="5687786"/>
          </a:xfrm>
          <a:prstGeom prst="rect">
            <a:avLst/>
          </a:prstGeom>
        </p:spPr>
      </p:pic>
      <p:sp>
        <p:nvSpPr>
          <p:cNvPr id="7" name="矩形 6"/>
          <p:cNvSpPr/>
          <p:nvPr/>
        </p:nvSpPr>
        <p:spPr>
          <a:xfrm>
            <a:off x="4879145" y="4901386"/>
            <a:ext cx="2309446" cy="5568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对话气泡: 圆角矩形 12"/>
          <p:cNvSpPr/>
          <p:nvPr/>
        </p:nvSpPr>
        <p:spPr>
          <a:xfrm>
            <a:off x="7540284" y="4584640"/>
            <a:ext cx="1547446" cy="869497"/>
          </a:xfrm>
          <a:prstGeom prst="wedgeRoundRectCallout">
            <a:avLst>
              <a:gd name="adj1" fmla="val -67425"/>
              <a:gd name="adj2" fmla="val 36201"/>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点击所需指标</a:t>
            </a:r>
            <a:endParaRPr lang="zh-CN" altLang="en-US" sz="2400" b="1" dirty="0">
              <a:latin typeface="华文中宋" panose="02010600040101010101" charset="-122"/>
              <a:ea typeface="华文中宋" panose="02010600040101010101" charset="-122"/>
            </a:endParaRPr>
          </a:p>
        </p:txBody>
      </p:sp>
      <p:sp>
        <p:nvSpPr>
          <p:cNvPr id="14" name="矩形 13"/>
          <p:cNvSpPr/>
          <p:nvPr/>
        </p:nvSpPr>
        <p:spPr>
          <a:xfrm>
            <a:off x="2316478" y="2111634"/>
            <a:ext cx="1720949" cy="4746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183814" y="2111634"/>
            <a:ext cx="954259" cy="516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对话气泡: 圆角矩形 15"/>
          <p:cNvSpPr/>
          <p:nvPr/>
        </p:nvSpPr>
        <p:spPr>
          <a:xfrm>
            <a:off x="10240109" y="2994251"/>
            <a:ext cx="1547446" cy="869497"/>
          </a:xfrm>
          <a:prstGeom prst="wedgeRoundRectCallout">
            <a:avLst>
              <a:gd name="adj1" fmla="val 36211"/>
              <a:gd name="adj2" fmla="val -80289"/>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点击显示数据</a:t>
            </a:r>
            <a:endParaRPr lang="zh-CN" altLang="en-US" sz="2400" b="1" dirty="0">
              <a:latin typeface="华文中宋" panose="02010600040101010101" charset="-122"/>
              <a:ea typeface="华文中宋" panose="02010600040101010101" charset="-122"/>
            </a:endParaRPr>
          </a:p>
        </p:txBody>
      </p:sp>
      <p:sp>
        <p:nvSpPr>
          <p:cNvPr id="18" name="文本框 17"/>
          <p:cNvSpPr txBox="1"/>
          <p:nvPr/>
        </p:nvSpPr>
        <p:spPr>
          <a:xfrm>
            <a:off x="506436" y="211880"/>
            <a:ext cx="3530991" cy="707886"/>
          </a:xfrm>
          <a:prstGeom prst="rect">
            <a:avLst/>
          </a:prstGeom>
          <a:noFill/>
        </p:spPr>
        <p:txBody>
          <a:bodyPr wrap="square" rtlCol="0">
            <a:spAutoFit/>
          </a:bodyPr>
          <a:lstStyle/>
          <a:p>
            <a:r>
              <a:rPr lang="zh-CN" altLang="en-US" sz="4000" b="1" dirty="0">
                <a:solidFill>
                  <a:schemeClr val="bg1"/>
                </a:solidFill>
                <a:latin typeface="华文中宋" panose="02010600040101010101" charset="-122"/>
                <a:ea typeface="华文中宋" panose="02010600040101010101" charset="-122"/>
              </a:rPr>
              <a:t>跨库检索</a:t>
            </a:r>
            <a:endParaRPr lang="zh-CN" altLang="en-US" sz="4000" b="1" dirty="0">
              <a:solidFill>
                <a:schemeClr val="bg1"/>
              </a:solidFill>
              <a:latin typeface="华文中宋" panose="02010600040101010101" charset="-122"/>
              <a:ea typeface="华文中宋" panose="02010600040101010101" charset="-122"/>
            </a:endParaRPr>
          </a:p>
        </p:txBody>
      </p:sp>
      <p:pic>
        <p:nvPicPr>
          <p:cNvPr id="19" name="图片 18"/>
          <p:cNvPicPr>
            <a:picLocks noChangeAspect="1"/>
          </p:cNvPicPr>
          <p:nvPr/>
        </p:nvPicPr>
        <p:blipFill>
          <a:blip r:embed="rId3"/>
          <a:stretch>
            <a:fillRect/>
          </a:stretch>
        </p:blipFill>
        <p:spPr>
          <a:xfrm>
            <a:off x="0" y="1207174"/>
            <a:ext cx="12192000" cy="5661864"/>
          </a:xfrm>
          <a:prstGeom prst="rect">
            <a:avLst/>
          </a:prstGeom>
        </p:spPr>
      </p:pic>
      <p:pic>
        <p:nvPicPr>
          <p:cNvPr id="20" name="图片 19"/>
          <p:cNvPicPr>
            <a:picLocks noChangeAspect="1"/>
          </p:cNvPicPr>
          <p:nvPr/>
        </p:nvPicPr>
        <p:blipFill>
          <a:blip r:embed="rId4"/>
          <a:stretch>
            <a:fillRect/>
          </a:stretch>
        </p:blipFill>
        <p:spPr>
          <a:xfrm>
            <a:off x="2216835" y="3428999"/>
            <a:ext cx="2309446" cy="3434254"/>
          </a:xfrm>
          <a:prstGeom prst="rect">
            <a:avLst/>
          </a:prstGeom>
        </p:spPr>
      </p:pic>
      <p:pic>
        <p:nvPicPr>
          <p:cNvPr id="21" name="图片 20"/>
          <p:cNvPicPr>
            <a:picLocks noChangeAspect="1"/>
          </p:cNvPicPr>
          <p:nvPr/>
        </p:nvPicPr>
        <p:blipFill>
          <a:blip r:embed="rId5"/>
          <a:stretch>
            <a:fillRect/>
          </a:stretch>
        </p:blipFill>
        <p:spPr>
          <a:xfrm>
            <a:off x="-53927" y="1224505"/>
            <a:ext cx="12192000" cy="5613907"/>
          </a:xfrm>
          <a:prstGeom prst="rect">
            <a:avLst/>
          </a:prstGeom>
        </p:spPr>
      </p:pic>
      <p:sp>
        <p:nvSpPr>
          <p:cNvPr id="22" name="矩形 21"/>
          <p:cNvSpPr/>
          <p:nvPr/>
        </p:nvSpPr>
        <p:spPr>
          <a:xfrm>
            <a:off x="5050302" y="2369971"/>
            <a:ext cx="414995" cy="258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对话气泡: 圆角矩形 7"/>
          <p:cNvSpPr/>
          <p:nvPr/>
        </p:nvSpPr>
        <p:spPr>
          <a:xfrm>
            <a:off x="5502810" y="1199360"/>
            <a:ext cx="2377441" cy="869497"/>
          </a:xfrm>
          <a:prstGeom prst="wedgeRoundRectCallout">
            <a:avLst>
              <a:gd name="adj1" fmla="val -46516"/>
              <a:gd name="adj2" fmla="val 83120"/>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点击下载</a:t>
            </a:r>
            <a:r>
              <a:rPr lang="en-US" altLang="zh-CN" sz="2400" b="1" dirty="0">
                <a:latin typeface="华文中宋" panose="02010600040101010101" charset="-122"/>
                <a:ea typeface="华文中宋" panose="02010600040101010101" charset="-122"/>
              </a:rPr>
              <a:t>Excel</a:t>
            </a:r>
            <a:r>
              <a:rPr lang="zh-CN" altLang="en-US" sz="2400" b="1" dirty="0">
                <a:latin typeface="华文中宋" panose="02010600040101010101" charset="-122"/>
                <a:ea typeface="华文中宋" panose="02010600040101010101" charset="-122"/>
              </a:rPr>
              <a:t>文档即可下载</a:t>
            </a:r>
            <a:endParaRPr lang="zh-CN" altLang="en-US" sz="2400" b="1" dirty="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3" grpId="0" animBg="1"/>
      <p:bldP spid="14" grpId="0" animBg="1"/>
      <p:bldP spid="15" grpId="0" animBg="1"/>
      <p:bldP spid="16" grpId="0" animBg="1"/>
      <p:bldP spid="2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7932" y="680300"/>
            <a:ext cx="10949355" cy="4893647"/>
          </a:xfrm>
          <a:prstGeom prst="rect">
            <a:avLst/>
          </a:prstGeom>
        </p:spPr>
        <p:txBody>
          <a:bodyPr wrap="square">
            <a:spAutoFit/>
          </a:bodyPr>
          <a:lstStyle/>
          <a:p>
            <a:pPr>
              <a:lnSpc>
                <a:spcPct val="150000"/>
              </a:lnSpc>
            </a:pP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2</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）别涛表示，环保投入占同期</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GDP</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的比重，跟环境状况的变化有一个关联数据，环保投入占</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GDP</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比重低于</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1.5%</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，环境质量将持续恶化。比重大于</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1.5%</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可能会逐步好转或者出现平衡，但仍然解决不了历史遗留问题，只有在环保投入占</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GDP</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大于或等于</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3%</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的时候，才能使遗留的环境问题逐步得以解决，环境质量状况才会得以好转。</a:t>
            </a:r>
            <a:endPar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endParaRPr>
          </a:p>
          <a:p>
            <a:pPr>
              <a:lnSpc>
                <a:spcPct val="150000"/>
              </a:lnSpc>
            </a:pP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请查找数据并从中找出哪些省份</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从</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2011</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年起至</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2015</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年环境污染治理投资占</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GDP</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的比重</a:t>
            </a:r>
            <a:r>
              <a:rPr lang="zh-CN" altLang="zh-CN" sz="3200" b="1" kern="0" dirty="0">
                <a:solidFill>
                  <a:srgbClr val="FF0000"/>
                </a:solidFill>
                <a:latin typeface="华文中宋" panose="02010600040101010101" charset="-122"/>
                <a:ea typeface="华文中宋" panose="02010600040101010101" charset="-122"/>
                <a:cs typeface="宋体" panose="02010600030101010101" pitchFamily="2" charset="-122"/>
              </a:rPr>
              <a:t>一直是</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大于</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1.5%</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a:t>
            </a:r>
            <a:endPar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endParaRPr>
          </a:p>
          <a:p>
            <a:pPr>
              <a:lnSpc>
                <a:spcPct val="150000"/>
              </a:lnSpc>
            </a:pP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哪些省份在</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2015</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年时环境污染治理投资占</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GDP</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的比重</a:t>
            </a:r>
            <a:r>
              <a:rPr lang="zh-CN" altLang="zh-CN" sz="3200" b="1" kern="0" dirty="0">
                <a:solidFill>
                  <a:srgbClr val="FF0000"/>
                </a:solidFill>
                <a:latin typeface="华文中宋" panose="02010600040101010101" charset="-122"/>
                <a:ea typeface="华文中宋" panose="02010600040101010101" charset="-122"/>
                <a:cs typeface="宋体" panose="02010600030101010101" pitchFamily="2" charset="-122"/>
              </a:rPr>
              <a:t>大于或等于</a:t>
            </a:r>
            <a:r>
              <a:rPr lang="en-US"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3%</a:t>
            </a:r>
            <a:r>
              <a:rPr lang="zh-CN" altLang="zh-CN" sz="2400" b="1" kern="0" dirty="0">
                <a:solidFill>
                  <a:srgbClr val="FF0000"/>
                </a:solidFill>
                <a:latin typeface="华文中宋" panose="02010600040101010101" charset="-122"/>
                <a:ea typeface="华文中宋" panose="02010600040101010101" charset="-122"/>
                <a:cs typeface="宋体" panose="02010600030101010101" pitchFamily="2" charset="-122"/>
              </a:rPr>
              <a:t>？</a:t>
            </a:r>
            <a:endParaRPr lang="zh-CN" altLang="zh-CN" sz="2400" b="1" kern="100" dirty="0">
              <a:solidFill>
                <a:srgbClr val="FF0000"/>
              </a:solidFill>
              <a:latin typeface="华文中宋" panose="02010600040101010101" charset="-122"/>
              <a:ea typeface="华文中宋" panose="02010600040101010101" charset="-122"/>
              <a:cs typeface="Times New Roman" panose="02020603050405020304" pitchFamily="18" charset="0"/>
            </a:endParaRPr>
          </a:p>
        </p:txBody>
      </p:sp>
      <p:sp>
        <p:nvSpPr>
          <p:cNvPr id="2" name="矩形 1"/>
          <p:cNvSpPr/>
          <p:nvPr/>
        </p:nvSpPr>
        <p:spPr>
          <a:xfrm>
            <a:off x="1744394" y="4203897"/>
            <a:ext cx="1266092" cy="5627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072509" y="4856494"/>
            <a:ext cx="2028093" cy="7033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7808" y="197071"/>
            <a:ext cx="3456384" cy="1293028"/>
          </a:xfrm>
        </p:spPr>
        <p:txBody>
          <a:bodyPr>
            <a:normAutofit/>
          </a:bodyPr>
          <a:lstStyle/>
          <a:p>
            <a:r>
              <a:rPr lang="zh-CN" altLang="en-US" sz="4800" b="1" dirty="0">
                <a:solidFill>
                  <a:schemeClr val="bg1"/>
                </a:solidFill>
                <a:latin typeface="华文中宋" panose="02010600040101010101" charset="-122"/>
                <a:ea typeface="华文中宋" panose="02010600040101010101" charset="-122"/>
              </a:rPr>
              <a:t>信息素养</a:t>
            </a:r>
            <a:endParaRPr lang="zh-CN" altLang="en-US" sz="4800" b="1" dirty="0">
              <a:solidFill>
                <a:schemeClr val="bg1"/>
              </a:solidFill>
              <a:latin typeface="华文中宋" panose="02010600040101010101" charset="-122"/>
              <a:ea typeface="华文中宋" panose="02010600040101010101" charset="-122"/>
            </a:endParaRPr>
          </a:p>
        </p:txBody>
      </p:sp>
      <p:sp>
        <p:nvSpPr>
          <p:cNvPr id="4" name="文本框 3"/>
          <p:cNvSpPr txBox="1"/>
          <p:nvPr/>
        </p:nvSpPr>
        <p:spPr>
          <a:xfrm>
            <a:off x="1343472" y="1490099"/>
            <a:ext cx="9889099" cy="830997"/>
          </a:xfrm>
          <a:prstGeom prst="rect">
            <a:avLst/>
          </a:prstGeom>
          <a:noFill/>
        </p:spPr>
        <p:txBody>
          <a:bodyPr wrap="square" rtlCol="0">
            <a:spAutoFit/>
          </a:bodyPr>
          <a:lstStyle/>
          <a:p>
            <a:pPr>
              <a:lnSpc>
                <a:spcPct val="150000"/>
              </a:lnSpc>
            </a:pPr>
            <a:r>
              <a:rPr lang="zh-CN" altLang="en-US" sz="3200" b="1" dirty="0">
                <a:solidFill>
                  <a:schemeClr val="bg1"/>
                </a:solidFill>
                <a:latin typeface="华文中宋" panose="02010600040101010101" charset="-122"/>
                <a:ea typeface="华文中宋" panose="02010600040101010101" charset="-122"/>
              </a:rPr>
              <a:t>信息素养是一种信息能力，信息技术是它的一种工具。</a:t>
            </a:r>
            <a:endParaRPr lang="zh-CN" altLang="en-US" sz="3200" b="1" dirty="0">
              <a:solidFill>
                <a:schemeClr val="bg1"/>
              </a:solidFill>
              <a:latin typeface="华文中宋" panose="02010600040101010101" charset="-122"/>
              <a:ea typeface="华文中宋" panose="02010600040101010101" charset="-122"/>
            </a:endParaRPr>
          </a:p>
        </p:txBody>
      </p:sp>
      <p:graphicFrame>
        <p:nvGraphicFramePr>
          <p:cNvPr id="7" name="表格 6"/>
          <p:cNvGraphicFramePr>
            <a:graphicFrameLocks noGrp="1"/>
          </p:cNvGraphicFramePr>
          <p:nvPr/>
        </p:nvGraphicFramePr>
        <p:xfrm>
          <a:off x="1775519" y="2712302"/>
          <a:ext cx="9025003" cy="3649206"/>
        </p:xfrm>
        <a:graphic>
          <a:graphicData uri="http://schemas.openxmlformats.org/drawingml/2006/table">
            <a:tbl>
              <a:tblPr firstRow="1" bandRow="1">
                <a:tableStyleId>{5C22544A-7EE6-4342-B048-85BDC9FD1C3A}</a:tableStyleId>
              </a:tblPr>
              <a:tblGrid>
                <a:gridCol w="9025003"/>
              </a:tblGrid>
              <a:tr h="608201">
                <a:tc>
                  <a:txBody>
                    <a:bodyPr/>
                    <a:lstStyle/>
                    <a:p>
                      <a:r>
                        <a:rPr lang="zh-CN" altLang="en-US" sz="2400" b="0" dirty="0">
                          <a:solidFill>
                            <a:schemeClr val="bg1"/>
                          </a:solidFill>
                          <a:latin typeface="华文中宋" panose="02010600040101010101" charset="-122"/>
                          <a:ea typeface="华文中宋" panose="02010600040101010101" charset="-122"/>
                        </a:rPr>
                        <a:t>确认：能够辨识哪些信息是需要的，哪些是不需要的</a:t>
                      </a:r>
                      <a:endParaRPr lang="zh-CN" altLang="en-US" sz="2400" b="0" dirty="0">
                        <a:solidFill>
                          <a:schemeClr val="bg1"/>
                        </a:solidFill>
                        <a:latin typeface="华文中宋" panose="02010600040101010101" charset="-122"/>
                        <a:ea typeface="华文中宋" panose="02010600040101010101" charset="-122"/>
                      </a:endParaRPr>
                    </a:p>
                  </a:txBody>
                  <a:tcPr marL="121920" marR="121920" marT="60960" marB="60960">
                    <a:gradFill flip="none" rotWithShape="1">
                      <a:gsLst>
                        <a:gs pos="10000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r h="608201">
                <a:tc>
                  <a:txBody>
                    <a:bodyPr/>
                    <a:lstStyle/>
                    <a:p>
                      <a:r>
                        <a:rPr lang="zh-CN" altLang="en-US" sz="2400" dirty="0">
                          <a:solidFill>
                            <a:schemeClr val="bg1"/>
                          </a:solidFill>
                          <a:latin typeface="华文中宋" panose="02010600040101010101" charset="-122"/>
                          <a:ea typeface="华文中宋" panose="02010600040101010101" charset="-122"/>
                        </a:rPr>
                        <a:t>表达：能够清楚、有条理地将自己的信息需求传递出去</a:t>
                      </a:r>
                      <a:endParaRPr lang="zh-CN" altLang="en-US" sz="2400" dirty="0">
                        <a:solidFill>
                          <a:schemeClr val="bg1"/>
                        </a:solidFill>
                        <a:latin typeface="华文中宋" panose="02010600040101010101" charset="-122"/>
                        <a:ea typeface="华文中宋" panose="02010600040101010101" charset="-122"/>
                      </a:endParaRPr>
                    </a:p>
                  </a:txBody>
                  <a:tcPr marL="121920" marR="121920" marT="60960" marB="60960">
                    <a:gradFill flip="none" rotWithShape="1">
                      <a:gsLst>
                        <a:gs pos="10000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r h="608201">
                <a:tc>
                  <a:txBody>
                    <a:bodyPr/>
                    <a:lstStyle/>
                    <a:p>
                      <a:r>
                        <a:rPr lang="zh-CN" altLang="en-US" sz="2400" dirty="0">
                          <a:solidFill>
                            <a:schemeClr val="bg1"/>
                          </a:solidFill>
                          <a:latin typeface="华文中宋" panose="02010600040101010101" charset="-122"/>
                          <a:ea typeface="华文中宋" panose="02010600040101010101" charset="-122"/>
                        </a:rPr>
                        <a:t>寻获：针对信息需求选择合适的获取途径</a:t>
                      </a:r>
                      <a:endParaRPr lang="zh-CN" altLang="en-US" sz="2400" dirty="0">
                        <a:solidFill>
                          <a:schemeClr val="bg1"/>
                        </a:solidFill>
                        <a:latin typeface="华文中宋" panose="02010600040101010101" charset="-122"/>
                        <a:ea typeface="华文中宋" panose="02010600040101010101" charset="-122"/>
                      </a:endParaRPr>
                    </a:p>
                  </a:txBody>
                  <a:tcPr marL="121920" marR="121920" marT="60960" marB="60960">
                    <a:gradFill flip="none" rotWithShape="1">
                      <a:gsLst>
                        <a:gs pos="10000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r h="608201">
                <a:tc>
                  <a:txBody>
                    <a:bodyPr/>
                    <a:lstStyle/>
                    <a:p>
                      <a:r>
                        <a:rPr lang="zh-CN" altLang="en-US" sz="2400" dirty="0">
                          <a:solidFill>
                            <a:schemeClr val="bg1"/>
                          </a:solidFill>
                          <a:latin typeface="华文中宋" panose="02010600040101010101" charset="-122"/>
                          <a:ea typeface="华文中宋" panose="02010600040101010101" charset="-122"/>
                        </a:rPr>
                        <a:t>评估：对所获信息的反馈思考，以便下次更好地获取信息</a:t>
                      </a:r>
                      <a:endParaRPr lang="zh-CN" altLang="en-US" sz="2400" dirty="0">
                        <a:solidFill>
                          <a:schemeClr val="bg1"/>
                        </a:solidFill>
                        <a:latin typeface="华文中宋" panose="02010600040101010101" charset="-122"/>
                        <a:ea typeface="华文中宋" panose="02010600040101010101" charset="-122"/>
                      </a:endParaRPr>
                    </a:p>
                  </a:txBody>
                  <a:tcPr marL="121920" marR="121920" marT="60960" marB="60960">
                    <a:gradFill flip="none" rotWithShape="1">
                      <a:gsLst>
                        <a:gs pos="10000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r h="608201">
                <a:tc>
                  <a:txBody>
                    <a:bodyPr/>
                    <a:lstStyle/>
                    <a:p>
                      <a:r>
                        <a:rPr lang="zh-CN" altLang="en-US" sz="2400" dirty="0">
                          <a:solidFill>
                            <a:schemeClr val="bg1"/>
                          </a:solidFill>
                          <a:latin typeface="华文中宋" panose="02010600040101010101" charset="-122"/>
                          <a:ea typeface="华文中宋" panose="02010600040101010101" charset="-122"/>
                        </a:rPr>
                        <a:t>判断：判读信息的真伪，抵制不良信息</a:t>
                      </a:r>
                      <a:endParaRPr lang="zh-CN" altLang="en-US" sz="2400" dirty="0">
                        <a:solidFill>
                          <a:schemeClr val="bg1"/>
                        </a:solidFill>
                        <a:latin typeface="华文中宋" panose="02010600040101010101" charset="-122"/>
                        <a:ea typeface="华文中宋" panose="02010600040101010101" charset="-122"/>
                      </a:endParaRPr>
                    </a:p>
                  </a:txBody>
                  <a:tcPr marL="121920" marR="121920" marT="60960" marB="60960">
                    <a:gradFill flip="none" rotWithShape="1">
                      <a:gsLst>
                        <a:gs pos="10000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r h="608201">
                <a:tc>
                  <a:txBody>
                    <a:bodyPr/>
                    <a:lstStyle/>
                    <a:p>
                      <a:r>
                        <a:rPr lang="zh-CN" altLang="en-US" sz="2400" dirty="0">
                          <a:solidFill>
                            <a:schemeClr val="bg1"/>
                          </a:solidFill>
                          <a:latin typeface="华文中宋" panose="02010600040101010101" charset="-122"/>
                          <a:ea typeface="华文中宋" panose="02010600040101010101" charset="-122"/>
                        </a:rPr>
                        <a:t>运用：主动积极地将所获得的信息应用到实践中</a:t>
                      </a:r>
                      <a:endParaRPr lang="zh-CN" altLang="en-US" sz="2400" dirty="0">
                        <a:solidFill>
                          <a:schemeClr val="bg1"/>
                        </a:solidFill>
                        <a:latin typeface="华文中宋" panose="02010600040101010101" charset="-122"/>
                        <a:ea typeface="华文中宋" panose="02010600040101010101" charset="-122"/>
                      </a:endParaRPr>
                    </a:p>
                  </a:txBody>
                  <a:tcPr marL="121920" marR="121920" marT="60960" marB="60960">
                    <a:gradFill flip="none" rotWithShape="1">
                      <a:gsLst>
                        <a:gs pos="10000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23"/>
          <p:cNvSpPr/>
          <p:nvPr/>
        </p:nvSpPr>
        <p:spPr>
          <a:xfrm>
            <a:off x="1" y="276014"/>
            <a:ext cx="3610394"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4" name="图片 3"/>
          <p:cNvPicPr>
            <a:picLocks noChangeAspect="1"/>
          </p:cNvPicPr>
          <p:nvPr/>
        </p:nvPicPr>
        <p:blipFill>
          <a:blip r:embed="rId1"/>
          <a:stretch>
            <a:fillRect/>
          </a:stretch>
        </p:blipFill>
        <p:spPr>
          <a:xfrm>
            <a:off x="0" y="1157611"/>
            <a:ext cx="12192000" cy="5700389"/>
          </a:xfrm>
          <a:prstGeom prst="rect">
            <a:avLst/>
          </a:prstGeom>
        </p:spPr>
      </p:pic>
      <p:pic>
        <p:nvPicPr>
          <p:cNvPr id="5" name="图片 4"/>
          <p:cNvPicPr>
            <a:picLocks noChangeAspect="1"/>
          </p:cNvPicPr>
          <p:nvPr/>
        </p:nvPicPr>
        <p:blipFill>
          <a:blip r:embed="rId2"/>
          <a:stretch>
            <a:fillRect/>
          </a:stretch>
        </p:blipFill>
        <p:spPr>
          <a:xfrm>
            <a:off x="0" y="1197429"/>
            <a:ext cx="12192000" cy="5660571"/>
          </a:xfrm>
          <a:prstGeom prst="rect">
            <a:avLst/>
          </a:prstGeom>
        </p:spPr>
      </p:pic>
      <p:sp>
        <p:nvSpPr>
          <p:cNvPr id="6" name="矩形 5"/>
          <p:cNvSpPr/>
          <p:nvPr/>
        </p:nvSpPr>
        <p:spPr>
          <a:xfrm>
            <a:off x="5781823" y="2335237"/>
            <a:ext cx="337624" cy="3094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对话气泡: 圆角矩形 6"/>
          <p:cNvSpPr/>
          <p:nvPr/>
        </p:nvSpPr>
        <p:spPr>
          <a:xfrm>
            <a:off x="6414869" y="2430918"/>
            <a:ext cx="1209820" cy="837434"/>
          </a:xfrm>
          <a:prstGeom prst="wedgeRoundRectCallout">
            <a:avLst>
              <a:gd name="adj1" fmla="val -70329"/>
              <a:gd name="adj2" fmla="val -34201"/>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华文中宋" panose="02010600040101010101" charset="-122"/>
                <a:ea typeface="华文中宋" panose="02010600040101010101" charset="-122"/>
              </a:rPr>
              <a:t>点击筛选</a:t>
            </a:r>
            <a:endParaRPr lang="zh-CN" altLang="en-US" sz="2800" b="1" dirty="0">
              <a:latin typeface="华文中宋" panose="02010600040101010101" charset="-122"/>
              <a:ea typeface="华文中宋" panose="02010600040101010101" charset="-122"/>
            </a:endParaRPr>
          </a:p>
        </p:txBody>
      </p:sp>
      <p:pic>
        <p:nvPicPr>
          <p:cNvPr id="9" name="图片 8"/>
          <p:cNvPicPr>
            <a:picLocks noChangeAspect="1"/>
          </p:cNvPicPr>
          <p:nvPr/>
        </p:nvPicPr>
        <p:blipFill>
          <a:blip r:embed="rId3"/>
          <a:stretch>
            <a:fillRect/>
          </a:stretch>
        </p:blipFill>
        <p:spPr>
          <a:xfrm>
            <a:off x="3610394" y="1981380"/>
            <a:ext cx="5350726" cy="3567151"/>
          </a:xfrm>
          <a:prstGeom prst="rect">
            <a:avLst/>
          </a:prstGeom>
        </p:spPr>
      </p:pic>
      <p:pic>
        <p:nvPicPr>
          <p:cNvPr id="10" name="图片 9"/>
          <p:cNvPicPr>
            <a:picLocks noChangeAspect="1"/>
          </p:cNvPicPr>
          <p:nvPr/>
        </p:nvPicPr>
        <p:blipFill>
          <a:blip r:embed="rId4"/>
          <a:stretch>
            <a:fillRect/>
          </a:stretch>
        </p:blipFill>
        <p:spPr>
          <a:xfrm>
            <a:off x="0" y="1157611"/>
            <a:ext cx="12192000" cy="5671537"/>
          </a:xfrm>
          <a:prstGeom prst="rect">
            <a:avLst/>
          </a:prstGeom>
        </p:spPr>
      </p:pic>
      <p:sp>
        <p:nvSpPr>
          <p:cNvPr id="11" name="文本框 10"/>
          <p:cNvSpPr txBox="1"/>
          <p:nvPr/>
        </p:nvSpPr>
        <p:spPr>
          <a:xfrm>
            <a:off x="562709" y="217981"/>
            <a:ext cx="3488788" cy="707886"/>
          </a:xfrm>
          <a:prstGeom prst="rect">
            <a:avLst/>
          </a:prstGeom>
          <a:noFill/>
        </p:spPr>
        <p:txBody>
          <a:bodyPr wrap="square" rtlCol="0">
            <a:spAutoFit/>
          </a:bodyPr>
          <a:lstStyle/>
          <a:p>
            <a:r>
              <a:rPr lang="zh-CN" altLang="en-US" sz="4000" b="1" dirty="0">
                <a:solidFill>
                  <a:schemeClr val="bg1"/>
                </a:solidFill>
                <a:latin typeface="华文中宋" panose="02010600040101010101" charset="-122"/>
                <a:ea typeface="华文中宋" panose="02010600040101010101" charset="-122"/>
              </a:rPr>
              <a:t>数据筛选</a:t>
            </a:r>
            <a:endParaRPr lang="zh-CN" altLang="en-US" sz="4000" b="1" dirty="0">
              <a:solidFill>
                <a:schemeClr val="bg1"/>
              </a:solidFill>
              <a:latin typeface="华文中宋" panose="02010600040101010101" charset="-122"/>
              <a:ea typeface="华文中宋" panose="02010600040101010101" charset="-122"/>
            </a:endParaRPr>
          </a:p>
        </p:txBody>
      </p:sp>
      <p:sp>
        <p:nvSpPr>
          <p:cNvPr id="12" name="对话气泡: 圆角矩形 11"/>
          <p:cNvSpPr/>
          <p:nvPr/>
        </p:nvSpPr>
        <p:spPr>
          <a:xfrm>
            <a:off x="4543866" y="3564314"/>
            <a:ext cx="1871003" cy="858129"/>
          </a:xfrm>
          <a:prstGeom prst="wedgeRoundRectCallout">
            <a:avLst>
              <a:gd name="adj1" fmla="val 42079"/>
              <a:gd name="adj2" fmla="val 87090"/>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筛选后剩下</a:t>
            </a:r>
            <a:r>
              <a:rPr lang="en-US" altLang="zh-CN" sz="2400" b="1" dirty="0">
                <a:latin typeface="华文中宋" panose="02010600040101010101" charset="-122"/>
                <a:ea typeface="华文中宋" panose="02010600040101010101" charset="-122"/>
              </a:rPr>
              <a:t>20</a:t>
            </a:r>
            <a:r>
              <a:rPr lang="zh-CN" altLang="en-US" sz="2400" b="1" dirty="0">
                <a:latin typeface="华文中宋" panose="02010600040101010101" charset="-122"/>
                <a:ea typeface="华文中宋" panose="02010600040101010101" charset="-122"/>
              </a:rPr>
              <a:t>个省份</a:t>
            </a:r>
            <a:endParaRPr lang="zh-CN" altLang="en-US" sz="2400" b="1" dirty="0">
              <a:latin typeface="华文中宋" panose="02010600040101010101" charset="-122"/>
              <a:ea typeface="华文中宋" panose="02010600040101010101" charset="-122"/>
            </a:endParaRPr>
          </a:p>
        </p:txBody>
      </p:sp>
      <p:sp>
        <p:nvSpPr>
          <p:cNvPr id="13" name="矩形 12"/>
          <p:cNvSpPr/>
          <p:nvPr/>
        </p:nvSpPr>
        <p:spPr>
          <a:xfrm>
            <a:off x="9495692" y="3443067"/>
            <a:ext cx="492369" cy="335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标注 12"/>
          <p:cNvSpPr/>
          <p:nvPr/>
        </p:nvSpPr>
        <p:spPr>
          <a:xfrm>
            <a:off x="8060787" y="1402016"/>
            <a:ext cx="3854547" cy="1447619"/>
          </a:xfrm>
          <a:prstGeom prst="wedgeRoundRectCallout">
            <a:avLst>
              <a:gd name="adj1" fmla="val 1607"/>
              <a:gd name="adj2" fmla="val 8307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3930" fontAlgn="auto">
              <a:spcBef>
                <a:spcPts val="0"/>
              </a:spcBef>
              <a:spcAft>
                <a:spcPts val="0"/>
              </a:spcAft>
              <a:defRPr/>
            </a:pPr>
            <a:r>
              <a:rPr lang="zh-CN" altLang="en-US" sz="2400" b="1" dirty="0">
                <a:solidFill>
                  <a:schemeClr val="bg1"/>
                </a:solidFill>
                <a:latin typeface="华文中宋" panose="02010600040101010101" charset="-122"/>
                <a:ea typeface="华文中宋" panose="02010600040101010101" charset="-122"/>
                <a:sym typeface="+mn-ea"/>
              </a:rPr>
              <a:t>筛选是整行整列的，如果在一行或一列里，有任何一个数小于</a:t>
            </a:r>
            <a:r>
              <a:rPr lang="en-US" altLang="zh-CN" sz="2400" b="1" dirty="0">
                <a:solidFill>
                  <a:schemeClr val="bg1"/>
                </a:solidFill>
                <a:latin typeface="华文中宋" panose="02010600040101010101" charset="-122"/>
                <a:ea typeface="华文中宋" panose="02010600040101010101" charset="-122"/>
                <a:sym typeface="+mn-ea"/>
              </a:rPr>
              <a:t>1.5</a:t>
            </a:r>
            <a:r>
              <a:rPr lang="zh-CN" altLang="en-US" sz="2400" b="1" dirty="0">
                <a:solidFill>
                  <a:schemeClr val="bg1"/>
                </a:solidFill>
                <a:latin typeface="华文中宋" panose="02010600040101010101" charset="-122"/>
                <a:ea typeface="华文中宋" panose="02010600040101010101" charset="-122"/>
                <a:sym typeface="+mn-ea"/>
              </a:rPr>
              <a:t>，那这整行和整列就都留下了。</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3"/>
          <p:cNvSpPr/>
          <p:nvPr/>
        </p:nvSpPr>
        <p:spPr>
          <a:xfrm>
            <a:off x="0" y="276014"/>
            <a:ext cx="3938955"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文本框 3"/>
          <p:cNvSpPr txBox="1"/>
          <p:nvPr/>
        </p:nvSpPr>
        <p:spPr>
          <a:xfrm>
            <a:off x="647116" y="195446"/>
            <a:ext cx="3938954" cy="707886"/>
          </a:xfrm>
          <a:prstGeom prst="rect">
            <a:avLst/>
          </a:prstGeom>
          <a:noFill/>
        </p:spPr>
        <p:txBody>
          <a:bodyPr wrap="square" rtlCol="0">
            <a:spAutoFit/>
          </a:bodyPr>
          <a:lstStyle/>
          <a:p>
            <a:r>
              <a:rPr lang="zh-CN" altLang="en-US" sz="4000" b="1" dirty="0">
                <a:solidFill>
                  <a:schemeClr val="bg1"/>
                </a:solidFill>
                <a:latin typeface="华文中宋" panose="02010600040101010101" charset="-122"/>
                <a:ea typeface="华文中宋" panose="02010600040101010101" charset="-122"/>
              </a:rPr>
              <a:t>高亮显示</a:t>
            </a:r>
            <a:endParaRPr lang="zh-CN" altLang="en-US" sz="4000" b="1" dirty="0">
              <a:solidFill>
                <a:schemeClr val="bg1"/>
              </a:solidFill>
              <a:latin typeface="华文中宋" panose="02010600040101010101" charset="-122"/>
              <a:ea typeface="华文中宋" panose="02010600040101010101" charset="-122"/>
            </a:endParaRPr>
          </a:p>
        </p:txBody>
      </p:sp>
      <p:pic>
        <p:nvPicPr>
          <p:cNvPr id="6" name="图片 5"/>
          <p:cNvPicPr>
            <a:picLocks noChangeAspect="1"/>
          </p:cNvPicPr>
          <p:nvPr/>
        </p:nvPicPr>
        <p:blipFill>
          <a:blip r:embed="rId1"/>
          <a:stretch>
            <a:fillRect/>
          </a:stretch>
        </p:blipFill>
        <p:spPr>
          <a:xfrm>
            <a:off x="0" y="1159369"/>
            <a:ext cx="12192000" cy="5698631"/>
          </a:xfrm>
          <a:prstGeom prst="rect">
            <a:avLst/>
          </a:prstGeom>
        </p:spPr>
      </p:pic>
      <p:sp>
        <p:nvSpPr>
          <p:cNvPr id="7" name="矩形 6"/>
          <p:cNvSpPr/>
          <p:nvPr/>
        </p:nvSpPr>
        <p:spPr>
          <a:xfrm>
            <a:off x="5964702" y="2307102"/>
            <a:ext cx="365760" cy="323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对话气泡: 圆角矩形 7"/>
          <p:cNvSpPr/>
          <p:nvPr/>
        </p:nvSpPr>
        <p:spPr>
          <a:xfrm>
            <a:off x="5613011" y="1280160"/>
            <a:ext cx="1406767" cy="737338"/>
          </a:xfrm>
          <a:prstGeom prst="wedgeRoundRectCallout">
            <a:avLst>
              <a:gd name="adj1" fmla="val -21079"/>
              <a:gd name="adj2" fmla="val 7561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点击高亮显示</a:t>
            </a:r>
            <a:endParaRPr lang="zh-CN" altLang="en-US" sz="2400" b="1" dirty="0">
              <a:latin typeface="华文中宋" panose="02010600040101010101" charset="-122"/>
              <a:ea typeface="华文中宋" panose="02010600040101010101" charset="-122"/>
            </a:endParaRPr>
          </a:p>
        </p:txBody>
      </p:sp>
      <p:pic>
        <p:nvPicPr>
          <p:cNvPr id="9" name="图片 8"/>
          <p:cNvPicPr>
            <a:picLocks noChangeAspect="1"/>
          </p:cNvPicPr>
          <p:nvPr/>
        </p:nvPicPr>
        <p:blipFill>
          <a:blip r:embed="rId2"/>
          <a:stretch>
            <a:fillRect/>
          </a:stretch>
        </p:blipFill>
        <p:spPr>
          <a:xfrm>
            <a:off x="3948017" y="1332914"/>
            <a:ext cx="4965273" cy="4192172"/>
          </a:xfrm>
          <a:prstGeom prst="rect">
            <a:avLst/>
          </a:prstGeom>
        </p:spPr>
      </p:pic>
      <p:pic>
        <p:nvPicPr>
          <p:cNvPr id="10" name="图片 9"/>
          <p:cNvPicPr>
            <a:picLocks noChangeAspect="1"/>
          </p:cNvPicPr>
          <p:nvPr/>
        </p:nvPicPr>
        <p:blipFill>
          <a:blip r:embed="rId3"/>
          <a:stretch>
            <a:fillRect/>
          </a:stretch>
        </p:blipFill>
        <p:spPr>
          <a:xfrm>
            <a:off x="0" y="1181636"/>
            <a:ext cx="12192000" cy="5676364"/>
          </a:xfrm>
          <a:prstGeom prst="rect">
            <a:avLst/>
          </a:prstGeom>
        </p:spPr>
      </p:pic>
      <p:sp>
        <p:nvSpPr>
          <p:cNvPr id="11" name="矩形 10"/>
          <p:cNvSpPr/>
          <p:nvPr/>
        </p:nvSpPr>
        <p:spPr>
          <a:xfrm>
            <a:off x="6330462" y="3305908"/>
            <a:ext cx="3601329" cy="7033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330462" y="4185240"/>
            <a:ext cx="3601329" cy="302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356250" y="4638872"/>
            <a:ext cx="3601329" cy="268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356250" y="5328177"/>
            <a:ext cx="3601329" cy="2684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937893"/>
            <a:ext cx="12192000" cy="5891112"/>
          </a:xfrm>
          <a:prstGeom prst="rect">
            <a:avLst/>
          </a:prstGeom>
        </p:spPr>
      </p:pic>
      <p:pic>
        <p:nvPicPr>
          <p:cNvPr id="5" name="图片 4"/>
          <p:cNvPicPr>
            <a:picLocks noChangeAspect="1"/>
          </p:cNvPicPr>
          <p:nvPr/>
        </p:nvPicPr>
        <p:blipFill>
          <a:blip r:embed="rId2"/>
          <a:stretch>
            <a:fillRect/>
          </a:stretch>
        </p:blipFill>
        <p:spPr>
          <a:xfrm>
            <a:off x="0" y="1020758"/>
            <a:ext cx="12192000" cy="5806012"/>
          </a:xfrm>
          <a:prstGeom prst="rect">
            <a:avLst/>
          </a:prstGeom>
        </p:spPr>
      </p:pic>
      <p:sp>
        <p:nvSpPr>
          <p:cNvPr id="6" name="矩形 5"/>
          <p:cNvSpPr/>
          <p:nvPr/>
        </p:nvSpPr>
        <p:spPr>
          <a:xfrm>
            <a:off x="7492686" y="2657907"/>
            <a:ext cx="618978" cy="505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对话气泡: 圆角矩形 6"/>
          <p:cNvSpPr/>
          <p:nvPr/>
        </p:nvSpPr>
        <p:spPr>
          <a:xfrm>
            <a:off x="8412480" y="1964630"/>
            <a:ext cx="1575581" cy="794599"/>
          </a:xfrm>
          <a:prstGeom prst="wedgeRoundRectCallout">
            <a:avLst>
              <a:gd name="adj1" fmla="val -50298"/>
              <a:gd name="adj2" fmla="val 7708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点击△进行排序</a:t>
            </a:r>
            <a:endParaRPr lang="zh-CN" altLang="en-US" sz="2400" b="1" dirty="0">
              <a:latin typeface="华文中宋" panose="02010600040101010101" charset="-122"/>
              <a:ea typeface="华文中宋" panose="02010600040101010101" charset="-122"/>
            </a:endParaRPr>
          </a:p>
        </p:txBody>
      </p:sp>
      <p:pic>
        <p:nvPicPr>
          <p:cNvPr id="8" name="图片 7"/>
          <p:cNvPicPr>
            <a:picLocks noChangeAspect="1"/>
          </p:cNvPicPr>
          <p:nvPr/>
        </p:nvPicPr>
        <p:blipFill>
          <a:blip r:embed="rId3"/>
          <a:stretch>
            <a:fillRect/>
          </a:stretch>
        </p:blipFill>
        <p:spPr>
          <a:xfrm>
            <a:off x="0" y="958472"/>
            <a:ext cx="12192002" cy="5849953"/>
          </a:xfrm>
          <a:prstGeom prst="rect">
            <a:avLst/>
          </a:prstGeom>
        </p:spPr>
      </p:pic>
      <p:sp>
        <p:nvSpPr>
          <p:cNvPr id="9" name="矩形 8"/>
          <p:cNvSpPr/>
          <p:nvPr/>
        </p:nvSpPr>
        <p:spPr>
          <a:xfrm>
            <a:off x="6344527" y="3177630"/>
            <a:ext cx="1997613" cy="657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67970" y="164465"/>
            <a:ext cx="11135360" cy="521970"/>
          </a:xfrm>
          <a:prstGeom prst="rect">
            <a:avLst/>
          </a:prstGeom>
          <a:noFill/>
        </p:spPr>
        <p:txBody>
          <a:bodyPr wrap="square" rtlCol="0">
            <a:spAutoFit/>
          </a:bodyPr>
          <a:p>
            <a:r>
              <a:rPr lang="zh-CN"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哪些省份在</a:t>
            </a:r>
            <a:r>
              <a:rPr lang="en-US"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2015</a:t>
            </a:r>
            <a:r>
              <a:rPr lang="zh-CN"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年时环境污染治理投资占</a:t>
            </a:r>
            <a:r>
              <a:rPr lang="en-US"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GDP</a:t>
            </a:r>
            <a:r>
              <a:rPr lang="zh-CN"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的比重大于或等于</a:t>
            </a:r>
            <a:r>
              <a:rPr lang="en-US"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3%</a:t>
            </a:r>
            <a:r>
              <a:rPr lang="zh-CN"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rPr>
              <a:t>？</a:t>
            </a:r>
            <a:endParaRPr lang="zh-CN" altLang="zh-CN" sz="2800" b="1" kern="0" dirty="0">
              <a:solidFill>
                <a:schemeClr val="bg1"/>
              </a:solidFill>
              <a:latin typeface="华文中宋" panose="02010600040101010101" charset="-122"/>
              <a:ea typeface="华文中宋" panose="02010600040101010101"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83214" y="1069146"/>
            <a:ext cx="9031458" cy="1200329"/>
          </a:xfrm>
          <a:prstGeom prst="rect">
            <a:avLst/>
          </a:prstGeom>
          <a:noFill/>
        </p:spPr>
        <p:txBody>
          <a:bodyPr wrap="square" rtlCol="0">
            <a:spAutoFit/>
          </a:bodyPr>
          <a:lstStyle/>
          <a:p>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a:t>
            </a:r>
            <a:r>
              <a:rPr lang="en-US" altLang="zh-CN" sz="2400" kern="0" dirty="0">
                <a:solidFill>
                  <a:schemeClr val="bg1"/>
                </a:solidFill>
                <a:latin typeface="华文中宋" panose="02010600040101010101" charset="-122"/>
                <a:ea typeface="华文中宋" panose="02010600040101010101" charset="-122"/>
                <a:cs typeface="宋体" panose="02010600030101010101" pitchFamily="2" charset="-122"/>
              </a:rPr>
              <a:t>3</a:t>
            </a:r>
            <a:r>
              <a:rPr lang="zh-CN" altLang="zh-CN" sz="2400" kern="0" dirty="0">
                <a:solidFill>
                  <a:schemeClr val="bg1"/>
                </a:solidFill>
                <a:latin typeface="华文中宋" panose="02010600040101010101" charset="-122"/>
                <a:ea typeface="华文中宋" panose="02010600040101010101" charset="-122"/>
                <a:cs typeface="宋体" panose="02010600030101010101" pitchFamily="2" charset="-122"/>
              </a:rPr>
              <a:t>）试分析造成“京津冀”地区大气环境严重污染的原因，并给出相应措施。</a:t>
            </a:r>
            <a:endParaRPr lang="zh-CN" altLang="zh-CN" sz="2400" kern="100" dirty="0">
              <a:solidFill>
                <a:schemeClr val="bg1"/>
              </a:solidFill>
              <a:latin typeface="华文中宋" panose="02010600040101010101" charset="-122"/>
              <a:ea typeface="华文中宋" panose="02010600040101010101" charset="-122"/>
              <a:cs typeface="Times New Roman" panose="02020603050405020304" pitchFamily="18" charset="0"/>
            </a:endParaRPr>
          </a:p>
          <a:p>
            <a:endParaRPr lang="zh-CN" altLang="en-US" sz="2400" dirty="0"/>
          </a:p>
        </p:txBody>
      </p:sp>
      <p:sp>
        <p:nvSpPr>
          <p:cNvPr id="2" name="矩形 1"/>
          <p:cNvSpPr/>
          <p:nvPr/>
        </p:nvSpPr>
        <p:spPr>
          <a:xfrm>
            <a:off x="1828803" y="2474893"/>
            <a:ext cx="7540280" cy="954107"/>
          </a:xfrm>
          <a:prstGeom prst="rect">
            <a:avLst/>
          </a:prstGeom>
        </p:spPr>
        <p:txBody>
          <a:bodyPr wrap="square">
            <a:spAutoFit/>
          </a:bodyPr>
          <a:lstStyle/>
          <a:p>
            <a:r>
              <a:rPr lang="zh-CN" altLang="en-US" sz="2800" b="1" dirty="0">
                <a:solidFill>
                  <a:srgbClr val="FF0000"/>
                </a:solidFill>
                <a:latin typeface="华文中宋" panose="02010600040101010101" charset="-122"/>
                <a:ea typeface="华文中宋" panose="02010600040101010101" charset="-122"/>
              </a:rPr>
              <a:t>能源消耗、产业结构、主要污染物排放量、机动车保有量等</a:t>
            </a:r>
            <a:endParaRPr lang="zh-CN" altLang="en-US" sz="2800" b="1" dirty="0">
              <a:solidFill>
                <a:srgbClr val="FF0000"/>
              </a:solidFill>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p:cNvSpPr txBox="1"/>
          <p:nvPr/>
        </p:nvSpPr>
        <p:spPr>
          <a:xfrm>
            <a:off x="532227" y="590846"/>
            <a:ext cx="11127545" cy="3507740"/>
          </a:xfrm>
          <a:prstGeom prst="rect">
            <a:avLst/>
          </a:prstGeom>
          <a:noFill/>
        </p:spPr>
        <p:txBody>
          <a:bodyPr wrap="square" rtlCol="0">
            <a:spAutoFit/>
          </a:bodyPr>
          <a:lstStyle/>
          <a:p>
            <a:pPr>
              <a:lnSpc>
                <a:spcPct val="150000"/>
              </a:lnSpc>
            </a:pPr>
            <a:r>
              <a:rPr lang="zh-CN" altLang="en-US" sz="2800" b="1" dirty="0">
                <a:solidFill>
                  <a:srgbClr val="FF0000"/>
                </a:solidFill>
                <a:latin typeface="华文中宋" panose="02010600040101010101" charset="-122"/>
                <a:ea typeface="华文中宋" panose="02010600040101010101" charset="-122"/>
              </a:rPr>
              <a:t>例题：</a:t>
            </a:r>
            <a:br>
              <a:rPr lang="zh-CN" altLang="en-US" sz="2400" dirty="0">
                <a:solidFill>
                  <a:schemeClr val="bg1"/>
                </a:solidFill>
                <a:latin typeface="华文中宋" panose="02010600040101010101" charset="-122"/>
                <a:ea typeface="华文中宋" panose="02010600040101010101" charset="-122"/>
              </a:rPr>
            </a:br>
            <a:r>
              <a:rPr lang="en-US" altLang="zh-CN" sz="2400" dirty="0">
                <a:solidFill>
                  <a:schemeClr val="bg1"/>
                </a:solidFill>
                <a:latin typeface="华文中宋" panose="02010600040101010101" charset="-122"/>
                <a:ea typeface="华文中宋" panose="02010600040101010101" charset="-122"/>
              </a:rPr>
              <a:t>2017</a:t>
            </a:r>
            <a:r>
              <a:rPr lang="zh-CN" altLang="en-US" sz="2400" dirty="0">
                <a:solidFill>
                  <a:schemeClr val="bg1"/>
                </a:solidFill>
                <a:latin typeface="华文中宋" panose="02010600040101010101" charset="-122"/>
                <a:ea typeface="华文中宋" panose="02010600040101010101" charset="-122"/>
              </a:rPr>
              <a:t>年一部现象级的电视剧</a:t>
            </a:r>
            <a:r>
              <a:rPr lang="en-US" altLang="zh-CN" sz="2400" dirty="0">
                <a:solidFill>
                  <a:schemeClr val="bg1"/>
                </a:solidFill>
                <a:latin typeface="华文中宋" panose="02010600040101010101" charset="-122"/>
                <a:ea typeface="华文中宋" panose="02010600040101010101" charset="-122"/>
              </a:rPr>
              <a:t>--《</a:t>
            </a:r>
            <a:r>
              <a:rPr lang="zh-CN" altLang="en-US" sz="2400" dirty="0">
                <a:solidFill>
                  <a:schemeClr val="bg1"/>
                </a:solidFill>
                <a:latin typeface="华文中宋" panose="02010600040101010101" charset="-122"/>
                <a:ea typeface="华文中宋" panose="02010600040101010101" charset="-122"/>
              </a:rPr>
              <a:t>人民的名义</a:t>
            </a:r>
            <a:r>
              <a:rPr lang="en-US" altLang="zh-CN" sz="2400" dirty="0">
                <a:solidFill>
                  <a:schemeClr val="bg1"/>
                </a:solidFill>
                <a:latin typeface="华文中宋" panose="02010600040101010101" charset="-122"/>
                <a:ea typeface="华文中宋" panose="02010600040101010101" charset="-122"/>
              </a:rPr>
              <a:t>》</a:t>
            </a:r>
            <a:r>
              <a:rPr lang="zh-CN" altLang="en-US" sz="2400" dirty="0">
                <a:solidFill>
                  <a:schemeClr val="bg1"/>
                </a:solidFill>
                <a:latin typeface="华文中宋" panose="02010600040101010101" charset="-122"/>
                <a:ea typeface="华文中宋" panose="02010600040101010101" charset="-122"/>
              </a:rPr>
              <a:t>引燃了大江南北，相关的话题刷爆全网。</a:t>
            </a:r>
            <a:r>
              <a:rPr lang="en-US" altLang="zh-CN" sz="2400" dirty="0">
                <a:solidFill>
                  <a:schemeClr val="bg1"/>
                </a:solidFill>
                <a:latin typeface="华文中宋" panose="02010600040101010101" charset="-122"/>
                <a:ea typeface="华文中宋" panose="02010600040101010101" charset="-122"/>
              </a:rPr>
              <a:t>《</a:t>
            </a:r>
            <a:r>
              <a:rPr lang="zh-CN" altLang="en-US" sz="2400" dirty="0">
                <a:solidFill>
                  <a:schemeClr val="bg1"/>
                </a:solidFill>
                <a:latin typeface="华文中宋" panose="02010600040101010101" charset="-122"/>
                <a:ea typeface="华文中宋" panose="02010600040101010101" charset="-122"/>
              </a:rPr>
              <a:t>人民的名义</a:t>
            </a:r>
            <a:r>
              <a:rPr lang="en-US" altLang="zh-CN" sz="2400" dirty="0">
                <a:solidFill>
                  <a:schemeClr val="bg1"/>
                </a:solidFill>
                <a:latin typeface="华文中宋" panose="02010600040101010101" charset="-122"/>
                <a:ea typeface="华文中宋" panose="02010600040101010101" charset="-122"/>
              </a:rPr>
              <a:t>》</a:t>
            </a:r>
            <a:r>
              <a:rPr lang="zh-CN" altLang="en-US" sz="2400" dirty="0">
                <a:solidFill>
                  <a:schemeClr val="bg1"/>
                </a:solidFill>
                <a:latin typeface="华文中宋" panose="02010600040101010101" charset="-122"/>
                <a:ea typeface="华文中宋" panose="02010600040101010101" charset="-122"/>
              </a:rPr>
              <a:t>大尺度生动演绎了官场百态，满足了观众对官场的窥私欲，同时也让人民群众看到了中央特别是十八大以来反腐的决心和力度。</a:t>
            </a:r>
            <a:endParaRPr lang="en-US" altLang="zh-CN" sz="2400" dirty="0">
              <a:solidFill>
                <a:schemeClr val="bg1"/>
              </a:solidFill>
              <a:latin typeface="华文中宋" panose="02010600040101010101" charset="-122"/>
              <a:ea typeface="华文中宋" panose="02010600040101010101" charset="-122"/>
            </a:endParaRPr>
          </a:p>
          <a:p>
            <a:pPr>
              <a:lnSpc>
                <a:spcPct val="150000"/>
              </a:lnSpc>
            </a:pPr>
            <a:endParaRPr lang="en-US" altLang="zh-CN" sz="2400" dirty="0">
              <a:solidFill>
                <a:schemeClr val="bg1"/>
              </a:solidFill>
              <a:latin typeface="华文中宋" panose="02010600040101010101" charset="-122"/>
              <a:ea typeface="华文中宋" panose="02010600040101010101" charset="-122"/>
            </a:endParaRPr>
          </a:p>
          <a:p>
            <a:pPr>
              <a:lnSpc>
                <a:spcPct val="150000"/>
              </a:lnSpc>
            </a:pPr>
            <a:r>
              <a:rPr lang="zh-CN" altLang="en-US" sz="2400" dirty="0">
                <a:solidFill>
                  <a:schemeClr val="bg1"/>
                </a:solidFill>
                <a:latin typeface="华文中宋" panose="02010600040101010101" charset="-122"/>
                <a:ea typeface="华文中宋" panose="02010600040101010101" charset="-122"/>
              </a:rPr>
              <a:t>（</a:t>
            </a:r>
            <a:r>
              <a:rPr lang="en-US" altLang="zh-CN" sz="2400" dirty="0">
                <a:solidFill>
                  <a:schemeClr val="bg1"/>
                </a:solidFill>
                <a:latin typeface="华文中宋" panose="02010600040101010101" charset="-122"/>
                <a:ea typeface="华文中宋" panose="02010600040101010101" charset="-122"/>
              </a:rPr>
              <a:t>1</a:t>
            </a:r>
            <a:r>
              <a:rPr lang="zh-CN" altLang="en-US" sz="2400" dirty="0">
                <a:solidFill>
                  <a:schemeClr val="bg1"/>
                </a:solidFill>
                <a:latin typeface="华文中宋" panose="02010600040101010101" charset="-122"/>
                <a:ea typeface="华文中宋" panose="02010600040101010101" charset="-122"/>
              </a:rPr>
              <a:t>）</a:t>
            </a:r>
            <a:r>
              <a:rPr lang="en-US" altLang="zh-CN" sz="2400" b="1" dirty="0">
                <a:solidFill>
                  <a:srgbClr val="FF0000"/>
                </a:solidFill>
                <a:latin typeface="华文中宋" panose="02010600040101010101" charset="-122"/>
                <a:ea typeface="华文中宋" panose="02010600040101010101" charset="-122"/>
              </a:rPr>
              <a:t>2000-2016</a:t>
            </a:r>
            <a:r>
              <a:rPr lang="zh-CN" altLang="en-US" sz="2400" b="1" dirty="0">
                <a:solidFill>
                  <a:srgbClr val="FF0000"/>
                </a:solidFill>
                <a:latin typeface="华文中宋" panose="02010600040101010101" charset="-122"/>
                <a:ea typeface="华文中宋" panose="02010600040101010101" charset="-122"/>
              </a:rPr>
              <a:t>年人民检察院直接立案侦查的职务犯罪案件结案数与结案人数</a:t>
            </a:r>
            <a:r>
              <a:rPr lang="zh-CN" altLang="en-US" sz="2400" dirty="0">
                <a:solidFill>
                  <a:schemeClr val="bg1"/>
                </a:solidFill>
                <a:latin typeface="华文中宋" panose="02010600040101010101" charset="-122"/>
                <a:ea typeface="华文中宋" panose="02010600040101010101" charset="-122"/>
              </a:rPr>
              <a:t>。</a:t>
            </a:r>
            <a:endParaRPr lang="zh-CN" altLang="en-US" sz="2400" dirty="0">
              <a:solidFill>
                <a:schemeClr val="bg1"/>
              </a:solidFill>
              <a:latin typeface="华文中宋" panose="02010600040101010101" charset="-122"/>
              <a:ea typeface="华文中宋" panose="02010600040101010101"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23"/>
          <p:cNvSpPr/>
          <p:nvPr/>
        </p:nvSpPr>
        <p:spPr>
          <a:xfrm>
            <a:off x="0" y="276014"/>
            <a:ext cx="3981157"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5" name="图片 4"/>
          <p:cNvPicPr>
            <a:picLocks noChangeAspect="1"/>
          </p:cNvPicPr>
          <p:nvPr/>
        </p:nvPicPr>
        <p:blipFill>
          <a:blip r:embed="rId1"/>
          <a:stretch>
            <a:fillRect/>
          </a:stretch>
        </p:blipFill>
        <p:spPr>
          <a:xfrm>
            <a:off x="0" y="1162402"/>
            <a:ext cx="12192000" cy="5695598"/>
          </a:xfrm>
          <a:prstGeom prst="rect">
            <a:avLst/>
          </a:prstGeom>
        </p:spPr>
      </p:pic>
      <p:sp>
        <p:nvSpPr>
          <p:cNvPr id="6" name="矩形 5"/>
          <p:cNvSpPr/>
          <p:nvPr/>
        </p:nvSpPr>
        <p:spPr>
          <a:xfrm>
            <a:off x="2433711" y="2897945"/>
            <a:ext cx="1308295" cy="2532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318825" y="4175759"/>
            <a:ext cx="1662332" cy="550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stretch>
            <a:fillRect/>
          </a:stretch>
        </p:blipFill>
        <p:spPr>
          <a:xfrm>
            <a:off x="1858066" y="2607434"/>
            <a:ext cx="2505761" cy="3675965"/>
          </a:xfrm>
          <a:prstGeom prst="rect">
            <a:avLst/>
          </a:prstGeom>
        </p:spPr>
      </p:pic>
      <p:sp>
        <p:nvSpPr>
          <p:cNvPr id="11" name="矩形 10"/>
          <p:cNvSpPr/>
          <p:nvPr/>
        </p:nvSpPr>
        <p:spPr>
          <a:xfrm>
            <a:off x="1941342" y="2897945"/>
            <a:ext cx="2264898" cy="3516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对话气泡: 圆角矩形 11"/>
          <p:cNvSpPr/>
          <p:nvPr/>
        </p:nvSpPr>
        <p:spPr>
          <a:xfrm>
            <a:off x="2433710" y="3554241"/>
            <a:ext cx="1930117" cy="989650"/>
          </a:xfrm>
          <a:prstGeom prst="wedgeRoundRectCallout">
            <a:avLst>
              <a:gd name="adj1" fmla="val -21560"/>
              <a:gd name="adj2" fmla="val -78007"/>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华文中宋" panose="02010600040101010101" charset="-122"/>
                <a:ea typeface="华文中宋" panose="02010600040101010101" charset="-122"/>
              </a:rPr>
              <a:t>点击搜索框即可进行时间的批量选择</a:t>
            </a:r>
            <a:endParaRPr lang="zh-CN" altLang="en-US" sz="2000" b="1" dirty="0">
              <a:latin typeface="华文中宋" panose="02010600040101010101" charset="-122"/>
              <a:ea typeface="华文中宋" panose="02010600040101010101" charset="-122"/>
            </a:endParaRPr>
          </a:p>
        </p:txBody>
      </p:sp>
      <p:pic>
        <p:nvPicPr>
          <p:cNvPr id="8" name="图片 7"/>
          <p:cNvPicPr>
            <a:picLocks noChangeAspect="1"/>
          </p:cNvPicPr>
          <p:nvPr/>
        </p:nvPicPr>
        <p:blipFill>
          <a:blip r:embed="rId3"/>
          <a:stretch>
            <a:fillRect/>
          </a:stretch>
        </p:blipFill>
        <p:spPr>
          <a:xfrm>
            <a:off x="1854908" y="2607434"/>
            <a:ext cx="2505761" cy="3702541"/>
          </a:xfrm>
          <a:prstGeom prst="rect">
            <a:avLst/>
          </a:prstGeom>
        </p:spPr>
      </p:pic>
      <p:sp>
        <p:nvSpPr>
          <p:cNvPr id="13" name="矩形 12"/>
          <p:cNvSpPr/>
          <p:nvPr/>
        </p:nvSpPr>
        <p:spPr>
          <a:xfrm>
            <a:off x="1941342" y="3249637"/>
            <a:ext cx="2264898" cy="14771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a:stretch>
            <a:fillRect/>
          </a:stretch>
        </p:blipFill>
        <p:spPr>
          <a:xfrm>
            <a:off x="0" y="1162402"/>
            <a:ext cx="12192000" cy="5695598"/>
          </a:xfrm>
          <a:prstGeom prst="rect">
            <a:avLst/>
          </a:prstGeom>
        </p:spPr>
      </p:pic>
      <p:sp>
        <p:nvSpPr>
          <p:cNvPr id="15" name="矩形 14"/>
          <p:cNvSpPr/>
          <p:nvPr/>
        </p:nvSpPr>
        <p:spPr>
          <a:xfrm>
            <a:off x="5739618" y="2082018"/>
            <a:ext cx="356382" cy="267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5"/>
          <a:stretch>
            <a:fillRect/>
          </a:stretch>
        </p:blipFill>
        <p:spPr>
          <a:xfrm>
            <a:off x="74989" y="1155446"/>
            <a:ext cx="12042021" cy="5702554"/>
          </a:xfrm>
          <a:prstGeom prst="rect">
            <a:avLst/>
          </a:prstGeom>
        </p:spPr>
      </p:pic>
      <p:sp>
        <p:nvSpPr>
          <p:cNvPr id="17" name="矩形 16"/>
          <p:cNvSpPr/>
          <p:nvPr/>
        </p:nvSpPr>
        <p:spPr>
          <a:xfrm>
            <a:off x="2433710" y="1477108"/>
            <a:ext cx="4909625" cy="337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标注 7"/>
          <p:cNvSpPr/>
          <p:nvPr/>
        </p:nvSpPr>
        <p:spPr>
          <a:xfrm>
            <a:off x="7887210" y="1162402"/>
            <a:ext cx="2438476" cy="1046225"/>
          </a:xfrm>
          <a:prstGeom prst="wedgeRectCallout">
            <a:avLst>
              <a:gd name="adj1" fmla="val -66332"/>
              <a:gd name="adj2" fmla="val 14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华文中宋" panose="02010600040101010101" charset="-122"/>
                <a:ea typeface="华文中宋" panose="02010600040101010101" charset="-122"/>
              </a:rPr>
              <a:t>有折线图，柱形图，面积图，饼图，雷达图等多种图形</a:t>
            </a:r>
            <a:endParaRPr lang="zh-CN" altLang="en-US" sz="2000" b="1" dirty="0">
              <a:latin typeface="华文中宋" panose="02010600040101010101" charset="-122"/>
              <a:ea typeface="华文中宋" panose="02010600040101010101" charset="-122"/>
            </a:endParaRPr>
          </a:p>
        </p:txBody>
      </p:sp>
      <p:sp>
        <p:nvSpPr>
          <p:cNvPr id="19" name="文本框 18"/>
          <p:cNvSpPr txBox="1"/>
          <p:nvPr/>
        </p:nvSpPr>
        <p:spPr>
          <a:xfrm>
            <a:off x="618978" y="233858"/>
            <a:ext cx="3123028" cy="707886"/>
          </a:xfrm>
          <a:prstGeom prst="rect">
            <a:avLst/>
          </a:prstGeom>
          <a:noFill/>
        </p:spPr>
        <p:txBody>
          <a:bodyPr wrap="square" rtlCol="0">
            <a:spAutoFit/>
          </a:bodyPr>
          <a:lstStyle/>
          <a:p>
            <a:r>
              <a:rPr lang="zh-CN" altLang="en-US" sz="4000" b="1" dirty="0">
                <a:solidFill>
                  <a:schemeClr val="bg1"/>
                </a:solidFill>
                <a:latin typeface="华文中宋" panose="02010600040101010101" charset="-122"/>
                <a:ea typeface="华文中宋" panose="02010600040101010101" charset="-122"/>
              </a:rPr>
              <a:t>多种图形</a:t>
            </a:r>
            <a:endParaRPr lang="zh-CN" altLang="en-US" sz="4000" b="1" dirty="0">
              <a:solidFill>
                <a:schemeClr val="bg1"/>
              </a:solidFill>
              <a:latin typeface="华文中宋" panose="02010600040101010101" charset="-122"/>
              <a:ea typeface="华文中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5"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本框 4"/>
          <p:cNvSpPr txBox="1"/>
          <p:nvPr/>
        </p:nvSpPr>
        <p:spPr>
          <a:xfrm>
            <a:off x="560363" y="801860"/>
            <a:ext cx="10834468" cy="3969385"/>
          </a:xfrm>
          <a:prstGeom prst="rect">
            <a:avLst/>
          </a:prstGeom>
          <a:noFill/>
        </p:spPr>
        <p:txBody>
          <a:bodyPr wrap="square" rtlCol="0">
            <a:spAutoFit/>
          </a:bodyPr>
          <a:lstStyle/>
          <a:p>
            <a:pPr>
              <a:lnSpc>
                <a:spcPct val="150000"/>
              </a:lnSpc>
            </a:pPr>
            <a:r>
              <a:rPr lang="zh-CN" altLang="en-US" sz="2400" dirty="0">
                <a:solidFill>
                  <a:schemeClr val="bg1"/>
                </a:solidFill>
                <a:latin typeface="华文中宋" panose="02010600040101010101" charset="-122"/>
                <a:ea typeface="华文中宋" panose="02010600040101010101" charset="-122"/>
              </a:rPr>
              <a:t>（</a:t>
            </a:r>
            <a:r>
              <a:rPr lang="en-US" altLang="zh-CN" sz="2400" dirty="0">
                <a:solidFill>
                  <a:schemeClr val="bg1"/>
                </a:solidFill>
                <a:latin typeface="华文中宋" panose="02010600040101010101" charset="-122"/>
                <a:ea typeface="华文中宋" panose="02010600040101010101" charset="-122"/>
              </a:rPr>
              <a:t>2</a:t>
            </a:r>
            <a:r>
              <a:rPr lang="zh-CN" altLang="en-US" sz="2400" dirty="0">
                <a:solidFill>
                  <a:schemeClr val="bg1"/>
                </a:solidFill>
                <a:latin typeface="华文中宋" panose="02010600040101010101" charset="-122"/>
                <a:ea typeface="华文中宋" panose="02010600040101010101" charset="-122"/>
              </a:rPr>
              <a:t>）剧中蔡成功将大风厂股权做质押，向山水集团搭桥借款五千万元，借款期限六天，日息千分之四。由于银行抽贷，导致过桥贷变成了高利贷。这也从侧面反映了中国中小企业融资难的困境。而据第三次经济普查显示，在二三产业中，小微企业占据了全部从业人员的</a:t>
            </a:r>
            <a:r>
              <a:rPr lang="en-US" altLang="zh-CN" sz="2400" dirty="0">
                <a:solidFill>
                  <a:schemeClr val="bg1"/>
                </a:solidFill>
                <a:latin typeface="华文中宋" panose="02010600040101010101" charset="-122"/>
                <a:ea typeface="华文中宋" panose="02010600040101010101" charset="-122"/>
              </a:rPr>
              <a:t>50.4%</a:t>
            </a:r>
            <a:r>
              <a:rPr lang="zh-CN" altLang="en-US" sz="2400" dirty="0">
                <a:solidFill>
                  <a:schemeClr val="bg1"/>
                </a:solidFill>
                <a:latin typeface="华文中宋" panose="02010600040101010101" charset="-122"/>
                <a:ea typeface="华文中宋" panose="02010600040101010101" charset="-122"/>
              </a:rPr>
              <a:t>。工信部中小企业司的数据显示中小企业创造的最终产品和服务价值已占到国内生产总值的</a:t>
            </a:r>
            <a:r>
              <a:rPr lang="en-US" altLang="zh-CN" sz="2400" dirty="0">
                <a:solidFill>
                  <a:schemeClr val="bg1"/>
                </a:solidFill>
                <a:latin typeface="华文中宋" panose="02010600040101010101" charset="-122"/>
                <a:ea typeface="华文中宋" panose="02010600040101010101" charset="-122"/>
              </a:rPr>
              <a:t>60%</a:t>
            </a:r>
            <a:r>
              <a:rPr lang="zh-CN" altLang="en-US" sz="2400" dirty="0">
                <a:solidFill>
                  <a:schemeClr val="bg1"/>
                </a:solidFill>
                <a:latin typeface="华文中宋" panose="02010600040101010101" charset="-122"/>
                <a:ea typeface="华文中宋" panose="02010600040101010101" charset="-122"/>
              </a:rPr>
              <a:t>，纳税约为国家税收总额的</a:t>
            </a:r>
            <a:r>
              <a:rPr lang="en-US" altLang="zh-CN" sz="2400" dirty="0">
                <a:solidFill>
                  <a:schemeClr val="bg1"/>
                </a:solidFill>
                <a:latin typeface="华文中宋" panose="02010600040101010101" charset="-122"/>
                <a:ea typeface="华文中宋" panose="02010600040101010101" charset="-122"/>
              </a:rPr>
              <a:t>50%</a:t>
            </a:r>
            <a:r>
              <a:rPr lang="zh-CN" altLang="en-US" sz="2400" dirty="0">
                <a:solidFill>
                  <a:schemeClr val="bg1"/>
                </a:solidFill>
                <a:latin typeface="华文中宋" panose="02010600040101010101" charset="-122"/>
                <a:ea typeface="华文中宋" panose="02010600040101010101" charset="-122"/>
              </a:rPr>
              <a:t>。但小微企业往往不受商业银行的待见，请分析</a:t>
            </a:r>
            <a:r>
              <a:rPr lang="en-US" altLang="zh-CN" sz="2400" b="1" dirty="0">
                <a:solidFill>
                  <a:srgbClr val="FF0000"/>
                </a:solidFill>
                <a:latin typeface="华文中宋" panose="02010600040101010101" charset="-122"/>
                <a:ea typeface="华文中宋" panose="02010600040101010101" charset="-122"/>
              </a:rPr>
              <a:t>2015</a:t>
            </a:r>
            <a:r>
              <a:rPr lang="zh-CN" altLang="en-US" sz="2400" b="1" dirty="0">
                <a:solidFill>
                  <a:srgbClr val="FF0000"/>
                </a:solidFill>
                <a:latin typeface="华文中宋" panose="02010600040101010101" charset="-122"/>
                <a:ea typeface="华文中宋" panose="02010600040101010101" charset="-122"/>
              </a:rPr>
              <a:t>年</a:t>
            </a:r>
            <a:r>
              <a:rPr lang="en-US" altLang="zh-CN" sz="2400" b="1" dirty="0">
                <a:solidFill>
                  <a:srgbClr val="FF0000"/>
                </a:solidFill>
                <a:latin typeface="华文中宋" panose="02010600040101010101" charset="-122"/>
                <a:ea typeface="华文中宋" panose="02010600040101010101" charset="-122"/>
              </a:rPr>
              <a:t>1</a:t>
            </a:r>
            <a:r>
              <a:rPr lang="zh-CN" altLang="en-US" sz="2400" b="1" dirty="0">
                <a:solidFill>
                  <a:srgbClr val="FF0000"/>
                </a:solidFill>
                <a:latin typeface="华文中宋" panose="02010600040101010101" charset="-122"/>
                <a:ea typeface="华文中宋" panose="02010600040101010101" charset="-122"/>
              </a:rPr>
              <a:t>季度</a:t>
            </a:r>
            <a:r>
              <a:rPr lang="en-US" altLang="zh-CN" sz="2400" b="1" dirty="0">
                <a:solidFill>
                  <a:srgbClr val="FF0000"/>
                </a:solidFill>
                <a:latin typeface="华文中宋" panose="02010600040101010101" charset="-122"/>
                <a:ea typeface="华文中宋" panose="02010600040101010101" charset="-122"/>
              </a:rPr>
              <a:t>-2017</a:t>
            </a:r>
            <a:r>
              <a:rPr lang="zh-CN" altLang="en-US" sz="2400" b="1" dirty="0">
                <a:solidFill>
                  <a:srgbClr val="FF0000"/>
                </a:solidFill>
                <a:latin typeface="华文中宋" panose="02010600040101010101" charset="-122"/>
                <a:ea typeface="华文中宋" panose="02010600040101010101" charset="-122"/>
              </a:rPr>
              <a:t>年</a:t>
            </a:r>
            <a:r>
              <a:rPr lang="en-US" altLang="zh-CN" sz="2400" b="1" dirty="0">
                <a:solidFill>
                  <a:srgbClr val="FF0000"/>
                </a:solidFill>
                <a:latin typeface="华文中宋" panose="02010600040101010101" charset="-122"/>
                <a:ea typeface="华文中宋" panose="02010600040101010101" charset="-122"/>
              </a:rPr>
              <a:t>2</a:t>
            </a:r>
            <a:r>
              <a:rPr lang="zh-CN" altLang="en-US" sz="2400" b="1" dirty="0">
                <a:solidFill>
                  <a:srgbClr val="FF0000"/>
                </a:solidFill>
                <a:latin typeface="华文中宋" panose="02010600040101010101" charset="-122"/>
                <a:ea typeface="华文中宋" panose="02010600040101010101" charset="-122"/>
              </a:rPr>
              <a:t>季度商业银行用于小微企业的贷款占总贷款的比重。</a:t>
            </a:r>
            <a:endParaRPr lang="zh-CN" altLang="en-US" sz="2400" b="1" dirty="0">
              <a:solidFill>
                <a:srgbClr val="FF0000"/>
              </a:solidFill>
              <a:latin typeface="华文中宋" panose="02010600040101010101" charset="-122"/>
              <a:ea typeface="华文中宋" panose="02010600040101010101"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7145" y="1385570"/>
            <a:ext cx="12158345" cy="5565140"/>
          </a:xfrm>
          <a:prstGeom prst="rect">
            <a:avLst/>
          </a:prstGeom>
        </p:spPr>
      </p:pic>
      <p:sp>
        <p:nvSpPr>
          <p:cNvPr id="5" name="文本框 4"/>
          <p:cNvSpPr txBox="1"/>
          <p:nvPr/>
        </p:nvSpPr>
        <p:spPr>
          <a:xfrm>
            <a:off x="3692525" y="263525"/>
            <a:ext cx="4175760" cy="706755"/>
          </a:xfrm>
          <a:prstGeom prst="rect">
            <a:avLst/>
          </a:prstGeom>
          <a:noFill/>
        </p:spPr>
        <p:txBody>
          <a:bodyPr wrap="square" rtlCol="0">
            <a:spAutoFit/>
          </a:bodyPr>
          <a:p>
            <a:r>
              <a:rPr lang="zh-CN" altLang="en-US" sz="4000" b="1">
                <a:solidFill>
                  <a:schemeClr val="bg1"/>
                </a:solidFill>
                <a:latin typeface="华文中宋" panose="02010600040101010101" charset="-122"/>
                <a:ea typeface="华文中宋" panose="02010600040101010101" charset="-122"/>
              </a:rPr>
              <a:t>银监会官网查询</a:t>
            </a:r>
            <a:endParaRPr lang="zh-CN" altLang="en-US" sz="4000" b="1">
              <a:solidFill>
                <a:schemeClr val="bg1"/>
              </a:solidFill>
              <a:latin typeface="华文中宋" panose="02010600040101010101" charset="-122"/>
              <a:ea typeface="华文中宋" panose="02010600040101010101" charset="-122"/>
            </a:endParaRPr>
          </a:p>
        </p:txBody>
      </p:sp>
      <p:pic>
        <p:nvPicPr>
          <p:cNvPr id="6" name="图片 5"/>
          <p:cNvPicPr>
            <a:picLocks noChangeAspect="1"/>
          </p:cNvPicPr>
          <p:nvPr/>
        </p:nvPicPr>
        <p:blipFill>
          <a:blip r:embed="rId2"/>
          <a:stretch>
            <a:fillRect/>
          </a:stretch>
        </p:blipFill>
        <p:spPr>
          <a:xfrm>
            <a:off x="52070" y="1179195"/>
            <a:ext cx="12089130" cy="5771515"/>
          </a:xfrm>
          <a:prstGeom prst="rect">
            <a:avLst/>
          </a:prstGeom>
        </p:spPr>
      </p:pic>
      <p:pic>
        <p:nvPicPr>
          <p:cNvPr id="7" name="图片 6"/>
          <p:cNvPicPr>
            <a:picLocks noChangeAspect="1"/>
          </p:cNvPicPr>
          <p:nvPr/>
        </p:nvPicPr>
        <p:blipFill>
          <a:blip r:embed="rId3"/>
          <a:stretch>
            <a:fillRect/>
          </a:stretch>
        </p:blipFill>
        <p:spPr>
          <a:xfrm>
            <a:off x="2268220" y="1428750"/>
            <a:ext cx="9455785" cy="53962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97523" y="953428"/>
            <a:ext cx="10515600" cy="4351338"/>
          </a:xfrm>
        </p:spPr>
        <p:txBody>
          <a:bodyPr>
            <a:normAutofit/>
          </a:bodyPr>
          <a:lstStyle/>
          <a:p>
            <a:pPr marL="0" indent="0">
              <a:lnSpc>
                <a:spcPct val="150000"/>
              </a:lnSpc>
              <a:buNone/>
            </a:pPr>
            <a:r>
              <a:rPr lang="zh-CN" altLang="en-US" sz="2400" dirty="0">
                <a:solidFill>
                  <a:schemeClr val="bg1"/>
                </a:solidFill>
                <a:latin typeface="华文中宋" panose="02010600040101010101" charset="-122"/>
                <a:ea typeface="华文中宋" panose="02010600040101010101" charset="-122"/>
              </a:rPr>
              <a:t>（</a:t>
            </a:r>
            <a:r>
              <a:rPr lang="en-US" altLang="zh-CN" sz="2400" dirty="0">
                <a:solidFill>
                  <a:schemeClr val="bg1"/>
                </a:solidFill>
                <a:latin typeface="华文中宋" panose="02010600040101010101" charset="-122"/>
                <a:ea typeface="华文中宋" panose="02010600040101010101" charset="-122"/>
              </a:rPr>
              <a:t>3</a:t>
            </a:r>
            <a:r>
              <a:rPr lang="zh-CN" altLang="en-US" sz="2400" dirty="0">
                <a:solidFill>
                  <a:schemeClr val="bg1"/>
                </a:solidFill>
                <a:latin typeface="华文中宋" panose="02010600040101010101" charset="-122"/>
                <a:ea typeface="华文中宋" panose="02010600040101010101" charset="-122"/>
              </a:rPr>
              <a:t>）达康书记一直是</a:t>
            </a:r>
            <a:r>
              <a:rPr lang="en-US" altLang="zh-CN" sz="2400" dirty="0">
                <a:solidFill>
                  <a:schemeClr val="bg1"/>
                </a:solidFill>
                <a:latin typeface="华文中宋" panose="02010600040101010101" charset="-122"/>
                <a:ea typeface="华文中宋" panose="02010600040101010101" charset="-122"/>
              </a:rPr>
              <a:t>GDP</a:t>
            </a:r>
            <a:r>
              <a:rPr lang="zh-CN" altLang="en-US" sz="2400" dirty="0">
                <a:solidFill>
                  <a:schemeClr val="bg1"/>
                </a:solidFill>
                <a:latin typeface="华文中宋" panose="02010600040101010101" charset="-122"/>
                <a:ea typeface="华文中宋" panose="02010600040101010101" charset="-122"/>
              </a:rPr>
              <a:t>的忠实粉丝，但目前有些地方统计数据注水严重，东北地区近几年也一直在挤统计数据的水分。李克强总理任职辽宁时，喜欢通过耗电量、铁路货运量和贷款发放量三个指标分析当时辽宁省经济状况，后来被称为“克强指数”。</a:t>
            </a:r>
            <a:r>
              <a:rPr lang="zh-CN" altLang="en-US" sz="2400" b="1" dirty="0">
                <a:solidFill>
                  <a:srgbClr val="FF0000"/>
                </a:solidFill>
                <a:latin typeface="华文中宋" panose="02010600040101010101" charset="-122"/>
                <a:ea typeface="华文中宋" panose="02010600040101010101" charset="-122"/>
              </a:rPr>
              <a:t>请利用“克强指数”（或类似指数）来衡量辽宁的</a:t>
            </a:r>
            <a:r>
              <a:rPr lang="en-US" altLang="zh-CN" sz="2400" b="1" dirty="0">
                <a:solidFill>
                  <a:srgbClr val="FF0000"/>
                </a:solidFill>
                <a:latin typeface="华文中宋" panose="02010600040101010101" charset="-122"/>
                <a:ea typeface="华文中宋" panose="02010600040101010101" charset="-122"/>
              </a:rPr>
              <a:t>2006-2015</a:t>
            </a:r>
            <a:r>
              <a:rPr lang="zh-CN" altLang="en-US" sz="2400" b="1" dirty="0">
                <a:solidFill>
                  <a:srgbClr val="FF0000"/>
                </a:solidFill>
                <a:latin typeface="华文中宋" panose="02010600040101010101" charset="-122"/>
                <a:ea typeface="华文中宋" panose="02010600040101010101" charset="-122"/>
              </a:rPr>
              <a:t>年</a:t>
            </a:r>
            <a:r>
              <a:rPr lang="en-US" altLang="zh-CN" sz="2400" b="1" dirty="0">
                <a:solidFill>
                  <a:srgbClr val="FF0000"/>
                </a:solidFill>
                <a:latin typeface="华文中宋" panose="02010600040101010101" charset="-122"/>
                <a:ea typeface="华文中宋" panose="02010600040101010101" charset="-122"/>
              </a:rPr>
              <a:t>GDP</a:t>
            </a:r>
            <a:r>
              <a:rPr lang="zh-CN" altLang="en-US" sz="2400" b="1" dirty="0">
                <a:solidFill>
                  <a:srgbClr val="FF0000"/>
                </a:solidFill>
                <a:latin typeface="华文中宋" panose="02010600040101010101" charset="-122"/>
                <a:ea typeface="华文中宋" panose="02010600040101010101" charset="-122"/>
              </a:rPr>
              <a:t>增速，并与官方公布的增速做对比分析。</a:t>
            </a:r>
            <a:endParaRPr lang="zh-CN" altLang="en-US" sz="2400" b="1" dirty="0">
              <a:solidFill>
                <a:srgbClr val="FF0000"/>
              </a:solidFill>
              <a:latin typeface="华文中宋" panose="02010600040101010101" charset="-122"/>
              <a:ea typeface="华文中宋" panose="02010600040101010101" charset="-122"/>
            </a:endParaRPr>
          </a:p>
          <a:p>
            <a:pPr>
              <a:lnSpc>
                <a:spcPct val="150000"/>
              </a:lnSpc>
            </a:pPr>
            <a:endParaRPr lang="zh-CN" altLang="en-US" sz="2400" b="1" dirty="0">
              <a:solidFill>
                <a:srgbClr val="FF0000"/>
              </a:solidFill>
              <a:latin typeface="华文中宋" panose="02010600040101010101" charset="-122"/>
              <a:ea typeface="华文中宋" panose="02010600040101010101"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74190" y="424180"/>
            <a:ext cx="8229600" cy="1143000"/>
          </a:xfrm>
        </p:spPr>
        <p:txBody>
          <a:bodyPr>
            <a:normAutofit/>
          </a:bodyPr>
          <a:lstStyle/>
          <a:p>
            <a:pPr algn="ctr"/>
            <a:r>
              <a:rPr lang="zh-CN" sz="4000" b="1" dirty="0">
                <a:solidFill>
                  <a:schemeClr val="bg1"/>
                </a:solidFill>
                <a:latin typeface="华文中宋" panose="02010600040101010101" charset="-122"/>
                <a:ea typeface="华文中宋" panose="02010600040101010101" charset="-122"/>
              </a:rPr>
              <a:t>克强指数</a:t>
            </a:r>
            <a:endParaRPr lang="zh-CN" sz="4000" b="1" dirty="0">
              <a:solidFill>
                <a:schemeClr val="bg1"/>
              </a:solidFill>
              <a:latin typeface="华文中宋" panose="02010600040101010101" charset="-122"/>
              <a:ea typeface="华文中宋" panose="02010600040101010101" charset="-122"/>
            </a:endParaRPr>
          </a:p>
        </p:txBody>
      </p:sp>
      <p:sp>
        <p:nvSpPr>
          <p:cNvPr id="10243" name="Rectangle 3"/>
          <p:cNvSpPr>
            <a:spLocks noGrp="1" noChangeArrowheads="1"/>
          </p:cNvSpPr>
          <p:nvPr>
            <p:ph idx="1"/>
          </p:nvPr>
        </p:nvSpPr>
        <p:spPr>
          <a:xfrm>
            <a:off x="535940" y="1113155"/>
            <a:ext cx="11470005" cy="4679950"/>
          </a:xfrm>
        </p:spPr>
        <p:txBody>
          <a:bodyPr>
            <a:noAutofit/>
          </a:bodyPr>
          <a:lstStyle/>
          <a:p>
            <a:pPr marL="0" indent="0" fontAlgn="auto">
              <a:lnSpc>
                <a:spcPct val="150000"/>
              </a:lnSpc>
              <a:buNone/>
            </a:pPr>
            <a:endParaRPr lang="en-US" altLang="zh-CN" dirty="0" smtClean="0">
              <a:solidFill>
                <a:schemeClr val="bg1"/>
              </a:solidFill>
              <a:latin typeface="华文中宋" panose="02010600040101010101" charset="-122"/>
              <a:ea typeface="华文中宋" panose="02010600040101010101" charset="-122"/>
            </a:endParaRPr>
          </a:p>
          <a:p>
            <a:pPr fontAlgn="auto">
              <a:lnSpc>
                <a:spcPct val="150000"/>
              </a:lnSpc>
            </a:pPr>
            <a:r>
              <a:rPr lang="zh-CN" altLang="en-US" dirty="0" smtClean="0">
                <a:solidFill>
                  <a:schemeClr val="bg1"/>
                </a:solidFill>
                <a:latin typeface="华文中宋" panose="02010600040101010101" charset="-122"/>
                <a:ea typeface="华文中宋" panose="02010600040101010101" charset="-122"/>
              </a:rPr>
              <a:t>    2007 </a:t>
            </a:r>
            <a:r>
              <a:rPr lang="zh-CN" altLang="en-US" dirty="0">
                <a:solidFill>
                  <a:schemeClr val="bg1"/>
                </a:solidFill>
                <a:latin typeface="华文中宋" panose="02010600040101010101" charset="-122"/>
                <a:ea typeface="华文中宋" panose="02010600040101010101" charset="-122"/>
              </a:rPr>
              <a:t>年，时任辽宁省委书记的李克强告诉来访的美国驻华大使，他更喜欢通过三个指标来追踪辽宁的经济动向。</a:t>
            </a:r>
            <a:endParaRPr lang="zh-CN" altLang="en-US" dirty="0">
              <a:solidFill>
                <a:schemeClr val="bg1"/>
              </a:solidFill>
              <a:latin typeface="华文中宋" panose="02010600040101010101" charset="-122"/>
              <a:ea typeface="华文中宋" panose="02010600040101010101" charset="-122"/>
            </a:endParaRPr>
          </a:p>
          <a:p>
            <a:pPr fontAlgn="auto">
              <a:lnSpc>
                <a:spcPct val="150000"/>
              </a:lnSpc>
            </a:pPr>
            <a:r>
              <a:rPr lang="zh-CN" altLang="en-US" dirty="0">
                <a:solidFill>
                  <a:schemeClr val="bg1"/>
                </a:solidFill>
                <a:latin typeface="华文中宋" panose="02010600040101010101" charset="-122"/>
                <a:ea typeface="华文中宋" panose="02010600040101010101" charset="-122"/>
              </a:rPr>
              <a:t>  “克强指数”是三种经济指标：耗电量、铁路运货量和银行中长期贷款发放量的结合。</a:t>
            </a:r>
            <a:endParaRPr lang="zh-CN" altLang="en-US" dirty="0">
              <a:solidFill>
                <a:schemeClr val="bg1"/>
              </a:solidFill>
              <a:latin typeface="华文中宋" panose="02010600040101010101" charset="-122"/>
              <a:ea typeface="华文中宋" panose="02010600040101010101" charset="-122"/>
            </a:endParaRPr>
          </a:p>
          <a:p>
            <a:pPr fontAlgn="auto">
              <a:lnSpc>
                <a:spcPct val="150000"/>
              </a:lnSpc>
            </a:pPr>
            <a:r>
              <a:rPr lang="zh-CN" altLang="en-US" dirty="0">
                <a:solidFill>
                  <a:schemeClr val="bg1"/>
                </a:solidFill>
                <a:latin typeface="华文中宋" panose="02010600040101010101" charset="-122"/>
                <a:ea typeface="华文中宋" panose="02010600040101010101" charset="-122"/>
              </a:rPr>
              <a:t>    英国著名政经杂志《经济学人》将之用于评估中国 GDP增长量的指标，以中国国务院总理李克强的名字命名。</a:t>
            </a:r>
            <a:endParaRPr lang="zh-CN" altLang="en-US" dirty="0">
              <a:solidFill>
                <a:schemeClr val="bg1"/>
              </a:solidFill>
              <a:latin typeface="华文中宋" panose="02010600040101010101" charset="-122"/>
              <a:ea typeface="华文中宋" panose="02010600040101010101" charset="-122"/>
            </a:endParaRPr>
          </a:p>
          <a:p>
            <a:pPr fontAlgn="auto">
              <a:lnSpc>
                <a:spcPct val="150000"/>
              </a:lnSpc>
            </a:pPr>
            <a:endParaRPr lang="zh-CN" altLang="en-US" dirty="0">
              <a:solidFill>
                <a:schemeClr val="bg1"/>
              </a:solidFill>
              <a:latin typeface="华文中宋" panose="02010600040101010101" charset="-122"/>
              <a:ea typeface="华文中宋" panose="02010600040101010101"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7" dur="500"/>
                                        <p:tgtEl>
                                          <p:spTgt spid="10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Effect transition="in" filter="blinds(horizontal)">
                                      <p:cBhvr>
                                        <p:cTn id="1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99150" y="2742353"/>
            <a:ext cx="5448300" cy="1920240"/>
          </a:xfrm>
        </p:spPr>
        <p:txBody>
          <a:bodyPr>
            <a:normAutofit/>
          </a:bodyPr>
          <a:lstStyle/>
          <a:p>
            <a:pPr marL="0" indent="0">
              <a:buNone/>
            </a:pPr>
            <a:r>
              <a:rPr lang="zh-CN" altLang="en-US" sz="3600" b="1" dirty="0">
                <a:solidFill>
                  <a:schemeClr val="bg1"/>
                </a:solidFill>
                <a:latin typeface="华文中宋" panose="02010600040101010101" charset="-122"/>
                <a:ea typeface="华文中宋" panose="02010600040101010101" charset="-122"/>
              </a:rPr>
              <a:t>大数据时代</a:t>
            </a:r>
            <a:endParaRPr lang="en-US" altLang="zh-CN" sz="3600" b="1" dirty="0">
              <a:solidFill>
                <a:schemeClr val="bg1"/>
              </a:solidFill>
              <a:latin typeface="华文中宋" panose="02010600040101010101" charset="-122"/>
              <a:ea typeface="华文中宋" panose="02010600040101010101" charset="-122"/>
            </a:endParaRPr>
          </a:p>
        </p:txBody>
      </p:sp>
      <p:sp>
        <p:nvSpPr>
          <p:cNvPr id="7" name="文本框 6"/>
          <p:cNvSpPr txBox="1"/>
          <p:nvPr/>
        </p:nvSpPr>
        <p:spPr>
          <a:xfrm>
            <a:off x="2733940" y="967654"/>
            <a:ext cx="7310459" cy="830997"/>
          </a:xfrm>
          <a:prstGeom prst="rect">
            <a:avLst/>
          </a:prstGeom>
          <a:noFill/>
        </p:spPr>
        <p:txBody>
          <a:bodyPr wrap="square" rtlCol="0">
            <a:spAutoFit/>
          </a:bodyPr>
          <a:lstStyle/>
          <a:p>
            <a:r>
              <a:rPr lang="zh-CN" altLang="en-US" sz="4800" b="1" dirty="0">
                <a:solidFill>
                  <a:schemeClr val="bg1"/>
                </a:solidFill>
                <a:latin typeface="华文中宋" panose="02010600040101010101" charset="-122"/>
                <a:ea typeface="华文中宋" panose="02010600040101010101" charset="-122"/>
              </a:rPr>
              <a:t>从信息素养到数据素养</a:t>
            </a:r>
            <a:endParaRPr lang="zh-CN" altLang="en-US" sz="4800" b="1" dirty="0">
              <a:solidFill>
                <a:schemeClr val="bg1"/>
              </a:solidFill>
              <a:latin typeface="华文中宋" panose="02010600040101010101" charset="-122"/>
              <a:ea typeface="华文中宋" panose="0201060004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16610" y="106045"/>
            <a:ext cx="10515600" cy="1325563"/>
          </a:xfrm>
        </p:spPr>
        <p:txBody>
          <a:bodyPr>
            <a:normAutofit/>
          </a:bodyPr>
          <a:lstStyle/>
          <a:p>
            <a:pPr algn="ctr"/>
            <a:r>
              <a:rPr lang="zh-CN" altLang="en-US" sz="4000" b="1" dirty="0" smtClean="0">
                <a:solidFill>
                  <a:schemeClr val="bg1"/>
                </a:solidFill>
                <a:latin typeface="华文中宋" panose="02010600040101010101" charset="-122"/>
                <a:ea typeface="华文中宋" panose="02010600040101010101" charset="-122"/>
              </a:rPr>
              <a:t>三指标含义</a:t>
            </a:r>
            <a:endParaRPr lang="zh-CN" altLang="en-US" sz="4000" b="1" dirty="0" smtClean="0">
              <a:solidFill>
                <a:schemeClr val="bg1"/>
              </a:solidFill>
              <a:latin typeface="华文中宋" panose="02010600040101010101" charset="-122"/>
              <a:ea typeface="华文中宋" panose="02010600040101010101" charset="-122"/>
            </a:endParaRPr>
          </a:p>
        </p:txBody>
      </p:sp>
      <p:sp>
        <p:nvSpPr>
          <p:cNvPr id="10243" name="Rectangle 3"/>
          <p:cNvSpPr>
            <a:spLocks noGrp="1" noChangeArrowheads="1"/>
          </p:cNvSpPr>
          <p:nvPr>
            <p:ph idx="1"/>
          </p:nvPr>
        </p:nvSpPr>
        <p:spPr>
          <a:xfrm>
            <a:off x="1153795" y="1806575"/>
            <a:ext cx="10360660" cy="4525010"/>
          </a:xfrm>
        </p:spPr>
        <p:txBody>
          <a:bodyPr>
            <a:noAutofit/>
          </a:bodyPr>
          <a:lstStyle/>
          <a:p>
            <a:r>
              <a:rPr lang="zh-CN" altLang="en-US" b="1" dirty="0" smtClean="0">
                <a:solidFill>
                  <a:schemeClr val="bg1"/>
                </a:solidFill>
                <a:latin typeface="华文中宋" panose="02010600040101010101" charset="-122"/>
                <a:ea typeface="华文中宋" panose="02010600040101010101" charset="-122"/>
              </a:rPr>
              <a:t>耗电量：</a:t>
            </a:r>
            <a:r>
              <a:rPr lang="zh-CN" altLang="en-US" dirty="0" smtClean="0">
                <a:solidFill>
                  <a:schemeClr val="bg1"/>
                </a:solidFill>
                <a:latin typeface="华文中宋" panose="02010600040101010101" charset="-122"/>
                <a:ea typeface="华文中宋" panose="02010600040101010101" charset="-122"/>
              </a:rPr>
              <a:t>现代生产与能源消耗密切相关，故“耗电量”多少，可以准确反映我国经济的活跃度、以及工厂的开工度。</a:t>
            </a:r>
            <a:endParaRPr lang="zh-CN" altLang="en-US" dirty="0" smtClean="0">
              <a:solidFill>
                <a:schemeClr val="bg1"/>
              </a:solidFill>
              <a:latin typeface="华文中宋" panose="02010600040101010101" charset="-122"/>
              <a:ea typeface="华文中宋" panose="02010600040101010101" charset="-122"/>
            </a:endParaRPr>
          </a:p>
          <a:p>
            <a:endParaRPr lang="zh-CN" altLang="en-US" b="1" dirty="0" smtClean="0">
              <a:solidFill>
                <a:schemeClr val="bg1"/>
              </a:solidFill>
              <a:latin typeface="华文中宋" panose="02010600040101010101" charset="-122"/>
              <a:ea typeface="华文中宋" panose="02010600040101010101" charset="-122"/>
            </a:endParaRPr>
          </a:p>
          <a:p>
            <a:r>
              <a:rPr lang="zh-CN" altLang="en-US" b="1" dirty="0" smtClean="0">
                <a:solidFill>
                  <a:schemeClr val="bg1"/>
                </a:solidFill>
                <a:latin typeface="华文中宋" panose="02010600040101010101" charset="-122"/>
                <a:ea typeface="华文中宋" panose="02010600040101010101" charset="-122"/>
              </a:rPr>
              <a:t>铁路运货量：</a:t>
            </a:r>
            <a:r>
              <a:rPr lang="zh-CN" altLang="en-US" dirty="0" smtClean="0">
                <a:solidFill>
                  <a:schemeClr val="bg1"/>
                </a:solidFill>
                <a:latin typeface="华文中宋" panose="02010600040101010101" charset="-122"/>
                <a:ea typeface="华文中宋" panose="02010600040101010101" charset="-122"/>
              </a:rPr>
              <a:t>铁路作为我国货运的最大载体，故“铁路运货量”的多少，既能反映经济运行现状，又可反映经济运行效率。</a:t>
            </a:r>
            <a:endParaRPr lang="zh-CN" altLang="en-US" dirty="0" smtClean="0">
              <a:solidFill>
                <a:schemeClr val="bg1"/>
              </a:solidFill>
              <a:latin typeface="华文中宋" panose="02010600040101010101" charset="-122"/>
              <a:ea typeface="华文中宋" panose="02010600040101010101" charset="-122"/>
            </a:endParaRPr>
          </a:p>
          <a:p>
            <a:endParaRPr lang="zh-CN" altLang="en-US" b="1" dirty="0" smtClean="0">
              <a:solidFill>
                <a:schemeClr val="bg1"/>
              </a:solidFill>
              <a:latin typeface="华文中宋" panose="02010600040101010101" charset="-122"/>
              <a:ea typeface="华文中宋" panose="02010600040101010101" charset="-122"/>
            </a:endParaRPr>
          </a:p>
          <a:p>
            <a:r>
              <a:rPr lang="zh-CN" altLang="en-US" b="1" dirty="0" smtClean="0">
                <a:solidFill>
                  <a:schemeClr val="bg1"/>
                </a:solidFill>
                <a:latin typeface="华文中宋" panose="02010600040101010101" charset="-122"/>
                <a:ea typeface="华文中宋" panose="02010600040101010101" charset="-122"/>
              </a:rPr>
              <a:t>银行贷款发放量：</a:t>
            </a:r>
            <a:r>
              <a:rPr lang="zh-CN" altLang="en-US" dirty="0" smtClean="0">
                <a:solidFill>
                  <a:schemeClr val="bg1"/>
                </a:solidFill>
                <a:latin typeface="华文中宋" panose="02010600040101010101" charset="-122"/>
                <a:ea typeface="华文中宋" panose="02010600040101010101" charset="-122"/>
              </a:rPr>
              <a:t>银行贷款在我国间接融资中占比较大，故“贷款发放量”的多少，既可反映市场当前对经济的信心，又可判断未来经济的风险度。</a:t>
            </a:r>
            <a:endParaRPr lang="zh-CN" altLang="en-US" dirty="0" smtClean="0">
              <a:solidFill>
                <a:schemeClr val="bg1"/>
              </a:solidFill>
              <a:latin typeface="华文中宋" panose="02010600040101010101" charset="-122"/>
              <a:ea typeface="华文中宋" panose="02010600040101010101" charset="-122"/>
            </a:endParaRPr>
          </a:p>
          <a:p>
            <a:pPr>
              <a:lnSpc>
                <a:spcPct val="80000"/>
              </a:lnSpc>
            </a:pPr>
            <a:endParaRPr lang="zh-CN" altLang="en-US" dirty="0" smtClean="0">
              <a:solidFill>
                <a:schemeClr val="bg1"/>
              </a:solidFill>
              <a:latin typeface="华文中宋" panose="02010600040101010101" charset="-122"/>
              <a:ea typeface="华文中宋" panose="02010600040101010101"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17"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640" y="1146810"/>
            <a:ext cx="12110085" cy="5695950"/>
          </a:xfrm>
          <a:prstGeom prst="rect">
            <a:avLst/>
          </a:prstGeom>
        </p:spPr>
      </p:pic>
      <p:pic>
        <p:nvPicPr>
          <p:cNvPr id="3" name="图片 2"/>
          <p:cNvPicPr>
            <a:picLocks noChangeAspect="1"/>
          </p:cNvPicPr>
          <p:nvPr/>
        </p:nvPicPr>
        <p:blipFill>
          <a:blip r:embed="rId2"/>
          <a:stretch>
            <a:fillRect/>
          </a:stretch>
        </p:blipFill>
        <p:spPr>
          <a:xfrm>
            <a:off x="21590" y="1156970"/>
            <a:ext cx="12148185" cy="5645150"/>
          </a:xfrm>
          <a:prstGeom prst="rect">
            <a:avLst/>
          </a:prstGeom>
        </p:spPr>
      </p:pic>
      <p:pic>
        <p:nvPicPr>
          <p:cNvPr id="9" name="图片 8"/>
          <p:cNvPicPr>
            <a:picLocks noChangeAspect="1"/>
          </p:cNvPicPr>
          <p:nvPr/>
        </p:nvPicPr>
        <p:blipFill>
          <a:blip r:embed="rId3"/>
          <a:stretch>
            <a:fillRect/>
          </a:stretch>
        </p:blipFill>
        <p:spPr>
          <a:xfrm>
            <a:off x="34290" y="1082040"/>
            <a:ext cx="12122785" cy="5715000"/>
          </a:xfrm>
          <a:prstGeom prst="rect">
            <a:avLst/>
          </a:prstGeom>
        </p:spPr>
      </p:pic>
      <p:pic>
        <p:nvPicPr>
          <p:cNvPr id="10" name="图片 9"/>
          <p:cNvPicPr>
            <a:picLocks noChangeAspect="1"/>
          </p:cNvPicPr>
          <p:nvPr/>
        </p:nvPicPr>
        <p:blipFill>
          <a:blip r:embed="rId4"/>
          <a:stretch>
            <a:fillRect/>
          </a:stretch>
        </p:blipFill>
        <p:spPr>
          <a:xfrm>
            <a:off x="40640" y="1082040"/>
            <a:ext cx="12088495" cy="3635375"/>
          </a:xfrm>
          <a:prstGeom prst="rect">
            <a:avLst/>
          </a:prstGeom>
        </p:spPr>
      </p:pic>
      <p:sp>
        <p:nvSpPr>
          <p:cNvPr id="13" name="矩形 12"/>
          <p:cNvSpPr/>
          <p:nvPr/>
        </p:nvSpPr>
        <p:spPr>
          <a:xfrm>
            <a:off x="41275" y="4819650"/>
            <a:ext cx="12093575" cy="197739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50000"/>
              </a:lnSpc>
            </a:pPr>
            <a:r>
              <a:rPr lang="zh-CN" altLang="en-US" sz="2800" b="1" dirty="0">
                <a:solidFill>
                  <a:schemeClr val="bg1"/>
                </a:solidFill>
                <a:latin typeface="华文中宋" panose="02010600040101010101" charset="-122"/>
                <a:ea typeface="华文中宋" panose="02010600040101010101" charset="-122"/>
                <a:sym typeface="+mn-ea"/>
              </a:rPr>
              <a:t>“克强指数”＝工业用电量增速×40%＋铁路货运量增速×25%＋银行中长期贷款增速×35%</a:t>
            </a:r>
            <a:endParaRPr lang="zh-CN" altLang="en-US" sz="2800" b="1" dirty="0">
              <a:solidFill>
                <a:schemeClr val="bg1"/>
              </a:solidFill>
              <a:latin typeface="华文中宋" panose="02010600040101010101" charset="-122"/>
              <a:ea typeface="华文中宋" panose="02010600040101010101" charset="-122"/>
              <a:sym typeface="+mn-ea"/>
            </a:endParaRPr>
          </a:p>
        </p:txBody>
      </p:sp>
      <p:pic>
        <p:nvPicPr>
          <p:cNvPr id="19" name="图片 18"/>
          <p:cNvPicPr>
            <a:picLocks noChangeAspect="1"/>
          </p:cNvPicPr>
          <p:nvPr/>
        </p:nvPicPr>
        <p:blipFill>
          <a:blip r:embed="rId5"/>
          <a:stretch>
            <a:fillRect/>
          </a:stretch>
        </p:blipFill>
        <p:spPr>
          <a:xfrm>
            <a:off x="46355" y="1141730"/>
            <a:ext cx="12127230" cy="5640070"/>
          </a:xfrm>
          <a:prstGeom prst="rect">
            <a:avLst/>
          </a:prstGeom>
        </p:spPr>
      </p:pic>
      <p:sp>
        <p:nvSpPr>
          <p:cNvPr id="17" name="圆角矩形标注 16"/>
          <p:cNvSpPr/>
          <p:nvPr/>
        </p:nvSpPr>
        <p:spPr>
          <a:xfrm>
            <a:off x="1205865" y="1668780"/>
            <a:ext cx="2621915" cy="1184910"/>
          </a:xfrm>
          <a:prstGeom prst="wedgeRoundRectCallout">
            <a:avLst>
              <a:gd name="adj1" fmla="val 76761"/>
              <a:gd name="adj2" fmla="val 46248"/>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华文中宋" panose="02010600040101010101" charset="-122"/>
                <a:ea typeface="华文中宋" panose="02010600040101010101" charset="-122"/>
              </a:rPr>
              <a:t>2008-2015年，国家（公布的增长率-估计的增长率）的均值为-0.19，</a:t>
            </a:r>
            <a:endParaRPr lang="zh-CN" altLang="en-US" sz="2000" b="1">
              <a:latin typeface="华文中宋" panose="02010600040101010101" charset="-122"/>
              <a:ea typeface="华文中宋" panose="02010600040101010101" charset="-122"/>
            </a:endParaRPr>
          </a:p>
        </p:txBody>
      </p:sp>
      <p:sp>
        <p:nvSpPr>
          <p:cNvPr id="15" name="矩形 14"/>
          <p:cNvSpPr/>
          <p:nvPr/>
        </p:nvSpPr>
        <p:spPr>
          <a:xfrm>
            <a:off x="4663440" y="2667000"/>
            <a:ext cx="1240155" cy="4114800"/>
          </a:xfrm>
          <a:prstGeom prst="rect">
            <a:avLst/>
          </a:prstGeom>
          <a:noFill/>
          <a:ln w="38100">
            <a:solidFill>
              <a:srgbClr val="FF0000"/>
            </a:solidFill>
          </a:ln>
          <a:extLst>
            <a:ext uri="{909E8E84-426E-40DD-AFC4-6F175D3DCCD1}">
              <a14:hiddenFill xmlns:a14="http://schemas.microsoft.com/office/drawing/2010/main">
                <a:solidFill>
                  <a:schemeClr val="accent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0899775" y="2666365"/>
            <a:ext cx="1240155" cy="4114800"/>
          </a:xfrm>
          <a:prstGeom prst="rect">
            <a:avLst/>
          </a:prstGeom>
          <a:noFill/>
          <a:ln w="38100">
            <a:solidFill>
              <a:srgbClr val="FF0000"/>
            </a:solidFill>
          </a:ln>
          <a:extLst>
            <a:ext uri="{909E8E84-426E-40DD-AFC4-6F175D3DCCD1}">
              <a14:hiddenFill xmlns:a14="http://schemas.microsoft.com/office/drawing/2010/main">
                <a:solidFill>
                  <a:schemeClr val="accent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标注 21"/>
          <p:cNvSpPr/>
          <p:nvPr/>
        </p:nvSpPr>
        <p:spPr>
          <a:xfrm>
            <a:off x="7423150" y="1589405"/>
            <a:ext cx="2621915" cy="1184910"/>
          </a:xfrm>
          <a:prstGeom prst="wedgeRoundRectCallout">
            <a:avLst>
              <a:gd name="adj1" fmla="val 76761"/>
              <a:gd name="adj2" fmla="val 46248"/>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华文中宋" panose="02010600040101010101" charset="-122"/>
                <a:ea typeface="华文中宋" panose="02010600040101010101" charset="-122"/>
              </a:rPr>
              <a:t>2008-2015</a:t>
            </a:r>
            <a:r>
              <a:rPr lang="zh-CN" altLang="en-US" sz="2000" b="1">
                <a:latin typeface="华文中宋" panose="02010600040101010101" charset="-122"/>
                <a:ea typeface="华文中宋" panose="02010600040101010101" charset="-122"/>
              </a:rPr>
              <a:t>，辽宁（公布的增长率-估计的增长率）的均值为3.03</a:t>
            </a:r>
            <a:endParaRPr lang="zh-CN" altLang="en-US" sz="2000" b="1">
              <a:latin typeface="华文中宋" panose="02010600040101010101" charset="-122"/>
              <a:ea typeface="华文中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bldLvl="0" animBg="1"/>
      <p:bldP spid="20" grpId="0" bldLvl="0" animBg="1"/>
      <p:bldP spid="2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303564" y="678786"/>
            <a:ext cx="4825218" cy="707886"/>
          </a:xfrm>
          <a:prstGeom prst="rect">
            <a:avLst/>
          </a:prstGeom>
          <a:noFill/>
        </p:spPr>
        <p:txBody>
          <a:bodyPr wrap="square" rtlCol="0">
            <a:spAutoFit/>
          </a:bodyPr>
          <a:lstStyle/>
          <a:p>
            <a:r>
              <a:rPr lang="en-US" altLang="zh-CN" sz="4000" b="1" dirty="0">
                <a:solidFill>
                  <a:schemeClr val="bg1"/>
                </a:solidFill>
                <a:latin typeface="华文中宋" panose="02010600040101010101" charset="-122"/>
                <a:ea typeface="华文中宋" panose="02010600040101010101" charset="-122"/>
              </a:rPr>
              <a:t>EPS</a:t>
            </a:r>
            <a:r>
              <a:rPr lang="zh-CN" altLang="en-US" sz="4000" b="1" dirty="0">
                <a:solidFill>
                  <a:schemeClr val="bg1"/>
                </a:solidFill>
                <a:latin typeface="华文中宋" panose="02010600040101010101" charset="-122"/>
                <a:ea typeface="华文中宋" panose="02010600040101010101" charset="-122"/>
              </a:rPr>
              <a:t>其他特色功能</a:t>
            </a:r>
            <a:endParaRPr lang="zh-CN" altLang="en-US" sz="4000" b="1" dirty="0">
              <a:solidFill>
                <a:schemeClr val="bg1"/>
              </a:solidFill>
              <a:latin typeface="华文中宋" panose="02010600040101010101" charset="-122"/>
              <a:ea typeface="华文中宋" panose="02010600040101010101" charset="-122"/>
            </a:endParaRPr>
          </a:p>
        </p:txBody>
      </p:sp>
      <p:sp>
        <p:nvSpPr>
          <p:cNvPr id="7" name="矩形: 圆角 6"/>
          <p:cNvSpPr/>
          <p:nvPr/>
        </p:nvSpPr>
        <p:spPr>
          <a:xfrm>
            <a:off x="6774180" y="2723515"/>
            <a:ext cx="2957195" cy="9283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华文中宋" panose="02010600040101010101" charset="-122"/>
                <a:ea typeface="华文中宋" panose="02010600040101010101" charset="-122"/>
              </a:rPr>
              <a:t>数字地图</a:t>
            </a:r>
            <a:endParaRPr lang="zh-CN" altLang="en-US" sz="3200" b="1" dirty="0">
              <a:latin typeface="华文中宋" panose="02010600040101010101" charset="-122"/>
              <a:ea typeface="华文中宋" panose="02010600040101010101" charset="-122"/>
            </a:endParaRPr>
          </a:p>
        </p:txBody>
      </p:sp>
      <p:sp>
        <p:nvSpPr>
          <p:cNvPr id="8" name="矩形: 圆角 7"/>
          <p:cNvSpPr/>
          <p:nvPr/>
        </p:nvSpPr>
        <p:spPr>
          <a:xfrm>
            <a:off x="2304415" y="4412615"/>
            <a:ext cx="2956560" cy="9283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华文中宋" panose="02010600040101010101" charset="-122"/>
                <a:ea typeface="华文中宋" panose="02010600040101010101" charset="-122"/>
              </a:rPr>
              <a:t>80/20</a:t>
            </a:r>
            <a:r>
              <a:rPr lang="zh-CN" altLang="en-US" sz="3200" b="1" dirty="0">
                <a:latin typeface="华文中宋" panose="02010600040101010101" charset="-122"/>
                <a:ea typeface="华文中宋" panose="02010600040101010101" charset="-122"/>
              </a:rPr>
              <a:t>分析</a:t>
            </a:r>
            <a:endParaRPr lang="zh-CN" altLang="en-US" sz="3200" b="1" dirty="0">
              <a:latin typeface="华文中宋" panose="02010600040101010101" charset="-122"/>
              <a:ea typeface="华文中宋" panose="02010600040101010101" charset="-122"/>
            </a:endParaRPr>
          </a:p>
        </p:txBody>
      </p:sp>
      <p:sp>
        <p:nvSpPr>
          <p:cNvPr id="9" name="矩形: 圆角 8"/>
          <p:cNvSpPr/>
          <p:nvPr/>
        </p:nvSpPr>
        <p:spPr>
          <a:xfrm>
            <a:off x="6773883" y="4412616"/>
            <a:ext cx="2956559" cy="9284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华文中宋" panose="02010600040101010101" charset="-122"/>
                <a:ea typeface="华文中宋" panose="02010600040101010101" charset="-122"/>
              </a:rPr>
              <a:t>趋势分析预测等等</a:t>
            </a:r>
            <a:endParaRPr lang="zh-CN" altLang="en-US" sz="3200" b="1" dirty="0">
              <a:latin typeface="华文中宋" panose="02010600040101010101" charset="-122"/>
              <a:ea typeface="华文中宋" panose="02010600040101010101" charset="-122"/>
            </a:endParaRPr>
          </a:p>
        </p:txBody>
      </p:sp>
      <p:sp>
        <p:nvSpPr>
          <p:cNvPr id="2" name="矩形: 圆角 6"/>
          <p:cNvSpPr/>
          <p:nvPr/>
        </p:nvSpPr>
        <p:spPr>
          <a:xfrm>
            <a:off x="2303780" y="2723515"/>
            <a:ext cx="2957195" cy="9283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dirty="0">
                <a:latin typeface="华文中宋" panose="02010600040101010101" charset="-122"/>
                <a:ea typeface="华文中宋" panose="02010600040101010101" charset="-122"/>
              </a:rPr>
              <a:t>多种图表</a:t>
            </a:r>
            <a:endParaRPr lang="zh-CN" altLang="en-US" sz="3200" b="1" dirty="0">
              <a:latin typeface="华文中宋" panose="02010600040101010101" charset="-122"/>
              <a:ea typeface="华文中宋" panose="02010600040101010101"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5965"/>
            <a:ext cx="4673600" cy="59200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332912" y="242099"/>
            <a:ext cx="4430283" cy="752768"/>
          </a:xfrm>
          <a:prstGeom prst="rect">
            <a:avLst/>
          </a:prstGeom>
          <a:effectLst>
            <a:outerShdw blurRad="50800" dist="38100" dir="2700000" algn="tl" rotWithShape="0">
              <a:prstClr val="black">
                <a:alpha val="40000"/>
              </a:prstClr>
            </a:outerShdw>
          </a:effectLst>
        </p:spPr>
        <p:txBody>
          <a:bodyPr>
            <a:normAutofit/>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多种图表</a:t>
            </a:r>
            <a:endParaRPr lang="zh-CN" altLang="en-US" sz="3735" b="1" dirty="0">
              <a:solidFill>
                <a:prstClr val="white"/>
              </a:solidFill>
              <a:latin typeface="华文中宋" panose="02010600040101010101" charset="-122"/>
              <a:ea typeface="华文中宋" panose="02010600040101010101" charset="-122"/>
            </a:endParaRPr>
          </a:p>
        </p:txBody>
      </p:sp>
      <p:pic>
        <p:nvPicPr>
          <p:cNvPr id="4" name="图片 3"/>
          <p:cNvPicPr>
            <a:picLocks noChangeAspect="1"/>
          </p:cNvPicPr>
          <p:nvPr/>
        </p:nvPicPr>
        <p:blipFill>
          <a:blip r:embed="rId1"/>
          <a:stretch>
            <a:fillRect/>
          </a:stretch>
        </p:blipFill>
        <p:spPr>
          <a:xfrm>
            <a:off x="0" y="1153160"/>
            <a:ext cx="12165753" cy="5735320"/>
          </a:xfrm>
          <a:prstGeom prst="rect">
            <a:avLst/>
          </a:prstGeom>
        </p:spPr>
      </p:pic>
      <p:sp>
        <p:nvSpPr>
          <p:cNvPr id="10" name="矩形 9"/>
          <p:cNvSpPr/>
          <p:nvPr/>
        </p:nvSpPr>
        <p:spPr>
          <a:xfrm>
            <a:off x="5807287" y="2095500"/>
            <a:ext cx="406400" cy="287867"/>
          </a:xfrm>
          <a:prstGeom prst="rect">
            <a:avLst/>
          </a:prstGeom>
          <a:noFill/>
          <a:ln w="38100">
            <a:solidFill>
              <a:srgbClr val="FF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标注 10"/>
          <p:cNvSpPr/>
          <p:nvPr/>
        </p:nvSpPr>
        <p:spPr>
          <a:xfrm>
            <a:off x="6213687" y="1317413"/>
            <a:ext cx="1130300" cy="671407"/>
          </a:xfrm>
          <a:prstGeom prst="wedgeRoundRectCallout">
            <a:avLst>
              <a:gd name="adj1" fmla="val -43033"/>
              <a:gd name="adj2" fmla="val 80390"/>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点击图表</a:t>
            </a:r>
            <a:endParaRPr lang="zh-CN" altLang="en-US" sz="2400" b="1">
              <a:latin typeface="华文中宋" panose="02010600040101010101" charset="-122"/>
              <a:ea typeface="华文中宋" panose="02010600040101010101" charset="-122"/>
            </a:endParaRPr>
          </a:p>
        </p:txBody>
      </p:sp>
      <p:pic>
        <p:nvPicPr>
          <p:cNvPr id="13" name="图片 12"/>
          <p:cNvPicPr>
            <a:picLocks noChangeAspect="1"/>
          </p:cNvPicPr>
          <p:nvPr/>
        </p:nvPicPr>
        <p:blipFill>
          <a:blip r:embed="rId2"/>
          <a:stretch>
            <a:fillRect/>
          </a:stretch>
        </p:blipFill>
        <p:spPr>
          <a:xfrm>
            <a:off x="2537460" y="1057487"/>
            <a:ext cx="9628293" cy="5825913"/>
          </a:xfrm>
          <a:prstGeom prst="rect">
            <a:avLst/>
          </a:prstGeom>
        </p:spPr>
      </p:pic>
      <p:pic>
        <p:nvPicPr>
          <p:cNvPr id="14" name="图片 13"/>
          <p:cNvPicPr>
            <a:picLocks noChangeAspect="1"/>
          </p:cNvPicPr>
          <p:nvPr/>
        </p:nvPicPr>
        <p:blipFill>
          <a:blip r:embed="rId3"/>
          <a:stretch>
            <a:fillRect/>
          </a:stretch>
        </p:blipFill>
        <p:spPr>
          <a:xfrm>
            <a:off x="2518833" y="1077807"/>
            <a:ext cx="9627447" cy="5790353"/>
          </a:xfrm>
          <a:prstGeom prst="rect">
            <a:avLst/>
          </a:prstGeom>
        </p:spPr>
      </p:pic>
      <p:pic>
        <p:nvPicPr>
          <p:cNvPr id="15" name="图片 14"/>
          <p:cNvPicPr>
            <a:picLocks noChangeAspect="1"/>
          </p:cNvPicPr>
          <p:nvPr/>
        </p:nvPicPr>
        <p:blipFill>
          <a:blip r:embed="rId4"/>
          <a:stretch>
            <a:fillRect/>
          </a:stretch>
        </p:blipFill>
        <p:spPr>
          <a:xfrm>
            <a:off x="2537460" y="1097280"/>
            <a:ext cx="9639300" cy="5847927"/>
          </a:xfrm>
          <a:prstGeom prst="rect">
            <a:avLst/>
          </a:prstGeom>
        </p:spPr>
      </p:pic>
      <p:pic>
        <p:nvPicPr>
          <p:cNvPr id="16" name="图片 15"/>
          <p:cNvPicPr>
            <a:picLocks noChangeAspect="1"/>
          </p:cNvPicPr>
          <p:nvPr/>
        </p:nvPicPr>
        <p:blipFill>
          <a:blip r:embed="rId5"/>
          <a:stretch>
            <a:fillRect/>
          </a:stretch>
        </p:blipFill>
        <p:spPr>
          <a:xfrm>
            <a:off x="2482427" y="1031240"/>
            <a:ext cx="9750213" cy="5884333"/>
          </a:xfrm>
          <a:prstGeom prst="rect">
            <a:avLst/>
          </a:prstGeom>
        </p:spPr>
      </p:pic>
      <p:pic>
        <p:nvPicPr>
          <p:cNvPr id="12" name="图片 11"/>
          <p:cNvPicPr>
            <a:picLocks noChangeAspect="1"/>
          </p:cNvPicPr>
          <p:nvPr/>
        </p:nvPicPr>
        <p:blipFill>
          <a:blip r:embed="rId6"/>
          <a:stretch>
            <a:fillRect/>
          </a:stretch>
        </p:blipFill>
        <p:spPr>
          <a:xfrm>
            <a:off x="2509520" y="1113367"/>
            <a:ext cx="9627447" cy="57700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Tm="1000">
        <p:checker/>
      </p:transition>
    </mc:Choice>
    <mc:Fallback>
      <p:transition spd="slow" advTm="1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10" grpId="0" bldLvl="0" animBg="1"/>
      <p:bldP spid="11"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1" y="276014"/>
            <a:ext cx="9498753"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141394" y="242147"/>
            <a:ext cx="8875607" cy="752687"/>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数字地图：</a:t>
            </a:r>
            <a:r>
              <a:rPr lang="zh-CN" altLang="en-US" sz="3735" b="1" dirty="0">
                <a:solidFill>
                  <a:schemeClr val="bg1"/>
                </a:solidFill>
                <a:latin typeface="华文中宋" panose="02010600040101010101" charset="-122"/>
                <a:ea typeface="华文中宋" panose="02010600040101010101" charset="-122"/>
                <a:cs typeface="+mn-ea"/>
                <a:sym typeface="+mn-ea"/>
              </a:rPr>
              <a:t>以我国各省蔬菜园艺产值为例</a:t>
            </a:r>
            <a:endParaRPr lang="zh-CN" altLang="en-US" sz="3735" b="1" dirty="0">
              <a:solidFill>
                <a:schemeClr val="bg1"/>
              </a:solidFill>
              <a:latin typeface="华文中宋" panose="02010600040101010101" charset="-122"/>
              <a:ea typeface="华文中宋" panose="02010600040101010101" charset="-122"/>
              <a:cs typeface="+mn-ea"/>
              <a:sym typeface="+mn-ea"/>
            </a:endParaRPr>
          </a:p>
        </p:txBody>
      </p:sp>
      <p:pic>
        <p:nvPicPr>
          <p:cNvPr id="2" name="图片 1"/>
          <p:cNvPicPr>
            <a:picLocks noChangeAspect="1"/>
          </p:cNvPicPr>
          <p:nvPr/>
        </p:nvPicPr>
        <p:blipFill>
          <a:blip r:embed="rId1"/>
          <a:stretch>
            <a:fillRect/>
          </a:stretch>
        </p:blipFill>
        <p:spPr>
          <a:xfrm>
            <a:off x="1" y="1126914"/>
            <a:ext cx="12128500" cy="5747173"/>
          </a:xfrm>
          <a:prstGeom prst="rect">
            <a:avLst/>
          </a:prstGeom>
        </p:spPr>
      </p:pic>
      <p:sp>
        <p:nvSpPr>
          <p:cNvPr id="4" name="矩形 3"/>
          <p:cNvSpPr/>
          <p:nvPr/>
        </p:nvSpPr>
        <p:spPr>
          <a:xfrm>
            <a:off x="6191674" y="2084493"/>
            <a:ext cx="576580" cy="384387"/>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圆角矩形标注 4"/>
          <p:cNvSpPr/>
          <p:nvPr/>
        </p:nvSpPr>
        <p:spPr>
          <a:xfrm>
            <a:off x="6950287" y="1230207"/>
            <a:ext cx="1082887" cy="671407"/>
          </a:xfrm>
          <a:prstGeom prst="wedgeRoundRectCallout">
            <a:avLst>
              <a:gd name="adj1" fmla="val -55627"/>
              <a:gd name="adj2" fmla="val 90100"/>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点击地图</a:t>
            </a:r>
            <a:endParaRPr lang="zh-CN" altLang="en-US" sz="2400" b="1">
              <a:latin typeface="华文中宋" panose="02010600040101010101" charset="-122"/>
              <a:ea typeface="华文中宋" panose="02010600040101010101" charset="-122"/>
            </a:endParaRPr>
          </a:p>
        </p:txBody>
      </p:sp>
      <p:pic>
        <p:nvPicPr>
          <p:cNvPr id="6" name="图片 5"/>
          <p:cNvPicPr>
            <a:picLocks noChangeAspect="1"/>
          </p:cNvPicPr>
          <p:nvPr/>
        </p:nvPicPr>
        <p:blipFill>
          <a:blip r:embed="rId2"/>
          <a:stretch>
            <a:fillRect/>
          </a:stretch>
        </p:blipFill>
        <p:spPr>
          <a:xfrm>
            <a:off x="1" y="1115060"/>
            <a:ext cx="12128500" cy="5770880"/>
          </a:xfrm>
          <a:prstGeom prst="rect">
            <a:avLst/>
          </a:prstGeom>
        </p:spPr>
      </p:pic>
      <p:sp>
        <p:nvSpPr>
          <p:cNvPr id="9" name="文本框 8"/>
          <p:cNvSpPr txBox="1"/>
          <p:nvPr/>
        </p:nvSpPr>
        <p:spPr>
          <a:xfrm>
            <a:off x="3776981" y="6123941"/>
            <a:ext cx="7238153" cy="461665"/>
          </a:xfrm>
          <a:prstGeom prst="rect">
            <a:avLst/>
          </a:prstGeom>
          <a:noFill/>
          <a:ln w="38100">
            <a:solidFill>
              <a:srgbClr val="FF0000"/>
            </a:solidFill>
          </a:ln>
        </p:spPr>
        <p:txBody>
          <a:bodyPr wrap="square" rtlCol="0">
            <a:spAutoFit/>
          </a:bodyPr>
          <a:lstStyle/>
          <a:p>
            <a:endParaRPr lang="zh-CN" altLang="en-US" sz="2400"/>
          </a:p>
        </p:txBody>
      </p:sp>
      <p:sp>
        <p:nvSpPr>
          <p:cNvPr id="10" name="圆角矩形标注 9"/>
          <p:cNvSpPr/>
          <p:nvPr/>
        </p:nvSpPr>
        <p:spPr>
          <a:xfrm>
            <a:off x="3385820" y="4834467"/>
            <a:ext cx="2805853" cy="904240"/>
          </a:xfrm>
          <a:prstGeom prst="wedgeRoundRectCallout">
            <a:avLst>
              <a:gd name="adj1" fmla="val -4678"/>
              <a:gd name="adj2" fmla="val 85679"/>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下方为时间轴，点击选择所需年份</a:t>
            </a:r>
            <a:endParaRPr lang="zh-CN" altLang="en-US" sz="2400" b="1">
              <a:latin typeface="华文中宋" panose="02010600040101010101" charset="-122"/>
              <a:ea typeface="华文中宋" panose="02010600040101010101" charset="-122"/>
            </a:endParaRPr>
          </a:p>
        </p:txBody>
      </p:sp>
      <p:pic>
        <p:nvPicPr>
          <p:cNvPr id="12" name="图片 11"/>
          <p:cNvPicPr>
            <a:picLocks noChangeAspect="1"/>
          </p:cNvPicPr>
          <p:nvPr/>
        </p:nvPicPr>
        <p:blipFill>
          <a:blip r:embed="rId3"/>
          <a:stretch>
            <a:fillRect/>
          </a:stretch>
        </p:blipFill>
        <p:spPr>
          <a:xfrm>
            <a:off x="1" y="1077807"/>
            <a:ext cx="12079393" cy="5808133"/>
          </a:xfrm>
          <a:prstGeom prst="rect">
            <a:avLst/>
          </a:prstGeom>
        </p:spPr>
      </p:pic>
      <p:sp>
        <p:nvSpPr>
          <p:cNvPr id="13" name="文本框 12"/>
          <p:cNvSpPr txBox="1"/>
          <p:nvPr/>
        </p:nvSpPr>
        <p:spPr>
          <a:xfrm>
            <a:off x="2751667" y="4343401"/>
            <a:ext cx="1242907" cy="461665"/>
          </a:xfrm>
          <a:prstGeom prst="rect">
            <a:avLst/>
          </a:prstGeom>
          <a:noFill/>
          <a:ln w="38100">
            <a:solidFill>
              <a:srgbClr val="FF0000"/>
            </a:solidFill>
          </a:ln>
        </p:spPr>
        <p:txBody>
          <a:bodyPr wrap="square" rtlCol="0">
            <a:spAutoFit/>
          </a:bodyPr>
          <a:lstStyle/>
          <a:p>
            <a:endParaRPr lang="zh-CN" altLang="en-US" sz="2400"/>
          </a:p>
        </p:txBody>
      </p:sp>
      <p:sp>
        <p:nvSpPr>
          <p:cNvPr id="14" name="圆角矩形标注 13"/>
          <p:cNvSpPr/>
          <p:nvPr/>
        </p:nvSpPr>
        <p:spPr>
          <a:xfrm>
            <a:off x="3701627" y="5102014"/>
            <a:ext cx="2827020" cy="1021927"/>
          </a:xfrm>
          <a:prstGeom prst="wedgeRoundRectCallout">
            <a:avLst>
              <a:gd name="adj1" fmla="val -38170"/>
              <a:gd name="adj2" fmla="val -7261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鼠标点击某一区间，对应地区高亮突显</a:t>
            </a:r>
            <a:endParaRPr lang="zh-CN" altLang="en-US" sz="2400" b="1">
              <a:latin typeface="华文中宋" panose="02010600040101010101" charset="-122"/>
              <a:ea typeface="华文中宋" panose="02010600040101010101" charset="-122"/>
            </a:endParaRPr>
          </a:p>
        </p:txBody>
      </p:sp>
      <p:pic>
        <p:nvPicPr>
          <p:cNvPr id="15" name="图片 14"/>
          <p:cNvPicPr>
            <a:picLocks noChangeAspect="1"/>
          </p:cNvPicPr>
          <p:nvPr/>
        </p:nvPicPr>
        <p:blipFill>
          <a:blip r:embed="rId4"/>
          <a:stretch>
            <a:fillRect/>
          </a:stretch>
        </p:blipFill>
        <p:spPr>
          <a:xfrm>
            <a:off x="1" y="1063414"/>
            <a:ext cx="12128500" cy="5810673"/>
          </a:xfrm>
          <a:prstGeom prst="rect">
            <a:avLst/>
          </a:prstGeom>
        </p:spPr>
      </p:pic>
      <p:sp>
        <p:nvSpPr>
          <p:cNvPr id="16" name="圆角矩形标注 15"/>
          <p:cNvSpPr/>
          <p:nvPr/>
        </p:nvSpPr>
        <p:spPr>
          <a:xfrm>
            <a:off x="9607127" y="1561254"/>
            <a:ext cx="2472267" cy="1431713"/>
          </a:xfrm>
          <a:prstGeom prst="wedgeRoundRectCallout">
            <a:avLst>
              <a:gd name="adj1" fmla="val -78055"/>
              <a:gd name="adj2" fmla="val 87927"/>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鼠标点击地图上任意地区，该地区名称和数据随时呈现</a:t>
            </a:r>
            <a:endParaRPr lang="zh-CN" altLang="en-US" sz="2400" b="1">
              <a:latin typeface="华文中宋" panose="02010600040101010101" charset="-122"/>
              <a:ea typeface="华文中宋" panose="02010600040101010101" charset="-122"/>
            </a:endParaRPr>
          </a:p>
        </p:txBody>
      </p:sp>
      <p:pic>
        <p:nvPicPr>
          <p:cNvPr id="3" name="图片 2"/>
          <p:cNvPicPr>
            <a:picLocks noChangeAspect="1"/>
          </p:cNvPicPr>
          <p:nvPr/>
        </p:nvPicPr>
        <p:blipFill>
          <a:blip r:embed="rId5"/>
          <a:stretch>
            <a:fillRect/>
          </a:stretch>
        </p:blipFill>
        <p:spPr>
          <a:xfrm>
            <a:off x="-1" y="1046480"/>
            <a:ext cx="12078588" cy="5751432"/>
          </a:xfrm>
          <a:prstGeom prst="rect">
            <a:avLst/>
          </a:prstGeom>
        </p:spPr>
      </p:pic>
      <p:grpSp>
        <p:nvGrpSpPr>
          <p:cNvPr id="8" name="组合 7"/>
          <p:cNvGrpSpPr/>
          <p:nvPr/>
        </p:nvGrpSpPr>
        <p:grpSpPr>
          <a:xfrm>
            <a:off x="2100735" y="4944375"/>
            <a:ext cx="2904832" cy="1734289"/>
            <a:chOff x="1619672" y="3561498"/>
            <a:chExt cx="2178624" cy="1300717"/>
          </a:xfrm>
        </p:grpSpPr>
        <p:sp>
          <p:nvSpPr>
            <p:cNvPr id="7" name="文本框 6"/>
            <p:cNvSpPr txBox="1"/>
            <p:nvPr/>
          </p:nvSpPr>
          <p:spPr>
            <a:xfrm>
              <a:off x="1619672" y="4515966"/>
              <a:ext cx="1584176" cy="346249"/>
            </a:xfrm>
            <a:prstGeom prst="rect">
              <a:avLst/>
            </a:prstGeom>
            <a:noFill/>
            <a:ln w="38100">
              <a:solidFill>
                <a:srgbClr val="FF0000"/>
              </a:solidFill>
            </a:ln>
          </p:spPr>
          <p:txBody>
            <a:bodyPr wrap="square" rtlCol="0">
              <a:spAutoFit/>
            </a:bodyPr>
            <a:lstStyle/>
            <a:p>
              <a:endParaRPr lang="zh-CN" altLang="en-US" sz="2400" dirty="0"/>
            </a:p>
          </p:txBody>
        </p:sp>
        <p:sp>
          <p:nvSpPr>
            <p:cNvPr id="17" name="对话气泡: 圆角矩形 16"/>
            <p:cNvSpPr/>
            <p:nvPr/>
          </p:nvSpPr>
          <p:spPr bwMode="auto">
            <a:xfrm>
              <a:off x="2555139" y="3561498"/>
              <a:ext cx="1243157" cy="648234"/>
            </a:xfrm>
            <a:prstGeom prst="wedgeRoundRectCallout">
              <a:avLst>
                <a:gd name="adj1" fmla="val -24864"/>
                <a:gd name="adj2" fmla="val 79015"/>
                <a:gd name="adj3" fmla="val 16667"/>
              </a:avLst>
            </a:prstGeom>
            <a:solidFill>
              <a:schemeClr val="accent6">
                <a:lumMod val="75000"/>
              </a:schemeClr>
            </a:solidFill>
            <a:ln w="9525">
              <a:noFill/>
              <a:miter lim="800000"/>
            </a:ln>
          </p:spPr>
          <p:txBody>
            <a:bodyPr wrap="none" lIns="120227" tIns="62653" rIns="120227" bIns="62653" rtlCol="0" anchor="ctr"/>
            <a:lstStyle/>
            <a:p>
              <a:pPr algn="ctr" eaLnBrk="0" hangingPunct="0"/>
              <a:r>
                <a:rPr lang="zh-CN" altLang="en-US" sz="2400" b="1" dirty="0">
                  <a:solidFill>
                    <a:srgbClr val="FFFFFF"/>
                  </a:solidFill>
                  <a:latin typeface="华文中宋" panose="02010600040101010101" charset="-122"/>
                  <a:ea typeface="华文中宋" panose="02010600040101010101" charset="-122"/>
                  <a:sym typeface="Calibri" panose="020F0502020204030204" charset="0"/>
                </a:rPr>
                <a:t>自定义颜</a:t>
              </a:r>
              <a:endParaRPr lang="zh-CN" altLang="en-US" sz="2400" b="1" dirty="0">
                <a:solidFill>
                  <a:srgbClr val="FFFFFF"/>
                </a:solidFill>
                <a:latin typeface="华文中宋" panose="02010600040101010101" charset="-122"/>
                <a:ea typeface="华文中宋" panose="02010600040101010101" charset="-122"/>
                <a:sym typeface="Calibri" panose="020F0502020204030204" charset="0"/>
              </a:endParaRPr>
            </a:p>
            <a:p>
              <a:pPr algn="ctr" eaLnBrk="0" hangingPunct="0"/>
              <a:r>
                <a:rPr lang="zh-CN" altLang="en-US" sz="2400" b="1" dirty="0">
                  <a:solidFill>
                    <a:srgbClr val="FFFFFF"/>
                  </a:solidFill>
                  <a:latin typeface="华文中宋" panose="02010600040101010101" charset="-122"/>
                  <a:ea typeface="华文中宋" panose="02010600040101010101" charset="-122"/>
                  <a:sym typeface="Calibri" panose="020F0502020204030204" charset="0"/>
                </a:rPr>
                <a:t>色选择区</a:t>
              </a:r>
              <a:endParaRPr lang="zh-CN" altLang="en-US" sz="2400" b="1" dirty="0">
                <a:solidFill>
                  <a:srgbClr val="FFFFFF"/>
                </a:solidFill>
                <a:latin typeface="华文中宋" panose="02010600040101010101" charset="-122"/>
                <a:ea typeface="华文中宋" panose="02010600040101010101" charset="-122"/>
                <a:sym typeface="Calibri" panose="020F0502020204030204" charset="0"/>
              </a:endParaRPr>
            </a:p>
          </p:txBody>
        </p:sp>
      </p:grpSp>
    </p:spTree>
  </p:cSld>
  <p:clrMapOvr>
    <a:masterClrMapping/>
  </p:clrMapOvr>
  <p:transition spd="slow" advTm="1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500" fill="hold"/>
                                        <p:tgtEl>
                                          <p:spTgt spid="8"/>
                                        </p:tgtEl>
                                        <p:attrNameLst>
                                          <p:attrName>ppt_x</p:attrName>
                                        </p:attrNameLst>
                                      </p:cBhvr>
                                      <p:tavLst>
                                        <p:tav tm="0">
                                          <p:val>
                                            <p:strVal val="#ppt_x"/>
                                          </p:val>
                                        </p:tav>
                                        <p:tav tm="100000">
                                          <p:val>
                                            <p:strVal val="#ppt_x"/>
                                          </p:val>
                                        </p:tav>
                                      </p:tavLst>
                                    </p:anim>
                                    <p:anim calcmode="lin" valueType="num">
                                      <p:cBhvr additive="base">
                                        <p:cTn id="8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4" grpId="0" animBg="1"/>
      <p:bldP spid="5" grpId="0" animBg="1"/>
      <p:bldP spid="9" grpId="0" animBg="1"/>
      <p:bldP spid="10" grpId="0" animBg="1"/>
      <p:bldP spid="13" grpId="0" animBg="1"/>
      <p:bldP spid="1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3"/>
          <p:cNvSpPr/>
          <p:nvPr/>
        </p:nvSpPr>
        <p:spPr>
          <a:xfrm>
            <a:off x="0" y="276014"/>
            <a:ext cx="9456373"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 name="标题 3"/>
          <p:cNvSpPr txBox="1"/>
          <p:nvPr/>
        </p:nvSpPr>
        <p:spPr>
          <a:xfrm>
            <a:off x="54187" y="195579"/>
            <a:ext cx="9348000" cy="752687"/>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en-US" altLang="zh-CN" sz="3735" b="1" dirty="0">
                <a:solidFill>
                  <a:schemeClr val="bg1"/>
                </a:solidFill>
                <a:latin typeface="华文中宋" panose="02010600040101010101" charset="-122"/>
                <a:ea typeface="华文中宋" panose="02010600040101010101" charset="-122"/>
              </a:rPr>
              <a:t>80/20</a:t>
            </a:r>
            <a:r>
              <a:rPr lang="zh-CN" altLang="en-US" sz="3735" b="1" dirty="0">
                <a:solidFill>
                  <a:schemeClr val="bg1"/>
                </a:solidFill>
                <a:latin typeface="华文中宋" panose="02010600040101010101" charset="-122"/>
                <a:ea typeface="华文中宋" panose="02010600040101010101" charset="-122"/>
              </a:rPr>
              <a:t>分析：以我国煤炭消费量为例</a:t>
            </a:r>
            <a:endParaRPr lang="zh-CN" altLang="en-US" sz="3735" b="1" dirty="0">
              <a:solidFill>
                <a:schemeClr val="bg1"/>
              </a:solidFill>
              <a:latin typeface="华文中宋" panose="02010600040101010101" charset="-122"/>
              <a:ea typeface="华文中宋" panose="02010600040101010101" charset="-122"/>
            </a:endParaRPr>
          </a:p>
        </p:txBody>
      </p:sp>
      <p:pic>
        <p:nvPicPr>
          <p:cNvPr id="7" name="图片 6"/>
          <p:cNvPicPr>
            <a:picLocks noChangeAspect="1"/>
          </p:cNvPicPr>
          <p:nvPr/>
        </p:nvPicPr>
        <p:blipFill>
          <a:blip r:embed="rId1"/>
          <a:stretch>
            <a:fillRect/>
          </a:stretch>
        </p:blipFill>
        <p:spPr>
          <a:xfrm>
            <a:off x="0" y="1185208"/>
            <a:ext cx="12192000" cy="5672792"/>
          </a:xfrm>
          <a:prstGeom prst="rect">
            <a:avLst/>
          </a:prstGeom>
        </p:spPr>
      </p:pic>
      <p:sp>
        <p:nvSpPr>
          <p:cNvPr id="8" name="矩形 7"/>
          <p:cNvSpPr/>
          <p:nvPr/>
        </p:nvSpPr>
        <p:spPr>
          <a:xfrm>
            <a:off x="6768075" y="2372883"/>
            <a:ext cx="288032" cy="28803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对话气泡: 矩形 8"/>
          <p:cNvSpPr/>
          <p:nvPr/>
        </p:nvSpPr>
        <p:spPr>
          <a:xfrm>
            <a:off x="7056107" y="1265641"/>
            <a:ext cx="1920213" cy="870300"/>
          </a:xfrm>
          <a:prstGeom prst="wedgeRectCallout">
            <a:avLst>
              <a:gd name="adj1" fmla="val -42982"/>
              <a:gd name="adj2" fmla="val 8218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中宋" panose="02010600040101010101" charset="-122"/>
                <a:ea typeface="华文中宋" panose="02010600040101010101" charset="-122"/>
              </a:rPr>
              <a:t>点击</a:t>
            </a:r>
            <a:r>
              <a:rPr lang="en-US" altLang="zh-CN" sz="2400" b="1" dirty="0">
                <a:latin typeface="华文中宋" panose="02010600040101010101" charset="-122"/>
                <a:ea typeface="华文中宋" panose="02010600040101010101" charset="-122"/>
              </a:rPr>
              <a:t>80/20</a:t>
            </a:r>
            <a:r>
              <a:rPr lang="zh-CN" altLang="en-US" sz="2400" b="1" dirty="0">
                <a:latin typeface="华文中宋" panose="02010600040101010101" charset="-122"/>
                <a:ea typeface="华文中宋" panose="02010600040101010101" charset="-122"/>
              </a:rPr>
              <a:t>分析</a:t>
            </a:r>
            <a:endParaRPr lang="zh-CN" altLang="en-US" sz="2400" b="1" dirty="0">
              <a:latin typeface="华文中宋" panose="02010600040101010101" charset="-122"/>
              <a:ea typeface="华文中宋" panose="02010600040101010101" charset="-122"/>
            </a:endParaRPr>
          </a:p>
        </p:txBody>
      </p:sp>
      <p:pic>
        <p:nvPicPr>
          <p:cNvPr id="10" name="图片 9"/>
          <p:cNvPicPr>
            <a:picLocks noChangeAspect="1"/>
          </p:cNvPicPr>
          <p:nvPr/>
        </p:nvPicPr>
        <p:blipFill>
          <a:blip r:embed="rId2"/>
          <a:stretch>
            <a:fillRect/>
          </a:stretch>
        </p:blipFill>
        <p:spPr>
          <a:xfrm>
            <a:off x="4847861" y="1583509"/>
            <a:ext cx="5892064" cy="4876191"/>
          </a:xfrm>
          <a:prstGeom prst="rect">
            <a:avLst/>
          </a:prstGeom>
        </p:spPr>
      </p:pic>
      <p:pic>
        <p:nvPicPr>
          <p:cNvPr id="11" name="图片 10"/>
          <p:cNvPicPr>
            <a:picLocks noChangeAspect="1"/>
          </p:cNvPicPr>
          <p:nvPr/>
        </p:nvPicPr>
        <p:blipFill>
          <a:blip r:embed="rId3"/>
          <a:stretch>
            <a:fillRect/>
          </a:stretch>
        </p:blipFill>
        <p:spPr>
          <a:xfrm>
            <a:off x="2159563" y="1143903"/>
            <a:ext cx="10032437" cy="5837492"/>
          </a:xfrm>
          <a:prstGeom prst="rect">
            <a:avLst/>
          </a:prstGeom>
        </p:spPr>
      </p:pic>
      <p:sp>
        <p:nvSpPr>
          <p:cNvPr id="12" name=" 228"/>
          <p:cNvSpPr/>
          <p:nvPr/>
        </p:nvSpPr>
        <p:spPr>
          <a:xfrm>
            <a:off x="7303516" y="1024341"/>
            <a:ext cx="3459480" cy="1247987"/>
          </a:xfrm>
          <a:prstGeom prst="wedgeRectCallout">
            <a:avLst>
              <a:gd name="adj1" fmla="val 71511"/>
              <a:gd name="adj2" fmla="val 50000"/>
            </a:avLst>
          </a:prstGeom>
          <a:solidFill>
            <a:schemeClr val="accent6">
              <a:lumMod val="75000"/>
            </a:schemeClr>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4605" eaLnBrk="1" fontAlgn="auto" hangingPunct="1">
              <a:spcBef>
                <a:spcPts val="0"/>
              </a:spcBef>
              <a:spcAft>
                <a:spcPts val="0"/>
              </a:spcAft>
              <a:defRPr/>
            </a:pPr>
            <a:r>
              <a:rPr lang="zh-CN" altLang="en-US" sz="2400" b="1" noProof="1">
                <a:solidFill>
                  <a:prstClr val="white"/>
                </a:solidFill>
                <a:latin typeface="华文中宋" panose="02010600040101010101" charset="-122"/>
                <a:ea typeface="华文中宋" panose="02010600040101010101" charset="-122"/>
              </a:rPr>
              <a:t>指标数据加起来总和占</a:t>
            </a:r>
            <a:r>
              <a:rPr lang="en-US" altLang="zh-CN" sz="2400" b="1" noProof="1">
                <a:solidFill>
                  <a:prstClr val="white"/>
                </a:solidFill>
                <a:latin typeface="华文中宋" panose="02010600040101010101" charset="-122"/>
                <a:ea typeface="华文中宋" panose="02010600040101010101" charset="-122"/>
              </a:rPr>
              <a:t>80%</a:t>
            </a:r>
            <a:r>
              <a:rPr lang="zh-CN" altLang="en-US" sz="2400" b="1" noProof="1">
                <a:solidFill>
                  <a:prstClr val="white"/>
                </a:solidFill>
                <a:latin typeface="华文中宋" panose="02010600040101010101" charset="-122"/>
                <a:ea typeface="华文中宋" panose="02010600040101010101" charset="-122"/>
              </a:rPr>
              <a:t>的省份，正常显示，并从多到少依次排序。</a:t>
            </a:r>
            <a:endParaRPr lang="zh-CN" altLang="en-US" sz="2400" b="1" noProof="1">
              <a:solidFill>
                <a:prstClr val="white"/>
              </a:solidFill>
              <a:latin typeface="华文中宋" panose="02010600040101010101" charset="-122"/>
              <a:ea typeface="华文中宋" panose="02010600040101010101" charset="-122"/>
            </a:endParaRPr>
          </a:p>
        </p:txBody>
      </p:sp>
      <p:sp>
        <p:nvSpPr>
          <p:cNvPr id="13" name=" 228"/>
          <p:cNvSpPr/>
          <p:nvPr/>
        </p:nvSpPr>
        <p:spPr>
          <a:xfrm>
            <a:off x="1007435" y="4581128"/>
            <a:ext cx="2617893" cy="1176867"/>
          </a:xfrm>
          <a:prstGeom prst="wedgeRectCallout">
            <a:avLst>
              <a:gd name="adj1" fmla="val 53530"/>
              <a:gd name="adj2" fmla="val 103187"/>
            </a:avLst>
          </a:prstGeom>
          <a:solidFill>
            <a:schemeClr val="accent6">
              <a:lumMod val="75000"/>
            </a:schemeClr>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4605" eaLnBrk="1" fontAlgn="auto" hangingPunct="1">
              <a:spcBef>
                <a:spcPts val="0"/>
              </a:spcBef>
              <a:spcAft>
                <a:spcPts val="0"/>
              </a:spcAft>
              <a:defRPr/>
            </a:pPr>
            <a:r>
              <a:rPr lang="zh-CN" altLang="en-US" sz="2400" b="1" dirty="0">
                <a:solidFill>
                  <a:prstClr val="white"/>
                </a:solidFill>
                <a:latin typeface="华文中宋" panose="02010600040101010101" charset="-122"/>
                <a:ea typeface="华文中宋" panose="02010600040101010101" charset="-122"/>
                <a:sym typeface="+mn-ea"/>
              </a:rPr>
              <a:t>指标数据加起来</a:t>
            </a:r>
            <a:endParaRPr lang="zh-CN" altLang="en-US" sz="2400" b="1" noProof="1">
              <a:solidFill>
                <a:prstClr val="white"/>
              </a:solidFill>
              <a:latin typeface="华文中宋" panose="02010600040101010101" charset="-122"/>
              <a:ea typeface="华文中宋" panose="02010600040101010101" charset="-122"/>
            </a:endParaRPr>
          </a:p>
          <a:p>
            <a:pPr algn="ctr" defTabSz="1284605" eaLnBrk="1" fontAlgn="auto" hangingPunct="1">
              <a:spcBef>
                <a:spcPts val="0"/>
              </a:spcBef>
              <a:spcAft>
                <a:spcPts val="0"/>
              </a:spcAft>
              <a:defRPr/>
            </a:pPr>
            <a:r>
              <a:rPr lang="zh-CN" altLang="en-US" sz="2400" b="1" dirty="0">
                <a:solidFill>
                  <a:prstClr val="white"/>
                </a:solidFill>
                <a:latin typeface="华文中宋" panose="02010600040101010101" charset="-122"/>
                <a:ea typeface="华文中宋" panose="02010600040101010101" charset="-122"/>
                <a:sym typeface="+mn-ea"/>
              </a:rPr>
              <a:t>总和占</a:t>
            </a:r>
            <a:r>
              <a:rPr lang="en-US" altLang="zh-CN" sz="2400" b="1" dirty="0">
                <a:solidFill>
                  <a:prstClr val="white"/>
                </a:solidFill>
                <a:latin typeface="华文中宋" panose="02010600040101010101" charset="-122"/>
                <a:ea typeface="华文中宋" panose="02010600040101010101" charset="-122"/>
                <a:sym typeface="+mn-ea"/>
              </a:rPr>
              <a:t>20%</a:t>
            </a:r>
            <a:r>
              <a:rPr lang="zh-CN" altLang="en-US" sz="2400" b="1" dirty="0">
                <a:solidFill>
                  <a:prstClr val="white"/>
                </a:solidFill>
                <a:latin typeface="华文中宋" panose="02010600040101010101" charset="-122"/>
                <a:ea typeface="华文中宋" panose="02010600040101010101" charset="-122"/>
                <a:sym typeface="+mn-ea"/>
              </a:rPr>
              <a:t>的省份，合并显示。</a:t>
            </a:r>
            <a:endParaRPr lang="zh-CN" altLang="en-US" sz="2400" b="1" noProof="1">
              <a:solidFill>
                <a:prstClr val="white"/>
              </a:solidFill>
              <a:latin typeface="华文中宋" panose="02010600040101010101" charset="-122"/>
              <a:ea typeface="华文中宋" panose="02010600040101010101" charset="-122"/>
            </a:endParaRPr>
          </a:p>
        </p:txBody>
      </p:sp>
      <p:sp>
        <p:nvSpPr>
          <p:cNvPr id="15" name="圆角矩形 11"/>
          <p:cNvSpPr/>
          <p:nvPr/>
        </p:nvSpPr>
        <p:spPr>
          <a:xfrm>
            <a:off x="4728187" y="2978290"/>
            <a:ext cx="5562600" cy="246126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latin typeface="华文中宋" panose="02010600040101010101" charset="-122"/>
                <a:ea typeface="华文中宋" panose="02010600040101010101" charset="-122"/>
                <a:sym typeface="Arial" panose="020B0604020202020204" pitchFamily="34" charset="0"/>
              </a:rPr>
              <a:t>山东、山西等省份的煤炭消费量约占80%，其余各省份总和才占20%。</a:t>
            </a:r>
            <a:endParaRPr lang="zh-CN" altLang="en-US" sz="2400" b="1" dirty="0">
              <a:solidFill>
                <a:srgbClr val="FFFFFF"/>
              </a:solidFill>
              <a:latin typeface="华文中宋" panose="02010600040101010101" charset="-122"/>
              <a:ea typeface="华文中宋" panose="02010600040101010101" charset="-122"/>
              <a:sym typeface="Arial" panose="020B0604020202020204" pitchFamily="34" charset="0"/>
            </a:endParaRPr>
          </a:p>
          <a:p>
            <a:pPr algn="ctr"/>
            <a:endParaRPr lang="zh-CN" altLang="en-US" sz="2400" b="1" dirty="0">
              <a:solidFill>
                <a:srgbClr val="FFFFFF"/>
              </a:solidFill>
              <a:latin typeface="华文中宋" panose="02010600040101010101" charset="-122"/>
              <a:ea typeface="华文中宋" panose="02010600040101010101" charset="-122"/>
              <a:sym typeface="Arial" panose="020B0604020202020204" pitchFamily="34" charset="0"/>
            </a:endParaRPr>
          </a:p>
          <a:p>
            <a:pPr algn="ctr"/>
            <a:r>
              <a:rPr lang="zh-CN" altLang="en-US" sz="2400" b="1" dirty="0">
                <a:solidFill>
                  <a:srgbClr val="FFFFFF"/>
                </a:solidFill>
                <a:latin typeface="华文中宋" panose="02010600040101010101" charset="-122"/>
                <a:ea typeface="华文中宋" panose="02010600040101010101" charset="-122"/>
                <a:sym typeface="Arial" panose="020B0604020202020204" pitchFamily="34" charset="0"/>
              </a:rPr>
              <a:t>这就为我们应该在哪些地区严控用煤提供了明确的方向。</a:t>
            </a:r>
            <a:endParaRPr lang="zh-CN" altLang="en-US" sz="2400" b="1" dirty="0">
              <a:solidFill>
                <a:srgbClr val="FFFFFF"/>
              </a:solidFill>
              <a:latin typeface="华文中宋" panose="02010600040101010101" charset="-122"/>
              <a:ea typeface="华文中宋" panose="02010600040101010101" charset="-122"/>
              <a:sym typeface="Arial" panose="020B0604020202020204" pitchFamily="34" charset="0"/>
            </a:endParaRPr>
          </a:p>
          <a:p>
            <a:pPr algn="ct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animBg="1"/>
      <p:bldP spid="9" grpId="0" animBg="1"/>
      <p:bldP spid="12" grpId="0" animBg="1"/>
      <p:bldP spid="13" grpId="0" animBg="1"/>
      <p:bldP spid="1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6014"/>
            <a:ext cx="5999480"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332740" y="242147"/>
            <a:ext cx="5310293" cy="752687"/>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分析预测登陆方式</a:t>
            </a:r>
            <a:endParaRPr lang="zh-CN" altLang="en-US" sz="3735" b="1" dirty="0">
              <a:solidFill>
                <a:prstClr val="white"/>
              </a:solidFill>
              <a:latin typeface="华文中宋" panose="02010600040101010101" charset="-122"/>
              <a:ea typeface="华文中宋" panose="02010600040101010101" charset="-122"/>
            </a:endParaRPr>
          </a:p>
        </p:txBody>
      </p:sp>
      <p:pic>
        <p:nvPicPr>
          <p:cNvPr id="3" name="图片 2"/>
          <p:cNvPicPr>
            <a:picLocks noChangeAspect="1"/>
          </p:cNvPicPr>
          <p:nvPr/>
        </p:nvPicPr>
        <p:blipFill>
          <a:blip r:embed="rId1"/>
          <a:stretch>
            <a:fillRect/>
          </a:stretch>
        </p:blipFill>
        <p:spPr>
          <a:xfrm>
            <a:off x="16088" y="1079501"/>
            <a:ext cx="12160673" cy="5751407"/>
          </a:xfrm>
          <a:prstGeom prst="rect">
            <a:avLst/>
          </a:prstGeom>
        </p:spPr>
      </p:pic>
      <p:sp>
        <p:nvSpPr>
          <p:cNvPr id="4" name="矩形 3"/>
          <p:cNvSpPr/>
          <p:nvPr/>
        </p:nvSpPr>
        <p:spPr>
          <a:xfrm>
            <a:off x="11280141" y="1573108"/>
            <a:ext cx="864447" cy="51223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标注 5"/>
          <p:cNvSpPr/>
          <p:nvPr/>
        </p:nvSpPr>
        <p:spPr>
          <a:xfrm>
            <a:off x="9165168" y="2085340"/>
            <a:ext cx="2224193" cy="741680"/>
          </a:xfrm>
          <a:prstGeom prst="wedgeRoundRectCallout">
            <a:avLst>
              <a:gd name="adj1" fmla="val 35877"/>
              <a:gd name="adj2" fmla="val -8561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点击旧版入口</a:t>
            </a:r>
            <a:endParaRPr lang="zh-CN" altLang="en-US" sz="2400" b="1">
              <a:latin typeface="华文中宋" panose="02010600040101010101" charset="-122"/>
              <a:ea typeface="华文中宋" panose="02010600040101010101" charset="-122"/>
            </a:endParaRPr>
          </a:p>
        </p:txBody>
      </p:sp>
      <p:pic>
        <p:nvPicPr>
          <p:cNvPr id="2" name="图片 1"/>
          <p:cNvPicPr>
            <a:picLocks noChangeAspect="1"/>
          </p:cNvPicPr>
          <p:nvPr/>
        </p:nvPicPr>
        <p:blipFill>
          <a:blip r:embed="rId2"/>
          <a:stretch>
            <a:fillRect/>
          </a:stretch>
        </p:blipFill>
        <p:spPr>
          <a:xfrm>
            <a:off x="0" y="994833"/>
            <a:ext cx="12144587" cy="5836920"/>
          </a:xfrm>
          <a:prstGeom prst="rect">
            <a:avLst/>
          </a:prstGeom>
        </p:spPr>
      </p:pic>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1" y="276014"/>
            <a:ext cx="12192847"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2" name="图片 1" descr="1"/>
          <p:cNvPicPr>
            <a:picLocks noChangeAspect="1"/>
          </p:cNvPicPr>
          <p:nvPr/>
        </p:nvPicPr>
        <p:blipFill>
          <a:blip r:embed="rId1" cstate="print"/>
          <a:stretch>
            <a:fillRect/>
          </a:stretch>
        </p:blipFill>
        <p:spPr>
          <a:xfrm>
            <a:off x="1" y="1026161"/>
            <a:ext cx="12192847" cy="5885180"/>
          </a:xfrm>
          <a:prstGeom prst="rect">
            <a:avLst/>
          </a:prstGeom>
          <a:noFill/>
          <a:ln w="9525">
            <a:noFill/>
          </a:ln>
        </p:spPr>
      </p:pic>
      <p:sp>
        <p:nvSpPr>
          <p:cNvPr id="12" name="矩形 11"/>
          <p:cNvSpPr/>
          <p:nvPr/>
        </p:nvSpPr>
        <p:spPr>
          <a:xfrm>
            <a:off x="5146956" y="1779390"/>
            <a:ext cx="261824" cy="300517"/>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4605">
              <a:defRPr/>
            </a:pPr>
            <a:endParaRPr lang="zh-CN" altLang="en-US" sz="1465">
              <a:solidFill>
                <a:prstClr val="white"/>
              </a:solidFill>
              <a:latin typeface="Book Antiqua" panose="02040602050305030304"/>
              <a:ea typeface="宋体" panose="02010600030101010101" pitchFamily="2" charset="-122"/>
            </a:endParaRPr>
          </a:p>
        </p:txBody>
      </p:sp>
      <p:sp>
        <p:nvSpPr>
          <p:cNvPr id="228" name=" 228"/>
          <p:cNvSpPr/>
          <p:nvPr/>
        </p:nvSpPr>
        <p:spPr>
          <a:xfrm>
            <a:off x="5154467" y="2433812"/>
            <a:ext cx="2312563" cy="986677"/>
          </a:xfrm>
          <a:prstGeom prst="wedgeRectCallout">
            <a:avLst>
              <a:gd name="adj1" fmla="val -34455"/>
              <a:gd name="adj2" fmla="val -90324"/>
            </a:avLst>
          </a:prstGeom>
          <a:solidFill>
            <a:schemeClr val="accent6">
              <a:lumMod val="75000"/>
            </a:schemeClr>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4605" eaLnBrk="1" fontAlgn="auto" hangingPunct="1">
              <a:spcBef>
                <a:spcPts val="0"/>
              </a:spcBef>
              <a:spcAft>
                <a:spcPts val="0"/>
              </a:spcAft>
              <a:defRPr/>
            </a:pPr>
            <a:r>
              <a:rPr lang="zh-CN" altLang="en-US" sz="2275" noProof="1">
                <a:solidFill>
                  <a:prstClr val="white"/>
                </a:solidFill>
                <a:latin typeface="华文中宋" panose="02010600040101010101" charset="-122"/>
                <a:ea typeface="华文中宋" panose="02010600040101010101" charset="-122"/>
              </a:rPr>
              <a:t>点击分析预测  功能按钮</a:t>
            </a:r>
            <a:endParaRPr lang="zh-CN" altLang="en-US" sz="2275" noProof="1">
              <a:solidFill>
                <a:prstClr val="white"/>
              </a:solidFill>
              <a:latin typeface="华文中宋" panose="02010600040101010101" charset="-122"/>
              <a:ea typeface="华文中宋" panose="02010600040101010101" charset="-122"/>
            </a:endParaRPr>
          </a:p>
        </p:txBody>
      </p:sp>
      <p:pic>
        <p:nvPicPr>
          <p:cNvPr id="4" name="图片 3" descr="2"/>
          <p:cNvPicPr>
            <a:picLocks noChangeAspect="1"/>
          </p:cNvPicPr>
          <p:nvPr/>
        </p:nvPicPr>
        <p:blipFill>
          <a:blip r:embed="rId2" cstate="print"/>
          <a:stretch>
            <a:fillRect/>
          </a:stretch>
        </p:blipFill>
        <p:spPr>
          <a:xfrm>
            <a:off x="49108" y="1049867"/>
            <a:ext cx="12094633" cy="5838613"/>
          </a:xfrm>
          <a:prstGeom prst="rect">
            <a:avLst/>
          </a:prstGeom>
          <a:noFill/>
          <a:ln w="9525">
            <a:noFill/>
          </a:ln>
        </p:spPr>
      </p:pic>
      <p:sp>
        <p:nvSpPr>
          <p:cNvPr id="14" name="矩形 13"/>
          <p:cNvSpPr/>
          <p:nvPr/>
        </p:nvSpPr>
        <p:spPr>
          <a:xfrm>
            <a:off x="3462867" y="1678094"/>
            <a:ext cx="5013960" cy="947420"/>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4605">
              <a:defRPr/>
            </a:pPr>
            <a:endParaRPr lang="zh-CN" altLang="en-US" sz="1465">
              <a:solidFill>
                <a:prstClr val="white"/>
              </a:solidFill>
              <a:latin typeface="Book Antiqua" panose="02040602050305030304"/>
              <a:ea typeface="宋体" panose="02010600030101010101" pitchFamily="2" charset="-122"/>
            </a:endParaRPr>
          </a:p>
        </p:txBody>
      </p:sp>
      <p:sp>
        <p:nvSpPr>
          <p:cNvPr id="15" name="矩形 14"/>
          <p:cNvSpPr/>
          <p:nvPr/>
        </p:nvSpPr>
        <p:spPr>
          <a:xfrm>
            <a:off x="172851" y="3420550"/>
            <a:ext cx="1266557" cy="2244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4605">
              <a:defRPr/>
            </a:pPr>
            <a:endParaRPr lang="zh-CN" altLang="en-US" sz="1465">
              <a:solidFill>
                <a:prstClr val="white"/>
              </a:solidFill>
              <a:latin typeface="Book Antiqua" panose="02040602050305030304"/>
              <a:ea typeface="宋体" panose="02010600030101010101" pitchFamily="2" charset="-122"/>
            </a:endParaRPr>
          </a:p>
        </p:txBody>
      </p:sp>
      <p:sp>
        <p:nvSpPr>
          <p:cNvPr id="5" name=" 16"/>
          <p:cNvSpPr/>
          <p:nvPr/>
        </p:nvSpPr>
        <p:spPr>
          <a:xfrm>
            <a:off x="4101959" y="3486032"/>
            <a:ext cx="2527956" cy="966040"/>
          </a:xfrm>
          <a:prstGeom prst="wedgeRectCallout">
            <a:avLst>
              <a:gd name="adj1" fmla="val -59852"/>
              <a:gd name="adj2" fmla="val -77851"/>
            </a:avLst>
          </a:prstGeom>
          <a:solidFill>
            <a:schemeClr val="accent6">
              <a:lumMod val="75000"/>
            </a:schemeClr>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4605" eaLnBrk="1" fontAlgn="auto" hangingPunct="1">
              <a:spcBef>
                <a:spcPts val="0"/>
              </a:spcBef>
              <a:spcAft>
                <a:spcPts val="0"/>
              </a:spcAft>
              <a:defRPr/>
            </a:pPr>
            <a:r>
              <a:rPr lang="zh-CN" altLang="en-US" sz="2400" b="1" noProof="1">
                <a:solidFill>
                  <a:prstClr val="white"/>
                </a:solidFill>
                <a:latin typeface="华文中宋" panose="02010600040101010101" charset="-122"/>
                <a:ea typeface="华文中宋" panose="02010600040101010101" charset="-122"/>
              </a:rPr>
              <a:t>先选中序列；</a:t>
            </a:r>
            <a:endParaRPr lang="zh-CN" altLang="en-US" sz="2400" b="1" noProof="1">
              <a:solidFill>
                <a:prstClr val="white"/>
              </a:solidFill>
              <a:latin typeface="华文中宋" panose="02010600040101010101" charset="-122"/>
              <a:ea typeface="华文中宋" panose="02010600040101010101" charset="-122"/>
            </a:endParaRPr>
          </a:p>
          <a:p>
            <a:pPr algn="ctr" defTabSz="1284605" eaLnBrk="1" fontAlgn="auto" hangingPunct="1">
              <a:spcBef>
                <a:spcPts val="0"/>
              </a:spcBef>
              <a:spcAft>
                <a:spcPts val="0"/>
              </a:spcAft>
              <a:defRPr/>
            </a:pPr>
            <a:r>
              <a:rPr lang="zh-CN" altLang="en-US" sz="2400" b="1" noProof="1">
                <a:solidFill>
                  <a:prstClr val="white"/>
                </a:solidFill>
                <a:latin typeface="华文中宋" panose="02010600040101010101" charset="-122"/>
                <a:ea typeface="华文中宋" panose="02010600040101010101" charset="-122"/>
              </a:rPr>
              <a:t>再点击建模方式</a:t>
            </a:r>
            <a:endParaRPr lang="zh-CN" altLang="en-US" sz="2400" b="1" noProof="1">
              <a:solidFill>
                <a:prstClr val="white"/>
              </a:solidFill>
              <a:latin typeface="华文中宋" panose="02010600040101010101" charset="-122"/>
              <a:ea typeface="华文中宋" panose="02010600040101010101" charset="-122"/>
            </a:endParaRPr>
          </a:p>
        </p:txBody>
      </p:sp>
      <p:pic>
        <p:nvPicPr>
          <p:cNvPr id="7" name="图片 6" descr="3"/>
          <p:cNvPicPr>
            <a:picLocks noChangeAspect="1"/>
          </p:cNvPicPr>
          <p:nvPr/>
        </p:nvPicPr>
        <p:blipFill>
          <a:blip r:embed="rId3" cstate="print"/>
          <a:stretch>
            <a:fillRect/>
          </a:stretch>
        </p:blipFill>
        <p:spPr>
          <a:xfrm>
            <a:off x="0" y="1057487"/>
            <a:ext cx="12193693" cy="5853853"/>
          </a:xfrm>
          <a:prstGeom prst="rect">
            <a:avLst/>
          </a:prstGeom>
          <a:noFill/>
          <a:ln w="9525">
            <a:noFill/>
          </a:ln>
        </p:spPr>
      </p:pic>
      <p:sp>
        <p:nvSpPr>
          <p:cNvPr id="8" name=" 18"/>
          <p:cNvSpPr/>
          <p:nvPr/>
        </p:nvSpPr>
        <p:spPr>
          <a:xfrm>
            <a:off x="7150373" y="3932015"/>
            <a:ext cx="2272580" cy="1265268"/>
          </a:xfrm>
          <a:prstGeom prst="wedgeRectCallout">
            <a:avLst>
              <a:gd name="adj1" fmla="val -78117"/>
              <a:gd name="adj2" fmla="val 57547"/>
            </a:avLst>
          </a:prstGeom>
          <a:solidFill>
            <a:schemeClr val="accent6">
              <a:lumMod val="75000"/>
            </a:schemeClr>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4605" eaLnBrk="1" fontAlgn="auto" hangingPunct="1">
              <a:spcBef>
                <a:spcPts val="0"/>
              </a:spcBef>
              <a:spcAft>
                <a:spcPts val="0"/>
              </a:spcAft>
              <a:defRPr/>
            </a:pPr>
            <a:r>
              <a:rPr lang="zh-CN" altLang="en-US" sz="2400" b="1" noProof="1">
                <a:solidFill>
                  <a:prstClr val="white"/>
                </a:solidFill>
                <a:latin typeface="华文中宋" panose="02010600040101010101" charset="-122"/>
                <a:ea typeface="华文中宋" panose="02010600040101010101" charset="-122"/>
              </a:rPr>
              <a:t>趋势分析的</a:t>
            </a:r>
            <a:endParaRPr lang="zh-CN" altLang="en-US" sz="2400" b="1" noProof="1">
              <a:solidFill>
                <a:prstClr val="white"/>
              </a:solidFill>
              <a:latin typeface="华文中宋" panose="02010600040101010101" charset="-122"/>
              <a:ea typeface="华文中宋" panose="02010600040101010101" charset="-122"/>
            </a:endParaRPr>
          </a:p>
          <a:p>
            <a:pPr algn="ctr" defTabSz="1284605" eaLnBrk="1" fontAlgn="auto" hangingPunct="1">
              <a:spcBef>
                <a:spcPts val="0"/>
              </a:spcBef>
              <a:spcAft>
                <a:spcPts val="0"/>
              </a:spcAft>
              <a:defRPr/>
            </a:pPr>
            <a:r>
              <a:rPr lang="zh-CN" altLang="en-US" sz="2400" b="1" noProof="1">
                <a:solidFill>
                  <a:prstClr val="white"/>
                </a:solidFill>
                <a:latin typeface="华文中宋" panose="02010600040101010101" charset="-122"/>
                <a:ea typeface="华文中宋" panose="02010600040101010101" charset="-122"/>
              </a:rPr>
              <a:t>原理是什么呢？</a:t>
            </a:r>
            <a:endParaRPr lang="zh-CN" altLang="en-US" sz="2400" b="1" noProof="1">
              <a:solidFill>
                <a:prstClr val="white"/>
              </a:solidFill>
              <a:latin typeface="华文中宋" panose="02010600040101010101" charset="-122"/>
              <a:ea typeface="华文中宋" panose="02010600040101010101" charset="-122"/>
            </a:endParaRPr>
          </a:p>
        </p:txBody>
      </p:sp>
      <p:sp>
        <p:nvSpPr>
          <p:cNvPr id="13" name="文本框 12"/>
          <p:cNvSpPr txBox="1"/>
          <p:nvPr/>
        </p:nvSpPr>
        <p:spPr>
          <a:xfrm>
            <a:off x="-356447" y="197273"/>
            <a:ext cx="12342707" cy="666786"/>
          </a:xfrm>
          <a:prstGeom prst="rect">
            <a:avLst/>
          </a:prstGeom>
          <a:noFill/>
          <a:ln w="9525">
            <a:noFill/>
          </a:ln>
        </p:spPr>
        <p:txBody>
          <a:bodyPr wrap="square" anchor="t">
            <a:spAutoFit/>
          </a:bodyPr>
          <a:lstStyle/>
          <a:p>
            <a:pPr algn="ctr" defTabSz="1284605"/>
            <a:r>
              <a:rPr lang="zh-CN" altLang="en-US" sz="3735" b="1" noProof="1">
                <a:solidFill>
                  <a:schemeClr val="bg1"/>
                </a:solidFill>
                <a:latin typeface="华文中宋" panose="02010600040101010101" charset="-122"/>
                <a:ea typeface="华文中宋" panose="02010600040101010101" charset="-122"/>
                <a:sym typeface="Calibri" panose="020F0502020204030204" charset="0"/>
              </a:rPr>
              <a:t>趋势</a:t>
            </a:r>
            <a:r>
              <a:rPr lang="zh-CN" altLang="zh-CN" sz="3735" b="1" noProof="1">
                <a:solidFill>
                  <a:schemeClr val="bg1"/>
                </a:solidFill>
                <a:latin typeface="华文中宋" panose="02010600040101010101" charset="-122"/>
                <a:ea typeface="华文中宋" panose="02010600040101010101" charset="-122"/>
                <a:sym typeface="Calibri" panose="020F0502020204030204" charset="0"/>
              </a:rPr>
              <a:t>分析</a:t>
            </a:r>
            <a:r>
              <a:rPr lang="zh-CN" altLang="en-US" sz="3735" b="1" noProof="1">
                <a:solidFill>
                  <a:schemeClr val="bg1"/>
                </a:solidFill>
                <a:latin typeface="华文中宋" panose="02010600040101010101" charset="-122"/>
                <a:ea typeface="华文中宋" panose="02010600040101010101" charset="-122"/>
                <a:sym typeface="Calibri" panose="020F0502020204030204" charset="0"/>
              </a:rPr>
              <a:t>预测</a:t>
            </a:r>
            <a:r>
              <a:rPr lang="en-US" altLang="zh-CN" sz="3735" b="1" noProof="1">
                <a:solidFill>
                  <a:schemeClr val="bg1"/>
                </a:solidFill>
                <a:latin typeface="华文中宋" panose="02010600040101010101" charset="-122"/>
                <a:ea typeface="华文中宋" panose="02010600040101010101" charset="-122"/>
                <a:sym typeface="Calibri" panose="020F0502020204030204" charset="0"/>
              </a:rPr>
              <a:t>:</a:t>
            </a:r>
            <a:r>
              <a:rPr lang="zh-CN" altLang="en-US" sz="2135" b="1" dirty="0">
                <a:latin typeface="华文中宋" panose="02010600040101010101" charset="-122"/>
                <a:ea typeface="华文中宋" panose="02010600040101010101" charset="-122"/>
                <a:sym typeface="+mn-ea"/>
              </a:rPr>
              <a:t>以湖北省</a:t>
            </a:r>
            <a:r>
              <a:rPr lang="en-US" altLang="zh-CN" sz="2135" b="1" dirty="0">
                <a:latin typeface="华文中宋" panose="02010600040101010101" charset="-122"/>
                <a:ea typeface="华文中宋" panose="02010600040101010101" charset="-122"/>
                <a:sym typeface="+mn-ea"/>
              </a:rPr>
              <a:t>2005-2014</a:t>
            </a:r>
            <a:r>
              <a:rPr lang="zh-CN" altLang="en-US" sz="2135" b="1" dirty="0">
                <a:latin typeface="华文中宋" panose="02010600040101010101" charset="-122"/>
                <a:ea typeface="华文中宋" panose="02010600040101010101" charset="-122"/>
                <a:sym typeface="+mn-ea"/>
              </a:rPr>
              <a:t>年的国内生产总值数据，对未来两年进行趋势预测</a:t>
            </a:r>
            <a:endParaRPr lang="zh-CN" altLang="en-US" sz="2135" b="1" noProof="1">
              <a:latin typeface="华文中宋" panose="02010600040101010101" charset="-122"/>
              <a:ea typeface="华文中宋" panose="02010600040101010101"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8"/>
                                        </p:tgtEl>
                                        <p:attrNameLst>
                                          <p:attrName>style.visibility</p:attrName>
                                        </p:attrNameLst>
                                      </p:cBhvr>
                                      <p:to>
                                        <p:strVal val="visible"/>
                                      </p:to>
                                    </p:set>
                                    <p:anim calcmode="lin" valueType="num">
                                      <p:cBhvr>
                                        <p:cTn id="21" dur="500" fill="hold"/>
                                        <p:tgtEl>
                                          <p:spTgt spid="228"/>
                                        </p:tgtEl>
                                        <p:attrNameLst>
                                          <p:attrName>ppt_x</p:attrName>
                                        </p:attrNameLst>
                                      </p:cBhvr>
                                      <p:tavLst>
                                        <p:tav tm="0">
                                          <p:val>
                                            <p:strVal val="#ppt_x"/>
                                          </p:val>
                                        </p:tav>
                                        <p:tav tm="100000">
                                          <p:val>
                                            <p:strVal val="#ppt_x"/>
                                          </p:val>
                                        </p:tav>
                                      </p:tavLst>
                                    </p:anim>
                                    <p:anim calcmode="lin" valueType="num">
                                      <p:cBhvr>
                                        <p:cTn id="22"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900" decel="100000" fill="hold"/>
                                        <p:tgtEl>
                                          <p:spTgt spid="1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ppt_x</p:attrName>
                                        </p:attrNameLst>
                                      </p:cBhvr>
                                      <p:tavLst>
                                        <p:tav tm="0">
                                          <p:val>
                                            <p:strVal val="#ppt_x"/>
                                          </p:val>
                                        </p:tav>
                                        <p:tav tm="100000">
                                          <p:val>
                                            <p:strVal val="#ppt_x"/>
                                          </p:val>
                                        </p:tav>
                                      </p:tavLst>
                                    </p:anim>
                                    <p:anim calcmode="lin" valueType="num">
                                      <p:cBhvr>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p:tgtEl>
                                          <p:spTgt spid="8"/>
                                        </p:tgtEl>
                                        <p:attrNameLst>
                                          <p:attrName>ppt_y</p:attrName>
                                        </p:attrNameLst>
                                      </p:cBhvr>
                                      <p:tavLst>
                                        <p:tav tm="0">
                                          <p:val>
                                            <p:strVal val="#ppt_y+#ppt_h*1.125000"/>
                                          </p:val>
                                        </p:tav>
                                        <p:tav tm="100000">
                                          <p:val>
                                            <p:strVal val="#ppt_y"/>
                                          </p:val>
                                        </p:tav>
                                      </p:tavLst>
                                    </p:anim>
                                    <p:animEffect transition="in" filter="wipe(up)">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28" grpId="0" bldLvl="0" animBg="1"/>
      <p:bldP spid="14" grpId="0" bldLvl="0" animBg="1"/>
      <p:bldP spid="15" grpId="0" bldLvl="0" animBg="1"/>
      <p:bldP spid="5" grpId="0" bldLvl="0" animBg="1"/>
      <p:bldP spid="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cstate="print"/>
          <a:stretch>
            <a:fillRect/>
          </a:stretch>
        </p:blipFill>
        <p:spPr>
          <a:xfrm>
            <a:off x="111760" y="930487"/>
            <a:ext cx="11989647" cy="5916507"/>
          </a:xfrm>
          <a:prstGeom prst="rect">
            <a:avLst/>
          </a:prstGeom>
          <a:noFill/>
          <a:ln w="9525">
            <a:noFill/>
          </a:ln>
        </p:spPr>
      </p:pic>
      <p:pic>
        <p:nvPicPr>
          <p:cNvPr id="7" name="图片 6" descr="5"/>
          <p:cNvPicPr>
            <a:picLocks noChangeAspect="1"/>
          </p:cNvPicPr>
          <p:nvPr/>
        </p:nvPicPr>
        <p:blipFill>
          <a:blip r:embed="rId2" cstate="print"/>
          <a:stretch>
            <a:fillRect/>
          </a:stretch>
        </p:blipFill>
        <p:spPr>
          <a:xfrm>
            <a:off x="111760" y="1606127"/>
            <a:ext cx="3282527" cy="5306060"/>
          </a:xfrm>
          <a:prstGeom prst="rect">
            <a:avLst/>
          </a:prstGeom>
          <a:noFill/>
          <a:ln w="9525">
            <a:noFill/>
          </a:ln>
        </p:spPr>
      </p:pic>
      <p:sp>
        <p:nvSpPr>
          <p:cNvPr id="8" name=" 228"/>
          <p:cNvSpPr/>
          <p:nvPr/>
        </p:nvSpPr>
        <p:spPr>
          <a:xfrm>
            <a:off x="3815080" y="3922607"/>
            <a:ext cx="2593340" cy="1308100"/>
          </a:xfrm>
          <a:prstGeom prst="wedgeRectCallout">
            <a:avLst>
              <a:gd name="adj1" fmla="val -80172"/>
              <a:gd name="adj2" fmla="val 61036"/>
            </a:avLst>
          </a:prstGeom>
          <a:solidFill>
            <a:schemeClr val="accent6">
              <a:lumMod val="75000"/>
            </a:schemeClr>
          </a:solidFill>
          <a:ln w="25400" cap="flat" cmpd="sng" algn="ctr">
            <a:solidFill>
              <a:schemeClr val="bg2">
                <a:lumMod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fontAlgn="auto">
              <a:spcBef>
                <a:spcPts val="0"/>
              </a:spcBef>
              <a:spcAft>
                <a:spcPts val="0"/>
              </a:spcAft>
              <a:defRPr/>
            </a:pPr>
            <a:r>
              <a:rPr lang="zh-CN" altLang="en-US" sz="2400" noProof="1">
                <a:solidFill>
                  <a:prstClr val="white"/>
                </a:solidFill>
                <a:latin typeface="华文中宋" panose="02010600040101010101" charset="-122"/>
                <a:ea typeface="华文中宋" panose="02010600040101010101" charset="-122"/>
              </a:rPr>
              <a:t>我们接下来</a:t>
            </a:r>
            <a:endParaRPr lang="zh-CN" altLang="en-US" sz="2400" noProof="1">
              <a:solidFill>
                <a:prstClr val="white"/>
              </a:solidFill>
              <a:latin typeface="华文中宋" panose="02010600040101010101" charset="-122"/>
              <a:ea typeface="华文中宋" panose="02010600040101010101" charset="-122"/>
            </a:endParaRPr>
          </a:p>
          <a:p>
            <a:pPr algn="ctr" defTabSz="963930" fontAlgn="auto">
              <a:spcBef>
                <a:spcPts val="0"/>
              </a:spcBef>
              <a:spcAft>
                <a:spcPts val="0"/>
              </a:spcAft>
              <a:defRPr/>
            </a:pPr>
            <a:r>
              <a:rPr lang="zh-CN" altLang="en-US" sz="2400" noProof="1">
                <a:solidFill>
                  <a:prstClr val="white"/>
                </a:solidFill>
                <a:latin typeface="华文中宋" panose="02010600040101010101" charset="-122"/>
                <a:ea typeface="华文中宋" panose="02010600040101010101" charset="-122"/>
              </a:rPr>
              <a:t>要做的就是</a:t>
            </a:r>
            <a:r>
              <a:rPr lang="en-US" altLang="zh-CN" sz="2400" noProof="1">
                <a:solidFill>
                  <a:prstClr val="white"/>
                </a:solidFill>
                <a:latin typeface="华文中宋" panose="02010600040101010101" charset="-122"/>
                <a:ea typeface="华文中宋" panose="02010600040101010101" charset="-122"/>
              </a:rPr>
              <a:t>——</a:t>
            </a:r>
            <a:endParaRPr lang="en-US" altLang="zh-CN" sz="2400" noProof="1">
              <a:solidFill>
                <a:prstClr val="white"/>
              </a:solidFill>
              <a:latin typeface="华文中宋" panose="02010600040101010101" charset="-122"/>
              <a:ea typeface="华文中宋" panose="02010600040101010101" charset="-122"/>
            </a:endParaRPr>
          </a:p>
          <a:p>
            <a:pPr algn="ctr" defTabSz="963930" fontAlgn="auto">
              <a:spcBef>
                <a:spcPts val="0"/>
              </a:spcBef>
              <a:spcAft>
                <a:spcPts val="0"/>
              </a:spcAft>
              <a:defRPr/>
            </a:pPr>
            <a:r>
              <a:rPr lang="zh-CN" altLang="en-US" sz="2400" noProof="1">
                <a:solidFill>
                  <a:prstClr val="white"/>
                </a:solidFill>
                <a:latin typeface="华文中宋" panose="02010600040101010101" charset="-122"/>
                <a:ea typeface="华文中宋" panose="02010600040101010101" charset="-122"/>
              </a:rPr>
              <a:t>设置相关的参数</a:t>
            </a:r>
            <a:endParaRPr lang="zh-CN" altLang="en-US" sz="2400" noProof="1">
              <a:solidFill>
                <a:prstClr val="white"/>
              </a:solidFill>
              <a:latin typeface="华文中宋" panose="02010600040101010101" charset="-122"/>
              <a:ea typeface="华文中宋" panose="02010600040101010101" charset="-122"/>
            </a:endParaRPr>
          </a:p>
        </p:txBody>
      </p:sp>
      <p:sp>
        <p:nvSpPr>
          <p:cNvPr id="9" name="矩形 8"/>
          <p:cNvSpPr/>
          <p:nvPr/>
        </p:nvSpPr>
        <p:spPr>
          <a:xfrm>
            <a:off x="111760" y="4748107"/>
            <a:ext cx="2807547" cy="1697567"/>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sp>
        <p:nvSpPr>
          <p:cNvPr id="10" name="矩形 9"/>
          <p:cNvSpPr/>
          <p:nvPr/>
        </p:nvSpPr>
        <p:spPr>
          <a:xfrm>
            <a:off x="798196" y="6590701"/>
            <a:ext cx="1434228" cy="223131"/>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pic>
        <p:nvPicPr>
          <p:cNvPr id="13" name="图片 12" descr="6"/>
          <p:cNvPicPr>
            <a:picLocks noChangeAspect="1"/>
          </p:cNvPicPr>
          <p:nvPr/>
        </p:nvPicPr>
        <p:blipFill>
          <a:blip r:embed="rId3" cstate="print"/>
          <a:stretch>
            <a:fillRect/>
          </a:stretch>
        </p:blipFill>
        <p:spPr>
          <a:xfrm>
            <a:off x="44027" y="967740"/>
            <a:ext cx="12057380" cy="5845387"/>
          </a:xfrm>
          <a:prstGeom prst="rect">
            <a:avLst/>
          </a:prstGeom>
          <a:noFill/>
          <a:ln w="9525">
            <a:noFill/>
          </a:ln>
        </p:spPr>
      </p:pic>
      <p:sp>
        <p:nvSpPr>
          <p:cNvPr id="17" name="矩形 16"/>
          <p:cNvSpPr/>
          <p:nvPr/>
        </p:nvSpPr>
        <p:spPr>
          <a:xfrm>
            <a:off x="295296" y="2929941"/>
            <a:ext cx="1092439" cy="341791"/>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pic>
        <p:nvPicPr>
          <p:cNvPr id="23" name="图片 22" descr="7"/>
          <p:cNvPicPr>
            <a:picLocks noChangeAspect="1"/>
          </p:cNvPicPr>
          <p:nvPr/>
        </p:nvPicPr>
        <p:blipFill>
          <a:blip r:embed="rId4" cstate="print"/>
          <a:stretch>
            <a:fillRect/>
          </a:stretch>
        </p:blipFill>
        <p:spPr>
          <a:xfrm>
            <a:off x="111760" y="967740"/>
            <a:ext cx="11137053" cy="5913120"/>
          </a:xfrm>
          <a:prstGeom prst="rect">
            <a:avLst/>
          </a:prstGeom>
          <a:noFill/>
          <a:ln w="9525">
            <a:noFill/>
          </a:ln>
        </p:spPr>
      </p:pic>
      <p:sp>
        <p:nvSpPr>
          <p:cNvPr id="24" name="矩形 23"/>
          <p:cNvSpPr/>
          <p:nvPr/>
        </p:nvSpPr>
        <p:spPr>
          <a:xfrm>
            <a:off x="238660" y="967435"/>
            <a:ext cx="1204648" cy="487533"/>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pic>
        <p:nvPicPr>
          <p:cNvPr id="25" name="图片 24" descr="8"/>
          <p:cNvPicPr>
            <a:picLocks noChangeAspect="1"/>
          </p:cNvPicPr>
          <p:nvPr/>
        </p:nvPicPr>
        <p:blipFill>
          <a:blip r:embed="rId5" cstate="print"/>
          <a:stretch>
            <a:fillRect/>
          </a:stretch>
        </p:blipFill>
        <p:spPr>
          <a:xfrm>
            <a:off x="7119620" y="867833"/>
            <a:ext cx="4594860" cy="5979160"/>
          </a:xfrm>
          <a:prstGeom prst="rect">
            <a:avLst/>
          </a:prstGeom>
          <a:noFill/>
          <a:ln w="9525">
            <a:noFill/>
          </a:ln>
        </p:spPr>
      </p:pic>
      <p:sp>
        <p:nvSpPr>
          <p:cNvPr id="26" name="矩形 25"/>
          <p:cNvSpPr/>
          <p:nvPr/>
        </p:nvSpPr>
        <p:spPr>
          <a:xfrm>
            <a:off x="7265076" y="867996"/>
            <a:ext cx="1204648" cy="339211"/>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sp>
        <p:nvSpPr>
          <p:cNvPr id="2" name="矩形 1"/>
          <p:cNvSpPr/>
          <p:nvPr/>
        </p:nvSpPr>
        <p:spPr>
          <a:xfrm>
            <a:off x="7527713" y="3922607"/>
            <a:ext cx="3071707" cy="542713"/>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sp>
        <p:nvSpPr>
          <p:cNvPr id="20" name="矩形 19"/>
          <p:cNvSpPr/>
          <p:nvPr/>
        </p:nvSpPr>
        <p:spPr>
          <a:xfrm>
            <a:off x="7527713" y="1540087"/>
            <a:ext cx="2996353" cy="512233"/>
          </a:xfrm>
          <a:prstGeom prst="rect">
            <a:avLst/>
          </a:prstGeom>
          <a:noFill/>
          <a:ln w="28575"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3930">
              <a:defRPr/>
            </a:pPr>
            <a:endParaRPr lang="zh-CN" altLang="en-US" sz="1465">
              <a:solidFill>
                <a:prstClr val="white"/>
              </a:solidFill>
              <a:latin typeface="Book Antiqua" panose="02040602050305030304"/>
              <a:ea typeface="宋体" panose="02010600030101010101" pitchFamily="2" charset="-122"/>
            </a:endParaRPr>
          </a:p>
        </p:txBody>
      </p:sp>
      <p:sp>
        <p:nvSpPr>
          <p:cNvPr id="32" name="矩形 23"/>
          <p:cNvSpPr/>
          <p:nvPr/>
        </p:nvSpPr>
        <p:spPr>
          <a:xfrm>
            <a:off x="44027" y="276013"/>
            <a:ext cx="4788747"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 name="文本框 4"/>
          <p:cNvSpPr txBox="1"/>
          <p:nvPr/>
        </p:nvSpPr>
        <p:spPr>
          <a:xfrm>
            <a:off x="111760" y="234527"/>
            <a:ext cx="3282527" cy="666115"/>
          </a:xfrm>
          <a:prstGeom prst="rect">
            <a:avLst/>
          </a:prstGeom>
          <a:noFill/>
        </p:spPr>
        <p:txBody>
          <a:bodyPr wrap="square" rtlCol="0">
            <a:spAutoFit/>
          </a:bodyPr>
          <a:lstStyle/>
          <a:p>
            <a:r>
              <a:rPr lang="zh-CN" altLang="en-US" sz="3735" b="1">
                <a:solidFill>
                  <a:schemeClr val="bg1"/>
                </a:solidFill>
                <a:latin typeface="华文中宋" panose="02010600040101010101" charset="-122"/>
                <a:ea typeface="华文中宋" panose="02010600040101010101" charset="-122"/>
              </a:rPr>
              <a:t>趋势分析预测</a:t>
            </a:r>
            <a:endParaRPr lang="zh-CN" altLang="en-US" sz="3735" b="1">
              <a:solidFill>
                <a:schemeClr val="bg1"/>
              </a:solidFill>
              <a:latin typeface="华文中宋" panose="02010600040101010101" charset="-122"/>
              <a:ea typeface="华文中宋" panose="02010600040101010101" charset="-122"/>
            </a:endParaRPr>
          </a:p>
        </p:txBody>
      </p:sp>
      <p:sp>
        <p:nvSpPr>
          <p:cNvPr id="12" name="矩形标注 11"/>
          <p:cNvSpPr/>
          <p:nvPr/>
        </p:nvSpPr>
        <p:spPr>
          <a:xfrm rot="10800000" flipV="1">
            <a:off x="3978487" y="4295140"/>
            <a:ext cx="3141133" cy="1609513"/>
          </a:xfrm>
          <a:prstGeom prst="wedgeRectCallout">
            <a:avLst>
              <a:gd name="adj1" fmla="val -63090"/>
              <a:gd name="adj2" fmla="val -5959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2400" b="1" dirty="0">
                <a:solidFill>
                  <a:schemeClr val="bg1"/>
                </a:solidFill>
                <a:latin typeface="华文中宋" panose="02010600040101010101" charset="-122"/>
                <a:ea typeface="华文中宋" panose="02010600040101010101" charset="-122"/>
                <a:sym typeface="+mn-ea"/>
              </a:rPr>
              <a:t>F统计量，</a:t>
            </a:r>
            <a:r>
              <a:rPr lang="en-US" sz="2400" b="1" dirty="0">
                <a:solidFill>
                  <a:schemeClr val="bg1"/>
                </a:solidFill>
                <a:latin typeface="华文中宋" panose="02010600040101010101" charset="-122"/>
                <a:ea typeface="华文中宋" panose="02010600040101010101" charset="-122"/>
                <a:sym typeface="+mn-ea"/>
              </a:rPr>
              <a:t>864.24</a:t>
            </a:r>
            <a:r>
              <a:rPr sz="2400" b="1" dirty="0">
                <a:solidFill>
                  <a:schemeClr val="bg1"/>
                </a:solidFill>
                <a:latin typeface="华文中宋" panose="02010600040101010101" charset="-122"/>
                <a:ea typeface="华文中宋" panose="02010600040101010101" charset="-122"/>
                <a:sym typeface="+mn-ea"/>
              </a:rPr>
              <a:t>，对应的概率小于0.05，即在0.05显著水平下，该方程显著。</a:t>
            </a:r>
            <a:endParaRPr lang="zh-CN" altLang="en-US" sz="2400" b="1" dirty="0">
              <a:solidFill>
                <a:schemeClr val="bg1"/>
              </a:solidFill>
              <a:latin typeface="华文中宋" panose="02010600040101010101" charset="-122"/>
              <a:ea typeface="华文中宋" panose="02010600040101010101" charset="-122"/>
              <a:sym typeface="+mn-ea"/>
            </a:endParaRPr>
          </a:p>
        </p:txBody>
      </p:sp>
      <p:sp>
        <p:nvSpPr>
          <p:cNvPr id="14" name="矩形标注 13"/>
          <p:cNvSpPr/>
          <p:nvPr/>
        </p:nvSpPr>
        <p:spPr>
          <a:xfrm>
            <a:off x="3131820" y="1374987"/>
            <a:ext cx="3857413" cy="1993053"/>
          </a:xfrm>
          <a:prstGeom prst="wedgeRectCallout">
            <a:avLst>
              <a:gd name="adj1" fmla="val 64852"/>
              <a:gd name="adj2" fmla="val -3412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marL="13335" indent="-13335" defTabSz="963930" eaLnBrk="0" hangingPunct="0">
              <a:lnSpc>
                <a:spcPct val="110000"/>
              </a:lnSpc>
            </a:pPr>
            <a:r>
              <a:rPr sz="2400" b="1" dirty="0">
                <a:solidFill>
                  <a:schemeClr val="bg1"/>
                </a:solidFill>
                <a:latin typeface="华文中宋" panose="02010600040101010101" charset="-122"/>
                <a:ea typeface="华文中宋" panose="02010600040101010101" charset="-122"/>
                <a:sym typeface="+mn-ea"/>
              </a:rPr>
              <a:t>R^2越大，则表明，模型拟合程度越好。</a:t>
            </a:r>
            <a:r>
              <a:rPr lang="zh-CN" altLang="en-US" sz="2400" b="1" dirty="0">
                <a:solidFill>
                  <a:schemeClr val="bg1"/>
                </a:solidFill>
                <a:latin typeface="华文中宋" panose="02010600040101010101" charset="-122"/>
                <a:ea typeface="华文中宋" panose="02010600040101010101" charset="-122"/>
                <a:sym typeface="+mn-ea"/>
              </a:rPr>
              <a:t>此</a:t>
            </a:r>
            <a:r>
              <a:rPr sz="2400" b="1" dirty="0">
                <a:solidFill>
                  <a:schemeClr val="bg1"/>
                </a:solidFill>
                <a:latin typeface="华文中宋" panose="02010600040101010101" charset="-122"/>
                <a:ea typeface="华文中宋" panose="02010600040101010101" charset="-122"/>
                <a:sym typeface="+mn-ea"/>
              </a:rPr>
              <a:t>多项</a:t>
            </a:r>
            <a:r>
              <a:rPr lang="zh-CN" sz="2400" b="1" dirty="0">
                <a:solidFill>
                  <a:schemeClr val="bg1"/>
                </a:solidFill>
                <a:latin typeface="华文中宋" panose="02010600040101010101" charset="-122"/>
                <a:ea typeface="华文中宋" panose="02010600040101010101" charset="-122"/>
                <a:sym typeface="+mn-ea"/>
              </a:rPr>
              <a:t>式模</a:t>
            </a:r>
            <a:r>
              <a:rPr sz="2400" b="1" dirty="0">
                <a:solidFill>
                  <a:schemeClr val="bg1"/>
                </a:solidFill>
                <a:latin typeface="华文中宋" panose="02010600040101010101" charset="-122"/>
                <a:ea typeface="华文中宋" panose="02010600040101010101" charset="-122"/>
                <a:sym typeface="+mn-ea"/>
              </a:rPr>
              <a:t>型R^2的值接近于1（等号为系统近似结果）</a:t>
            </a:r>
            <a:endParaRPr lang="zh-CN" altLang="en-US" sz="2400" b="1" dirty="0">
              <a:solidFill>
                <a:schemeClr val="bg1"/>
              </a:solidFill>
              <a:latin typeface="华文中宋" panose="02010600040101010101" charset="-122"/>
              <a:ea typeface="华文中宋" panose="02010600040101010101"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from="(-#ppt_w/2)" to="(#ppt_x)" calcmode="lin" valueType="num">
                                      <p:cBhvr>
                                        <p:cTn id="21" dur="600" fill="hold">
                                          <p:stCondLst>
                                            <p:cond delay="0"/>
                                          </p:stCondLst>
                                        </p:cTn>
                                        <p:tgtEl>
                                          <p:spTgt spid="8"/>
                                        </p:tgtEl>
                                        <p:attrNameLst>
                                          <p:attrName>ppt_x</p:attrName>
                                        </p:attrNameLst>
                                      </p:cBhvr>
                                    </p:anim>
                                    <p:anim from="0" to="-1.0" calcmode="lin" valueType="num">
                                      <p:cBhvr>
                                        <p:cTn id="22" dur="200" decel="50000" autoRev="1" fill="hold">
                                          <p:stCondLst>
                                            <p:cond delay="600"/>
                                          </p:stCondLst>
                                        </p:cTn>
                                        <p:tgtEl>
                                          <p:spTgt spid="8"/>
                                        </p:tgtEl>
                                        <p:attrNameLst>
                                          <p:attrName>xshear</p:attrName>
                                        </p:attrNameLst>
                                      </p:cBhvr>
                                    </p:anim>
                                    <p:animScale>
                                      <p:cBhvr>
                                        <p:cTn id="23" dur="200" decel="100000" autoRev="1" fill="hold">
                                          <p:stCondLst>
                                            <p:cond delay="600"/>
                                          </p:stCondLst>
                                        </p:cTn>
                                        <p:tgtEl>
                                          <p:spTgt spid="8"/>
                                        </p:tgtEl>
                                      </p:cBhvr>
                                      <p:from x="100000" y="100000"/>
                                      <p:to x="80000" y="100000"/>
                                    </p:animScale>
                                    <p:anim by="(#ppt_h/3+#ppt_w*0.1)" calcmode="lin" valueType="num">
                                      <p:cBhvr>
                                        <p:cTn id="24" dur="200" decel="100000" autoRev="1" fill="hold">
                                          <p:stCondLst>
                                            <p:cond delay="600"/>
                                          </p:stCondLst>
                                        </p:cTn>
                                        <p:tgtEl>
                                          <p:spTgt spid="8"/>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ppt_x</p:attrName>
                                        </p:attrNameLst>
                                      </p:cBhvr>
                                      <p:tavLst>
                                        <p:tav tm="0">
                                          <p:val>
                                            <p:strVal val="#ppt_x"/>
                                          </p:val>
                                        </p:tav>
                                        <p:tav tm="100000">
                                          <p:val>
                                            <p:strVal val="#ppt_x"/>
                                          </p:val>
                                        </p:tav>
                                      </p:tavLst>
                                    </p:anim>
                                    <p:anim calcmode="lin" valueType="num">
                                      <p:cBhvr>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900" decel="100000" fill="hold"/>
                                        <p:tgtEl>
                                          <p:spTgt spid="1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ppt_x</p:attrName>
                                        </p:attrNameLst>
                                      </p:cBhvr>
                                      <p:tavLst>
                                        <p:tav tm="0">
                                          <p:val>
                                            <p:strVal val="#ppt_x"/>
                                          </p:val>
                                        </p:tav>
                                        <p:tav tm="100000">
                                          <p:val>
                                            <p:strVal val="#ppt_x"/>
                                          </p:val>
                                        </p:tav>
                                      </p:tavLst>
                                    </p:anim>
                                    <p:anim calcmode="lin" valueType="num">
                                      <p:cBhvr>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900" decel="100000" fill="hold"/>
                                        <p:tgtEl>
                                          <p:spTgt spid="24"/>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900" decel="100000" fill="hold"/>
                                        <p:tgtEl>
                                          <p:spTgt spid="26"/>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1000"/>
                                        <p:tgtEl>
                                          <p:spTgt spid="2"/>
                                        </p:tgtEl>
                                      </p:cBhvr>
                                    </p:animEffect>
                                    <p:anim calcmode="lin" valueType="num">
                                      <p:cBhvr>
                                        <p:cTn id="88" dur="1000" fill="hold"/>
                                        <p:tgtEl>
                                          <p:spTgt spid="2"/>
                                        </p:tgtEl>
                                        <p:attrNameLst>
                                          <p:attrName>ppt_x</p:attrName>
                                        </p:attrNameLst>
                                      </p:cBhvr>
                                      <p:tavLst>
                                        <p:tav tm="0">
                                          <p:val>
                                            <p:strVal val="#ppt_x"/>
                                          </p:val>
                                        </p:tav>
                                        <p:tav tm="100000">
                                          <p:val>
                                            <p:strVal val="#ppt_x"/>
                                          </p:val>
                                        </p:tav>
                                      </p:tavLst>
                                    </p:anim>
                                    <p:anim calcmode="lin" valueType="num">
                                      <p:cBhvr>
                                        <p:cTn id="89" dur="900" decel="100000" fill="hold"/>
                                        <p:tgtEl>
                                          <p:spTgt spid="2"/>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900" decel="100000" fill="hold"/>
                                        <p:tgtEl>
                                          <p:spTgt spid="20"/>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500" fill="hold"/>
                                        <p:tgtEl>
                                          <p:spTgt spid="12"/>
                                        </p:tgtEl>
                                        <p:attrNameLst>
                                          <p:attrName>ppt_x</p:attrName>
                                        </p:attrNameLst>
                                      </p:cBhvr>
                                      <p:tavLst>
                                        <p:tav tm="0">
                                          <p:val>
                                            <p:strVal val="#ppt_x"/>
                                          </p:val>
                                        </p:tav>
                                        <p:tav tm="100000">
                                          <p:val>
                                            <p:strVal val="#ppt_x"/>
                                          </p:val>
                                        </p:tav>
                                      </p:tavLst>
                                    </p:anim>
                                    <p:anim calcmode="lin" valueType="num">
                                      <p:cBhvr additive="base">
                                        <p:cTn id="10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additive="base">
                                        <p:cTn id="109" dur="500" fill="hold"/>
                                        <p:tgtEl>
                                          <p:spTgt spid="14"/>
                                        </p:tgtEl>
                                        <p:attrNameLst>
                                          <p:attrName>ppt_x</p:attrName>
                                        </p:attrNameLst>
                                      </p:cBhvr>
                                      <p:tavLst>
                                        <p:tav tm="0">
                                          <p:val>
                                            <p:strVal val="#ppt_x"/>
                                          </p:val>
                                        </p:tav>
                                        <p:tav tm="100000">
                                          <p:val>
                                            <p:strVal val="#ppt_x"/>
                                          </p:val>
                                        </p:tav>
                                      </p:tavLst>
                                    </p:anim>
                                    <p:anim calcmode="lin" valueType="num">
                                      <p:cBhvr additive="base">
                                        <p:cTn id="11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7" grpId="0" bldLvl="0" animBg="1"/>
      <p:bldP spid="24" grpId="0" bldLvl="0" animBg="1"/>
      <p:bldP spid="26" grpId="0" bldLvl="0" animBg="1"/>
      <p:bldP spid="2" grpId="0" bldLvl="0" animBg="1"/>
      <p:bldP spid="20" grpId="0" bldLvl="0" animBg="1"/>
      <p:bldP spid="12" grpId="0" bldLvl="0" animBg="1"/>
      <p:bldP spid="1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306494"/>
            <a:ext cx="4788747"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267" name="矩形 11266"/>
          <p:cNvSpPr/>
          <p:nvPr/>
        </p:nvSpPr>
        <p:spPr>
          <a:xfrm>
            <a:off x="1510454" y="1283547"/>
            <a:ext cx="9691793" cy="1041400"/>
          </a:xfrm>
          <a:prstGeom prst="rect">
            <a:avLst/>
          </a:prstGeom>
          <a:solidFill>
            <a:srgbClr val="F8F6F0"/>
          </a:solidFill>
          <a:ln w="9525">
            <a:noFill/>
          </a:ln>
          <a:effectLst>
            <a:outerShdw dist="17961" dir="2699999" algn="ctr" rotWithShape="0">
              <a:srgbClr val="808080"/>
            </a:outerShdw>
          </a:effectLst>
        </p:spPr>
        <p:txBody>
          <a:bodyPr tIns="74291" bIns="74291" anchor="ctr"/>
          <a:lstStyle/>
          <a:p>
            <a:pPr defTabSz="1284605"/>
            <a:r>
              <a:rPr lang="en-US" altLang="zh-CN" sz="2135" noProof="1">
                <a:solidFill>
                  <a:srgbClr val="091D5D"/>
                </a:solidFill>
                <a:latin typeface="华文中宋" panose="02010600040101010101" charset="-122"/>
                <a:ea typeface="华文中宋" panose="02010600040101010101" charset="-122"/>
                <a:sym typeface="+mn-ea"/>
              </a:rPr>
              <a:t>     </a:t>
            </a:r>
            <a:r>
              <a:rPr lang="en-US" altLang="zh-CN" sz="2135" b="1" noProof="1">
                <a:solidFill>
                  <a:srgbClr val="091D5D"/>
                </a:solidFill>
                <a:latin typeface="华文中宋" panose="02010600040101010101" charset="-122"/>
                <a:ea typeface="华文中宋" panose="02010600040101010101" charset="-122"/>
                <a:sym typeface="+mn-ea"/>
              </a:rPr>
              <a:t>  </a:t>
            </a:r>
            <a:r>
              <a:rPr lang="zh-CN" altLang="en-US" sz="2135" b="1" noProof="1">
                <a:solidFill>
                  <a:srgbClr val="0A1D84"/>
                </a:solidFill>
                <a:latin typeface="华文中宋" panose="02010600040101010101" charset="-122"/>
                <a:ea typeface="华文中宋" panose="02010600040101010101" charset="-122"/>
                <a:sym typeface="+mn-ea"/>
              </a:rPr>
              <a:t>通过以湖北省</a:t>
            </a:r>
            <a:r>
              <a:rPr lang="en-US" altLang="zh-CN" sz="2135" b="1" noProof="1">
                <a:solidFill>
                  <a:srgbClr val="0A1D84"/>
                </a:solidFill>
                <a:latin typeface="华文中宋" panose="02010600040101010101" charset="-122"/>
                <a:ea typeface="华文中宋" panose="02010600040101010101" charset="-122"/>
                <a:sym typeface="+mn-ea"/>
              </a:rPr>
              <a:t>2005</a:t>
            </a:r>
            <a:r>
              <a:rPr lang="zh-CN" altLang="en-US" sz="2135" b="1" noProof="1">
                <a:solidFill>
                  <a:srgbClr val="0A1D84"/>
                </a:solidFill>
                <a:latin typeface="华文中宋" panose="02010600040101010101" charset="-122"/>
                <a:ea typeface="华文中宋" panose="02010600040101010101" charset="-122"/>
                <a:sym typeface="+mn-ea"/>
              </a:rPr>
              <a:t>年到</a:t>
            </a:r>
            <a:r>
              <a:rPr lang="en-US" altLang="zh-CN" sz="2135" b="1" noProof="1">
                <a:solidFill>
                  <a:srgbClr val="0A1D84"/>
                </a:solidFill>
                <a:latin typeface="华文中宋" panose="02010600040101010101" charset="-122"/>
                <a:ea typeface="华文中宋" panose="02010600040101010101" charset="-122"/>
                <a:sym typeface="+mn-ea"/>
              </a:rPr>
              <a:t>2014</a:t>
            </a:r>
            <a:r>
              <a:rPr lang="zh-CN" altLang="en-US" sz="2135" b="1" noProof="1">
                <a:solidFill>
                  <a:srgbClr val="0A1D84"/>
                </a:solidFill>
                <a:latin typeface="华文中宋" panose="02010600040101010101" charset="-122"/>
                <a:ea typeface="华文中宋" panose="02010600040101010101" charset="-122"/>
                <a:sym typeface="+mn-ea"/>
              </a:rPr>
              <a:t>年的国内生产总值数据，对</a:t>
            </a:r>
            <a:r>
              <a:rPr lang="en-US" altLang="zh-CN" sz="2135" b="1" noProof="1">
                <a:solidFill>
                  <a:srgbClr val="0A1D84"/>
                </a:solidFill>
                <a:latin typeface="华文中宋" panose="02010600040101010101" charset="-122"/>
                <a:ea typeface="华文中宋" panose="02010600040101010101" charset="-122"/>
                <a:sym typeface="+mn-ea"/>
              </a:rPr>
              <a:t>2015</a:t>
            </a:r>
            <a:r>
              <a:rPr lang="zh-CN" altLang="en-US" sz="2135" b="1" noProof="1">
                <a:solidFill>
                  <a:srgbClr val="0A1D84"/>
                </a:solidFill>
                <a:latin typeface="华文中宋" panose="02010600040101010101" charset="-122"/>
                <a:ea typeface="华文中宋" panose="02010600040101010101" charset="-122"/>
                <a:sym typeface="+mn-ea"/>
              </a:rPr>
              <a:t>、</a:t>
            </a:r>
            <a:r>
              <a:rPr lang="en-US" altLang="zh-CN" sz="2135" b="1" noProof="1">
                <a:solidFill>
                  <a:srgbClr val="0A1D84"/>
                </a:solidFill>
                <a:latin typeface="华文中宋" panose="02010600040101010101" charset="-122"/>
                <a:ea typeface="华文中宋" panose="02010600040101010101" charset="-122"/>
                <a:sym typeface="+mn-ea"/>
              </a:rPr>
              <a:t>2016</a:t>
            </a:r>
            <a:r>
              <a:rPr lang="zh-CN" altLang="en-US" sz="2135" b="1" noProof="1">
                <a:solidFill>
                  <a:srgbClr val="0A1D84"/>
                </a:solidFill>
                <a:latin typeface="华文中宋" panose="02010600040101010101" charset="-122"/>
                <a:ea typeface="华文中宋" panose="02010600040101010101" charset="-122"/>
                <a:sym typeface="+mn-ea"/>
              </a:rPr>
              <a:t>年的国内生产总值进行预测分析，选择多项式趋势分析，可以看出：</a:t>
            </a:r>
            <a:endParaRPr lang="zh-CN" altLang="en-US" sz="2135" b="1" noProof="1">
              <a:solidFill>
                <a:srgbClr val="0A1D84"/>
              </a:solidFill>
              <a:latin typeface="华文中宋" panose="02010600040101010101" charset="-122"/>
              <a:ea typeface="华文中宋" panose="02010600040101010101" charset="-122"/>
              <a:sym typeface="+mn-ea"/>
            </a:endParaRPr>
          </a:p>
        </p:txBody>
      </p:sp>
      <p:sp>
        <p:nvSpPr>
          <p:cNvPr id="674818" name="矩形 11268"/>
          <p:cNvSpPr/>
          <p:nvPr/>
        </p:nvSpPr>
        <p:spPr>
          <a:xfrm>
            <a:off x="2360507" y="2269914"/>
            <a:ext cx="8840047" cy="1184487"/>
          </a:xfrm>
          <a:prstGeom prst="rect">
            <a:avLst/>
          </a:prstGeom>
          <a:solidFill>
            <a:srgbClr val="F8F6F0"/>
          </a:solidFill>
          <a:ln w="9525">
            <a:noFill/>
          </a:ln>
          <a:effectLst>
            <a:outerShdw dist="17961" dir="2699999" algn="ctr" rotWithShape="0">
              <a:srgbClr val="808080"/>
            </a:outerShdw>
          </a:effectLst>
        </p:spPr>
        <p:txBody>
          <a:bodyPr tIns="74291" bIns="74291" anchor="ctr"/>
          <a:lstStyle/>
          <a:p>
            <a:pPr defTabSz="1284605" eaLnBrk="0" hangingPunct="0"/>
            <a:r>
              <a:rPr sz="2135" b="1" dirty="0">
                <a:solidFill>
                  <a:srgbClr val="0A1D84"/>
                </a:solidFill>
                <a:latin typeface="华文中宋" panose="02010600040101010101" charset="-122"/>
                <a:ea typeface="华文中宋" panose="02010600040101010101" charset="-122"/>
              </a:rPr>
              <a:t>F统计量，</a:t>
            </a:r>
            <a:r>
              <a:rPr lang="en-US" sz="2135" b="1" dirty="0">
                <a:solidFill>
                  <a:srgbClr val="0A1D84"/>
                </a:solidFill>
                <a:latin typeface="华文中宋" panose="02010600040101010101" charset="-122"/>
                <a:ea typeface="华文中宋" panose="02010600040101010101" charset="-122"/>
              </a:rPr>
              <a:t>864.24</a:t>
            </a:r>
            <a:r>
              <a:rPr sz="2135" b="1" dirty="0">
                <a:solidFill>
                  <a:srgbClr val="0A1D84"/>
                </a:solidFill>
                <a:latin typeface="华文中宋" panose="02010600040101010101" charset="-122"/>
                <a:ea typeface="华文中宋" panose="02010600040101010101" charset="-122"/>
              </a:rPr>
              <a:t>，对应的概率小于0.05，即在0.05显著水平下，该方程显著。  </a:t>
            </a:r>
            <a:r>
              <a:rPr lang="zh-CN" altLang="en-US" sz="2135" b="1" dirty="0">
                <a:solidFill>
                  <a:srgbClr val="0A1D84"/>
                </a:solidFill>
                <a:latin typeface="华文中宋" panose="02010600040101010101" charset="-122"/>
                <a:ea typeface="华文中宋" panose="02010600040101010101" charset="-122"/>
              </a:rPr>
              <a:t>另外，通过源序列与模型序列的图形重合度比较高，</a:t>
            </a:r>
            <a:r>
              <a:rPr sz="2135" b="1" dirty="0">
                <a:solidFill>
                  <a:srgbClr val="0A1D84"/>
                </a:solidFill>
                <a:latin typeface="华文中宋" panose="02010600040101010101" charset="-122"/>
                <a:ea typeface="华文中宋" panose="02010600040101010101" charset="-122"/>
                <a:sym typeface="+mn-ea"/>
              </a:rPr>
              <a:t>表明该模型的拟合程度可能比较理想。</a:t>
            </a:r>
            <a:endParaRPr sz="2135" b="1" dirty="0">
              <a:solidFill>
                <a:srgbClr val="0A1D84"/>
              </a:solidFill>
              <a:latin typeface="华文中宋" panose="02010600040101010101" charset="-122"/>
              <a:ea typeface="华文中宋" panose="02010600040101010101" charset="-122"/>
              <a:sym typeface="+mn-ea"/>
            </a:endParaRPr>
          </a:p>
          <a:p>
            <a:pPr defTabSz="1284605" eaLnBrk="0" hangingPunct="0"/>
            <a:endParaRPr lang="zh-CN" altLang="en-US" sz="2135" b="1" dirty="0">
              <a:solidFill>
                <a:srgbClr val="0A1D84"/>
              </a:solidFill>
              <a:latin typeface="华文中宋" panose="02010600040101010101" charset="-122"/>
              <a:ea typeface="华文中宋" panose="02010600040101010101" charset="-122"/>
              <a:sym typeface="+mn-ea"/>
            </a:endParaRPr>
          </a:p>
        </p:txBody>
      </p:sp>
      <p:sp>
        <p:nvSpPr>
          <p:cNvPr id="674819" name="矩形 11269"/>
          <p:cNvSpPr/>
          <p:nvPr/>
        </p:nvSpPr>
        <p:spPr>
          <a:xfrm>
            <a:off x="1505373" y="2324947"/>
            <a:ext cx="873760" cy="935567"/>
          </a:xfrm>
          <a:prstGeom prst="rect">
            <a:avLst/>
          </a:prstGeom>
          <a:solidFill>
            <a:srgbClr val="549CB5"/>
          </a:solidFill>
          <a:ln w="9525">
            <a:noFill/>
          </a:ln>
          <a:effectLst>
            <a:outerShdw dist="17961" dir="2699999" algn="ctr" rotWithShape="0">
              <a:srgbClr val="808080"/>
            </a:outerShdw>
          </a:effectLst>
        </p:spPr>
        <p:txBody>
          <a:bodyPr tIns="74291" bIns="74291" anchor="ctr"/>
          <a:lstStyle/>
          <a:p>
            <a:pPr algn="ctr" defTabSz="1284605" eaLnBrk="0" hangingPunct="0"/>
            <a:r>
              <a:rPr lang="en-US" altLang="nl-NL" sz="1140" b="1" dirty="0">
                <a:solidFill>
                  <a:srgbClr val="FFFFFF"/>
                </a:solidFill>
                <a:latin typeface="Verdana" panose="020B0604030504040204" pitchFamily="34" charset="0"/>
              </a:rPr>
              <a:t>1</a:t>
            </a:r>
            <a:endParaRPr lang="en-US" altLang="nl-NL" sz="1140" b="1" dirty="0">
              <a:solidFill>
                <a:srgbClr val="FFFFFF"/>
              </a:solidFill>
              <a:latin typeface="Verdana" panose="020B0604030504040204" pitchFamily="34" charset="0"/>
            </a:endParaRPr>
          </a:p>
        </p:txBody>
      </p:sp>
      <p:sp>
        <p:nvSpPr>
          <p:cNvPr id="674820" name="矩形 11270"/>
          <p:cNvSpPr/>
          <p:nvPr/>
        </p:nvSpPr>
        <p:spPr>
          <a:xfrm>
            <a:off x="2360507" y="3238501"/>
            <a:ext cx="8840893" cy="1639993"/>
          </a:xfrm>
          <a:prstGeom prst="rect">
            <a:avLst/>
          </a:prstGeom>
          <a:solidFill>
            <a:srgbClr val="F8F6F0"/>
          </a:solidFill>
          <a:ln w="9525">
            <a:noFill/>
          </a:ln>
          <a:effectLst>
            <a:outerShdw dist="17961" dir="2699999" algn="ctr" rotWithShape="0">
              <a:srgbClr val="808080"/>
            </a:outerShdw>
          </a:effectLst>
        </p:spPr>
        <p:txBody>
          <a:bodyPr tIns="74291" bIns="74291" anchor="ctr"/>
          <a:lstStyle/>
          <a:p>
            <a:pPr marL="17780" indent="-17780" defTabSz="1284605" eaLnBrk="0" hangingPunct="0">
              <a:lnSpc>
                <a:spcPct val="110000"/>
              </a:lnSpc>
            </a:pPr>
            <a:r>
              <a:rPr sz="2135" b="1" dirty="0">
                <a:solidFill>
                  <a:srgbClr val="0A1D84"/>
                </a:solidFill>
                <a:latin typeface="华文中宋" panose="02010600040101010101" charset="-122"/>
                <a:ea typeface="华文中宋" panose="02010600040101010101" charset="-122"/>
              </a:rPr>
              <a:t>模型拟合优劣可以参考</a:t>
            </a:r>
            <a:r>
              <a:rPr sz="2135" b="1" dirty="0">
                <a:solidFill>
                  <a:srgbClr val="FF0000"/>
                </a:solidFill>
                <a:latin typeface="华文中宋" panose="02010600040101010101" charset="-122"/>
                <a:ea typeface="华文中宋" panose="02010600040101010101" charset="-122"/>
              </a:rPr>
              <a:t>R^2</a:t>
            </a:r>
            <a:r>
              <a:rPr sz="2135" b="1" dirty="0">
                <a:solidFill>
                  <a:srgbClr val="0A1D84"/>
                </a:solidFill>
                <a:latin typeface="华文中宋" panose="02010600040101010101" charset="-122"/>
                <a:ea typeface="华文中宋" panose="02010600040101010101" charset="-122"/>
              </a:rPr>
              <a:t>。</a:t>
            </a:r>
            <a:r>
              <a:rPr sz="2135" b="1" dirty="0">
                <a:solidFill>
                  <a:srgbClr val="FF0000"/>
                </a:solidFill>
                <a:latin typeface="华文中宋" panose="02010600040101010101" charset="-122"/>
                <a:ea typeface="华文中宋" panose="02010600040101010101" charset="-122"/>
              </a:rPr>
              <a:t>R^2越大，则表明，模型拟合程度越好</a:t>
            </a:r>
            <a:r>
              <a:rPr sz="2135" b="1" dirty="0">
                <a:solidFill>
                  <a:srgbClr val="0A1D84"/>
                </a:solidFill>
                <a:latin typeface="华文中宋" panose="02010600040101010101" charset="-122"/>
                <a:ea typeface="华文中宋" panose="02010600040101010101" charset="-122"/>
              </a:rPr>
              <a:t>。</a:t>
            </a:r>
            <a:r>
              <a:rPr lang="zh-CN" altLang="en-US" sz="2135" b="1" dirty="0">
                <a:solidFill>
                  <a:srgbClr val="0A1D84"/>
                </a:solidFill>
                <a:latin typeface="华文中宋" panose="02010600040101010101" charset="-122"/>
                <a:ea typeface="华文中宋" panose="02010600040101010101" charset="-122"/>
              </a:rPr>
              <a:t>此</a:t>
            </a:r>
            <a:r>
              <a:rPr sz="2135" b="1" dirty="0">
                <a:solidFill>
                  <a:srgbClr val="0A1D84"/>
                </a:solidFill>
                <a:latin typeface="华文中宋" panose="02010600040101010101" charset="-122"/>
                <a:ea typeface="华文中宋" panose="02010600040101010101" charset="-122"/>
              </a:rPr>
              <a:t>多项式模型R^2的值接近于1（等号为系统近似结果），</a:t>
            </a:r>
            <a:r>
              <a:rPr sz="2135" b="1" dirty="0">
                <a:solidFill>
                  <a:srgbClr val="FF0000"/>
                </a:solidFill>
                <a:latin typeface="华文中宋" panose="02010600040101010101" charset="-122"/>
                <a:ea typeface="华文中宋" panose="02010600040101010101" charset="-122"/>
              </a:rPr>
              <a:t>表明该模型的拟合程度可能比较理想。</a:t>
            </a:r>
            <a:endParaRPr sz="2135" b="1" dirty="0">
              <a:solidFill>
                <a:srgbClr val="FF0000"/>
              </a:solidFill>
              <a:latin typeface="华文中宋" panose="02010600040101010101" charset="-122"/>
              <a:ea typeface="华文中宋" panose="02010600040101010101" charset="-122"/>
            </a:endParaRPr>
          </a:p>
        </p:txBody>
      </p:sp>
      <p:sp>
        <p:nvSpPr>
          <p:cNvPr id="674821" name="矩形 11273"/>
          <p:cNvSpPr/>
          <p:nvPr/>
        </p:nvSpPr>
        <p:spPr>
          <a:xfrm>
            <a:off x="1504726" y="4740134"/>
            <a:ext cx="855297" cy="1887116"/>
          </a:xfrm>
          <a:prstGeom prst="rect">
            <a:avLst/>
          </a:prstGeom>
          <a:solidFill>
            <a:srgbClr val="577D3D"/>
          </a:solidFill>
          <a:ln w="9525">
            <a:noFill/>
          </a:ln>
          <a:effectLst>
            <a:outerShdw dist="17961" dir="2699999" algn="ctr" rotWithShape="0">
              <a:srgbClr val="808080"/>
            </a:outerShdw>
          </a:effectLst>
        </p:spPr>
        <p:txBody>
          <a:bodyPr tIns="74291" bIns="74291" anchor="ctr"/>
          <a:lstStyle/>
          <a:p>
            <a:pPr algn="ctr" defTabSz="1284605" eaLnBrk="0" hangingPunct="0"/>
            <a:r>
              <a:rPr lang="en-US" altLang="nl-NL" sz="1140" b="1" dirty="0">
                <a:solidFill>
                  <a:srgbClr val="FFFFFF"/>
                </a:solidFill>
                <a:latin typeface="Verdana" panose="020B0604030504040204" pitchFamily="34" charset="0"/>
              </a:rPr>
              <a:t>3</a:t>
            </a:r>
            <a:endParaRPr lang="en-US" altLang="nl-NL" sz="1140" b="1" dirty="0">
              <a:solidFill>
                <a:srgbClr val="FFFFFF"/>
              </a:solidFill>
              <a:latin typeface="Verdana" panose="020B0604030504040204" pitchFamily="34" charset="0"/>
            </a:endParaRPr>
          </a:p>
        </p:txBody>
      </p:sp>
      <p:sp>
        <p:nvSpPr>
          <p:cNvPr id="674822" name="矩形 11271"/>
          <p:cNvSpPr/>
          <p:nvPr/>
        </p:nvSpPr>
        <p:spPr>
          <a:xfrm>
            <a:off x="1504726" y="3238100"/>
            <a:ext cx="855297" cy="1492168"/>
          </a:xfrm>
          <a:prstGeom prst="rect">
            <a:avLst/>
          </a:prstGeom>
          <a:solidFill>
            <a:srgbClr val="9773AE"/>
          </a:solidFill>
          <a:ln w="9525">
            <a:noFill/>
          </a:ln>
          <a:effectLst>
            <a:outerShdw dist="17961" dir="2699999" algn="ctr" rotWithShape="0">
              <a:srgbClr val="808080"/>
            </a:outerShdw>
          </a:effectLst>
        </p:spPr>
        <p:txBody>
          <a:bodyPr tIns="74291" bIns="74291" anchor="ctr"/>
          <a:lstStyle/>
          <a:p>
            <a:pPr algn="ctr" defTabSz="1284605" eaLnBrk="0" hangingPunct="0"/>
            <a:r>
              <a:rPr lang="en-US" altLang="nl-NL" sz="1140" b="1" dirty="0">
                <a:solidFill>
                  <a:srgbClr val="FFFFFF"/>
                </a:solidFill>
                <a:latin typeface="Verdana" panose="020B0604030504040204" pitchFamily="34" charset="0"/>
              </a:rPr>
              <a:t>2</a:t>
            </a:r>
            <a:endParaRPr lang="en-US" altLang="nl-NL" sz="1140" b="1" dirty="0">
              <a:solidFill>
                <a:srgbClr val="FFFFFF"/>
              </a:solidFill>
              <a:latin typeface="Verdana" panose="020B0604030504040204" pitchFamily="34" charset="0"/>
            </a:endParaRPr>
          </a:p>
        </p:txBody>
      </p:sp>
      <p:sp>
        <p:nvSpPr>
          <p:cNvPr id="674823" name="矩形 11272"/>
          <p:cNvSpPr/>
          <p:nvPr/>
        </p:nvSpPr>
        <p:spPr>
          <a:xfrm>
            <a:off x="2359660" y="4740487"/>
            <a:ext cx="8842587" cy="1893147"/>
          </a:xfrm>
          <a:prstGeom prst="rect">
            <a:avLst/>
          </a:prstGeom>
          <a:solidFill>
            <a:srgbClr val="F8F6F0"/>
          </a:solidFill>
          <a:ln w="9525">
            <a:noFill/>
          </a:ln>
          <a:effectLst>
            <a:outerShdw dist="17961" dir="2699999" algn="ctr" rotWithShape="0">
              <a:srgbClr val="808080"/>
            </a:outerShdw>
          </a:effectLst>
        </p:spPr>
        <p:txBody>
          <a:bodyPr tIns="74291" bIns="74291" anchor="ctr"/>
          <a:lstStyle/>
          <a:p>
            <a:pPr defTabSz="1284605" eaLnBrk="0" hangingPunct="0"/>
            <a:r>
              <a:rPr lang="zh-CN" altLang="en-US" sz="2135" b="1" dirty="0">
                <a:solidFill>
                  <a:srgbClr val="0A1D84"/>
                </a:solidFill>
                <a:latin typeface="华文中宋" panose="02010600040101010101" charset="-122"/>
                <a:ea typeface="华文中宋" panose="02010600040101010101" charset="-122"/>
              </a:rPr>
              <a:t>综上，选择多项式模型对湖北地区国内生产总值进行预测。模型表达式为S0=-21.93*t3+469.57*t²- 431.01*t+6710.20  ， 湖北省国内生产总值201</a:t>
            </a:r>
            <a:r>
              <a:rPr lang="en-US" altLang="zh-CN" sz="2135" b="1" dirty="0">
                <a:solidFill>
                  <a:srgbClr val="0A1D84"/>
                </a:solidFill>
                <a:latin typeface="华文中宋" panose="02010600040101010101" charset="-122"/>
                <a:ea typeface="华文中宋" panose="02010600040101010101" charset="-122"/>
              </a:rPr>
              <a:t>5</a:t>
            </a:r>
            <a:r>
              <a:rPr lang="zh-CN" altLang="en-US" sz="2135" b="1" dirty="0">
                <a:solidFill>
                  <a:srgbClr val="0A1D84"/>
                </a:solidFill>
                <a:latin typeface="华文中宋" panose="02010600040101010101" charset="-122"/>
                <a:ea typeface="华文中宋" panose="02010600040101010101" charset="-122"/>
              </a:rPr>
              <a:t>年</a:t>
            </a:r>
            <a:r>
              <a:rPr lang="zh-CN" altLang="en-US" sz="2135" b="1" dirty="0">
                <a:solidFill>
                  <a:srgbClr val="FF0000"/>
                </a:solidFill>
                <a:latin typeface="华文中宋" panose="02010600040101010101" charset="-122"/>
                <a:ea typeface="华文中宋" panose="02010600040101010101" charset="-122"/>
              </a:rPr>
              <a:t>预测值是</a:t>
            </a:r>
            <a:r>
              <a:rPr lang="en-US" altLang="zh-CN" sz="2135" b="1" dirty="0">
                <a:solidFill>
                  <a:srgbClr val="FF0000"/>
                </a:solidFill>
                <a:latin typeface="华文中宋" panose="02010600040101010101" charset="-122"/>
                <a:ea typeface="华文中宋" panose="02010600040101010101" charset="-122"/>
              </a:rPr>
              <a:t>29602</a:t>
            </a:r>
            <a:r>
              <a:rPr lang="zh-CN" altLang="en-US" sz="2135" b="1" dirty="0">
                <a:solidFill>
                  <a:srgbClr val="FF0000"/>
                </a:solidFill>
                <a:latin typeface="华文中宋" panose="02010600040101010101" charset="-122"/>
                <a:ea typeface="华文中宋" panose="02010600040101010101" charset="-122"/>
              </a:rPr>
              <a:t>.</a:t>
            </a:r>
            <a:r>
              <a:rPr lang="en-US" altLang="zh-CN" sz="2135" b="1" dirty="0">
                <a:solidFill>
                  <a:srgbClr val="FF0000"/>
                </a:solidFill>
                <a:latin typeface="华文中宋" panose="02010600040101010101" charset="-122"/>
                <a:ea typeface="华文中宋" panose="02010600040101010101" charset="-122"/>
              </a:rPr>
              <a:t>43</a:t>
            </a:r>
            <a:r>
              <a:rPr lang="zh-CN" altLang="en-US" sz="2135" b="1" dirty="0">
                <a:solidFill>
                  <a:srgbClr val="0A1D84"/>
                </a:solidFill>
                <a:latin typeface="华文中宋" panose="02010600040101010101" charset="-122"/>
                <a:ea typeface="华文中宋" panose="02010600040101010101" charset="-122"/>
              </a:rPr>
              <a:t>亿元，【95%】置信区间上限为</a:t>
            </a:r>
            <a:r>
              <a:rPr lang="en-US" altLang="zh-CN" sz="2135" b="1" dirty="0">
                <a:solidFill>
                  <a:srgbClr val="0A1D84"/>
                </a:solidFill>
                <a:latin typeface="华文中宋" panose="02010600040101010101" charset="-122"/>
                <a:ea typeface="华文中宋" panose="02010600040101010101" charset="-122"/>
              </a:rPr>
              <a:t>30175.20</a:t>
            </a:r>
            <a:r>
              <a:rPr lang="zh-CN" altLang="en-US" sz="2135" b="1" dirty="0">
                <a:solidFill>
                  <a:srgbClr val="0A1D84"/>
                </a:solidFill>
                <a:latin typeface="华文中宋" panose="02010600040101010101" charset="-122"/>
                <a:ea typeface="华文中宋" panose="02010600040101010101" charset="-122"/>
              </a:rPr>
              <a:t>亿元，下限为29</a:t>
            </a:r>
            <a:r>
              <a:rPr lang="en-US" altLang="zh-CN" sz="2135" b="1" dirty="0">
                <a:solidFill>
                  <a:srgbClr val="0A1D84"/>
                </a:solidFill>
                <a:latin typeface="华文中宋" panose="02010600040101010101" charset="-122"/>
                <a:ea typeface="华文中宋" panose="02010600040101010101" charset="-122"/>
              </a:rPr>
              <a:t>029.66</a:t>
            </a:r>
            <a:r>
              <a:rPr lang="zh-CN" altLang="en-US" sz="2135" b="1" dirty="0">
                <a:solidFill>
                  <a:srgbClr val="0A1D84"/>
                </a:solidFill>
                <a:latin typeface="华文中宋" panose="02010600040101010101" charset="-122"/>
                <a:ea typeface="华文中宋" panose="02010600040101010101" charset="-122"/>
              </a:rPr>
              <a:t>亿元；201</a:t>
            </a:r>
            <a:r>
              <a:rPr lang="en-US" altLang="zh-CN" sz="2135" b="1" dirty="0">
                <a:solidFill>
                  <a:srgbClr val="0A1D84"/>
                </a:solidFill>
                <a:latin typeface="华文中宋" panose="02010600040101010101" charset="-122"/>
                <a:ea typeface="华文中宋" panose="02010600040101010101" charset="-122"/>
              </a:rPr>
              <a:t>6</a:t>
            </a:r>
            <a:r>
              <a:rPr lang="zh-CN" altLang="en-US" sz="2135" b="1" dirty="0">
                <a:solidFill>
                  <a:srgbClr val="0A1D84"/>
                </a:solidFill>
                <a:latin typeface="华文中宋" panose="02010600040101010101" charset="-122"/>
                <a:ea typeface="华文中宋" panose="02010600040101010101" charset="-122"/>
              </a:rPr>
              <a:t>年预测值是</a:t>
            </a:r>
            <a:r>
              <a:rPr lang="en-US" altLang="zh-CN" sz="2135" b="1" dirty="0">
                <a:solidFill>
                  <a:srgbClr val="0A1D84"/>
                </a:solidFill>
                <a:latin typeface="华文中宋" panose="02010600040101010101" charset="-122"/>
                <a:ea typeface="华文中宋" panose="02010600040101010101" charset="-122"/>
              </a:rPr>
              <a:t>31266.55</a:t>
            </a:r>
            <a:r>
              <a:rPr lang="zh-CN" altLang="en-US" sz="2135" b="1" dirty="0">
                <a:solidFill>
                  <a:srgbClr val="0A1D84"/>
                </a:solidFill>
                <a:latin typeface="华文中宋" panose="02010600040101010101" charset="-122"/>
                <a:ea typeface="华文中宋" panose="02010600040101010101" charset="-122"/>
              </a:rPr>
              <a:t>亿元，【95%】置信区间上限为</a:t>
            </a:r>
            <a:r>
              <a:rPr lang="en-US" altLang="zh-CN" sz="2135" b="1" dirty="0">
                <a:solidFill>
                  <a:srgbClr val="0A1D84"/>
                </a:solidFill>
                <a:latin typeface="华文中宋" panose="02010600040101010101" charset="-122"/>
                <a:ea typeface="华文中宋" panose="02010600040101010101" charset="-122"/>
              </a:rPr>
              <a:t>31839.31</a:t>
            </a:r>
            <a:r>
              <a:rPr lang="zh-CN" altLang="en-US" sz="2135" b="1" dirty="0">
                <a:solidFill>
                  <a:srgbClr val="0A1D84"/>
                </a:solidFill>
                <a:latin typeface="华文中宋" panose="02010600040101010101" charset="-122"/>
                <a:ea typeface="华文中宋" panose="02010600040101010101" charset="-122"/>
              </a:rPr>
              <a:t>亿元，下限为</a:t>
            </a:r>
            <a:r>
              <a:rPr lang="en-US" altLang="zh-CN" sz="2135" b="1" dirty="0">
                <a:solidFill>
                  <a:srgbClr val="0A1D84"/>
                </a:solidFill>
                <a:latin typeface="华文中宋" panose="02010600040101010101" charset="-122"/>
                <a:ea typeface="华文中宋" panose="02010600040101010101" charset="-122"/>
              </a:rPr>
              <a:t>30693.78</a:t>
            </a:r>
            <a:r>
              <a:rPr lang="zh-CN" altLang="en-US" sz="2135" b="1" dirty="0">
                <a:solidFill>
                  <a:srgbClr val="0A1D84"/>
                </a:solidFill>
                <a:latin typeface="华文中宋" panose="02010600040101010101" charset="-122"/>
                <a:ea typeface="华文中宋" panose="02010600040101010101" charset="-122"/>
              </a:rPr>
              <a:t>亿元</a:t>
            </a:r>
            <a:r>
              <a:rPr lang="zh-CN" altLang="en-US" b="1" dirty="0">
                <a:solidFill>
                  <a:srgbClr val="0A1D84"/>
                </a:solidFill>
                <a:latin typeface="华文中宋" panose="02010600040101010101" charset="-122"/>
                <a:ea typeface="华文中宋" panose="02010600040101010101" charset="-122"/>
              </a:rPr>
              <a:t>。</a:t>
            </a:r>
            <a:endParaRPr lang="zh-CN" altLang="en-US" b="1" dirty="0">
              <a:solidFill>
                <a:srgbClr val="0A1D84"/>
              </a:solidFill>
              <a:latin typeface="华文中宋" panose="02010600040101010101" charset="-122"/>
              <a:ea typeface="华文中宋" panose="02010600040101010101" charset="-122"/>
            </a:endParaRPr>
          </a:p>
        </p:txBody>
      </p:sp>
      <p:sp>
        <p:nvSpPr>
          <p:cNvPr id="10" name="文本框 9"/>
          <p:cNvSpPr txBox="1"/>
          <p:nvPr/>
        </p:nvSpPr>
        <p:spPr>
          <a:xfrm>
            <a:off x="213684" y="306633"/>
            <a:ext cx="3103073" cy="617541"/>
          </a:xfrm>
          <a:prstGeom prst="rect">
            <a:avLst/>
          </a:prstGeom>
          <a:noFill/>
          <a:ln w="9525">
            <a:noFill/>
          </a:ln>
        </p:spPr>
        <p:txBody>
          <a:bodyPr wrap="square" anchor="t">
            <a:spAutoFit/>
          </a:bodyPr>
          <a:lstStyle/>
          <a:p>
            <a:pPr algn="ctr" defTabSz="1284605"/>
            <a:r>
              <a:rPr lang="zh-CN" altLang="en-US" sz="3415" b="1" noProof="1">
                <a:solidFill>
                  <a:schemeClr val="bg1"/>
                </a:solidFill>
                <a:latin typeface="华文中宋" panose="02010600040101010101" charset="-122"/>
                <a:ea typeface="华文中宋" panose="02010600040101010101" charset="-122"/>
                <a:sym typeface="Calibri" panose="020F0502020204030204" charset="0"/>
              </a:rPr>
              <a:t>趋势分析预测</a:t>
            </a:r>
            <a:endParaRPr lang="zh-CN" altLang="en-US" sz="3415" b="1" noProof="1">
              <a:solidFill>
                <a:schemeClr val="bg1"/>
              </a:solidFill>
              <a:latin typeface="华文中宋" panose="02010600040101010101" charset="-122"/>
              <a:ea typeface="华文中宋" panose="02010600040101010101" charset="-122"/>
            </a:endParaRPr>
          </a:p>
        </p:txBody>
      </p:sp>
      <p:pic>
        <p:nvPicPr>
          <p:cNvPr id="188419" name="Picture 3"/>
          <p:cNvPicPr>
            <a:picLocks noChangeAspect="1" noChangeArrowheads="1"/>
          </p:cNvPicPr>
          <p:nvPr/>
        </p:nvPicPr>
        <p:blipFill>
          <a:blip r:embed="rId1" cstate="print"/>
          <a:srcRect/>
          <a:stretch>
            <a:fillRect/>
          </a:stretch>
        </p:blipFill>
        <p:spPr bwMode="auto">
          <a:xfrm>
            <a:off x="1487489" y="998667"/>
            <a:ext cx="9791700" cy="447886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additive="base">
                                        <p:cTn id="7" dur="500" fill="hold"/>
                                        <p:tgtEl>
                                          <p:spTgt spid="188419"/>
                                        </p:tgtEl>
                                        <p:attrNameLst>
                                          <p:attrName>ppt_x</p:attrName>
                                        </p:attrNameLst>
                                      </p:cBhvr>
                                      <p:tavLst>
                                        <p:tav tm="0">
                                          <p:val>
                                            <p:strVal val="#ppt_x"/>
                                          </p:val>
                                        </p:tav>
                                        <p:tav tm="100000">
                                          <p:val>
                                            <p:strVal val="#ppt_x"/>
                                          </p:val>
                                        </p:tav>
                                      </p:tavLst>
                                    </p:anim>
                                    <p:anim calcmode="lin" valueType="num">
                                      <p:cBhvr additive="base">
                                        <p:cTn id="8" dur="500" fill="hold"/>
                                        <p:tgtEl>
                                          <p:spTgt spid="188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9631" y="609629"/>
            <a:ext cx="3628292" cy="1293028"/>
          </a:xfrm>
        </p:spPr>
        <p:txBody>
          <a:bodyPr>
            <a:normAutofit/>
          </a:bodyPr>
          <a:lstStyle/>
          <a:p>
            <a:r>
              <a:rPr lang="zh-CN" altLang="en-US" sz="4800" b="1" dirty="0">
                <a:solidFill>
                  <a:schemeClr val="bg1"/>
                </a:solidFill>
                <a:latin typeface="华文中宋" panose="02010600040101010101" charset="-122"/>
                <a:ea typeface="华文中宋" panose="02010600040101010101" charset="-122"/>
              </a:rPr>
              <a:t>数据素养</a:t>
            </a:r>
            <a:endParaRPr lang="zh-CN" altLang="en-US" sz="4800" b="1" dirty="0">
              <a:solidFill>
                <a:schemeClr val="bg1"/>
              </a:solidFill>
              <a:latin typeface="华文中宋" panose="02010600040101010101" charset="-122"/>
              <a:ea typeface="华文中宋" panose="02010600040101010101" charset="-122"/>
            </a:endParaRPr>
          </a:p>
        </p:txBody>
      </p:sp>
      <p:sp>
        <p:nvSpPr>
          <p:cNvPr id="3" name="内容占位符 2"/>
          <p:cNvSpPr>
            <a:spLocks noGrp="1"/>
          </p:cNvSpPr>
          <p:nvPr>
            <p:ph idx="1"/>
          </p:nvPr>
        </p:nvSpPr>
        <p:spPr>
          <a:xfrm>
            <a:off x="623392" y="1902656"/>
            <a:ext cx="10972800" cy="4525963"/>
          </a:xfrm>
        </p:spPr>
        <p:txBody>
          <a:bodyPr>
            <a:normAutofit/>
          </a:bodyPr>
          <a:lstStyle/>
          <a:p>
            <a:pPr marL="0" indent="0">
              <a:lnSpc>
                <a:spcPct val="150000"/>
              </a:lnSpc>
              <a:buNone/>
            </a:pPr>
            <a:r>
              <a:rPr lang="zh-CN" altLang="en-US" sz="3200" dirty="0">
                <a:solidFill>
                  <a:schemeClr val="bg1"/>
                </a:solidFill>
                <a:latin typeface="华文中宋" panose="02010600040101010101" charset="-122"/>
                <a:ea typeface="华文中宋" panose="02010600040101010101" charset="-122"/>
              </a:rPr>
              <a:t>数据素养是对媒介素养、信息素养等的一种延续和扩展，至少包括以下五个方面的维度：对数据的敏感性；数据的收集能力；数据的分析、处理能力；利用数据进行决策的能力；对数据的批判性思维。</a:t>
            </a:r>
            <a:endParaRPr lang="zh-CN" altLang="en-US" sz="3200" dirty="0">
              <a:solidFill>
                <a:schemeClr val="bg1"/>
              </a:solidFill>
              <a:latin typeface="华文中宋" panose="02010600040101010101" charset="-122"/>
              <a:ea typeface="华文中宋" panose="02010600040101010101"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5965"/>
            <a:ext cx="4673600" cy="59200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332912" y="242099"/>
            <a:ext cx="4430283" cy="752768"/>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en-US" altLang="zh-CN" sz="3735" b="1" dirty="0">
                <a:solidFill>
                  <a:prstClr val="white"/>
                </a:solidFill>
                <a:latin typeface="华文中宋" panose="02010600040101010101" charset="-122"/>
                <a:ea typeface="华文中宋" panose="02010600040101010101" charset="-122"/>
                <a:sym typeface="+mn-ea"/>
              </a:rPr>
              <a:t>EPS</a:t>
            </a:r>
            <a:r>
              <a:rPr lang="zh-CN" altLang="en-US" sz="3735" b="1" dirty="0">
                <a:solidFill>
                  <a:prstClr val="white"/>
                </a:solidFill>
                <a:latin typeface="华文中宋" panose="02010600040101010101" charset="-122"/>
                <a:ea typeface="华文中宋" panose="02010600040101010101" charset="-122"/>
                <a:sym typeface="+mn-ea"/>
              </a:rPr>
              <a:t>功能总结</a:t>
            </a:r>
            <a:endParaRPr lang="zh-CN" altLang="en-US" sz="3735" b="1" dirty="0">
              <a:solidFill>
                <a:prstClr val="white"/>
              </a:solidFill>
              <a:latin typeface="华文中宋" panose="02010600040101010101" charset="-122"/>
              <a:ea typeface="华文中宋" panose="02010600040101010101" charset="-122"/>
              <a:sym typeface="+mn-ea"/>
            </a:endParaRPr>
          </a:p>
          <a:p>
            <a:endParaRPr lang="zh-CN" altLang="en-US" sz="3735" b="1" dirty="0">
              <a:solidFill>
                <a:prstClr val="white"/>
              </a:solidFill>
              <a:latin typeface="华文中宋" panose="02010600040101010101" charset="-122"/>
              <a:ea typeface="华文中宋" panose="02010600040101010101" charset="-122"/>
              <a:sym typeface="+mn-ea"/>
            </a:endParaRPr>
          </a:p>
        </p:txBody>
      </p:sp>
      <p:cxnSp>
        <p:nvCxnSpPr>
          <p:cNvPr id="6" name="肘形连接符 5"/>
          <p:cNvCxnSpPr/>
          <p:nvPr/>
        </p:nvCxnSpPr>
        <p:spPr>
          <a:xfrm flipH="1">
            <a:off x="3791744" y="2947377"/>
            <a:ext cx="3072344" cy="0"/>
          </a:xfrm>
          <a:prstGeom prst="straightConnector1">
            <a:avLst/>
          </a:prstGeom>
          <a:ln w="158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1744134" y="1565175"/>
            <a:ext cx="2009987" cy="830997"/>
          </a:xfrm>
          <a:prstGeom prst="rect">
            <a:avLst/>
          </a:prstGeom>
        </p:spPr>
        <p:txBody>
          <a:bodyPr wrap="square">
            <a:spAutoFit/>
          </a:bodyPr>
          <a:lstStyle/>
          <a:p>
            <a:r>
              <a:rPr lang="zh-CN" altLang="en-US" sz="2400" b="1" dirty="0">
                <a:solidFill>
                  <a:srgbClr val="F842FC"/>
                </a:solidFill>
                <a:effectLst>
                  <a:outerShdw blurRad="50800" dist="38100" algn="l" rotWithShape="0">
                    <a:prstClr val="black">
                      <a:alpha val="40000"/>
                    </a:prstClr>
                  </a:outerShdw>
                </a:effectLst>
                <a:latin typeface="华文中宋" panose="02010600040101010101" charset="-122"/>
                <a:ea typeface="华文中宋" panose="02010600040101010101" charset="-122"/>
              </a:rPr>
              <a:t>跨库检索、库内检索</a:t>
            </a:r>
            <a:endParaRPr lang="zh-CN" altLang="en-US" sz="2400" b="1" dirty="0">
              <a:solidFill>
                <a:srgbClr val="F842FC"/>
              </a:solidFill>
              <a:effectLst>
                <a:outerShdw blurRad="50800" dist="38100" algn="l" rotWithShape="0">
                  <a:prstClr val="black">
                    <a:alpha val="40000"/>
                  </a:prstClr>
                </a:outerShdw>
              </a:effectLst>
              <a:latin typeface="华文中宋" panose="02010600040101010101" charset="-122"/>
              <a:ea typeface="华文中宋" panose="02010600040101010101" charset="-122"/>
            </a:endParaRPr>
          </a:p>
        </p:txBody>
      </p:sp>
      <p:cxnSp>
        <p:nvCxnSpPr>
          <p:cNvPr id="44" name="肘形连接符 43"/>
          <p:cNvCxnSpPr/>
          <p:nvPr/>
        </p:nvCxnSpPr>
        <p:spPr>
          <a:xfrm flipH="1">
            <a:off x="3730784" y="3797479"/>
            <a:ext cx="2521683" cy="0"/>
          </a:xfrm>
          <a:prstGeom prst="straightConnector1">
            <a:avLst/>
          </a:prstGeom>
          <a:ln w="158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肘形连接符 44"/>
          <p:cNvCxnSpPr/>
          <p:nvPr/>
        </p:nvCxnSpPr>
        <p:spPr>
          <a:xfrm flipH="1" flipV="1">
            <a:off x="3887755" y="5106392"/>
            <a:ext cx="2652607" cy="50800"/>
          </a:xfrm>
          <a:prstGeom prst="straightConnector1">
            <a:avLst/>
          </a:prstGeom>
          <a:ln w="158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1774613" y="2510367"/>
            <a:ext cx="2009987" cy="830997"/>
          </a:xfrm>
          <a:prstGeom prst="rect">
            <a:avLst/>
          </a:prstGeom>
        </p:spPr>
        <p:txBody>
          <a:bodyPr wrap="square">
            <a:spAutoFit/>
          </a:bodyPr>
          <a:lstStyle/>
          <a:p>
            <a:r>
              <a:rPr lang="zh-CN" altLang="en-US" sz="2400" b="1" dirty="0">
                <a:solidFill>
                  <a:srgbClr val="FFC000"/>
                </a:solidFill>
                <a:effectLst>
                  <a:outerShdw blurRad="50800" dist="38100" algn="l" rotWithShape="0">
                    <a:prstClr val="black">
                      <a:alpha val="40000"/>
                    </a:prstClr>
                  </a:outerShdw>
                </a:effectLst>
                <a:latin typeface="华文中宋" panose="02010600040101010101" charset="-122"/>
                <a:ea typeface="华文中宋" panose="02010600040101010101" charset="-122"/>
              </a:rPr>
              <a:t>数据筛选、高亮显示</a:t>
            </a:r>
            <a:endParaRPr lang="zh-CN" altLang="en-US" sz="2400" b="1" dirty="0">
              <a:solidFill>
                <a:srgbClr val="FFC000"/>
              </a:solidFill>
              <a:effectLst>
                <a:outerShdw blurRad="50800" dist="38100" algn="l" rotWithShape="0">
                  <a:prstClr val="black">
                    <a:alpha val="40000"/>
                  </a:prstClr>
                </a:outerShdw>
              </a:effectLst>
              <a:latin typeface="华文中宋" panose="02010600040101010101" charset="-122"/>
              <a:ea typeface="华文中宋" panose="02010600040101010101" charset="-122"/>
            </a:endParaRPr>
          </a:p>
        </p:txBody>
      </p:sp>
      <p:sp>
        <p:nvSpPr>
          <p:cNvPr id="78" name="矩形 77"/>
          <p:cNvSpPr/>
          <p:nvPr/>
        </p:nvSpPr>
        <p:spPr>
          <a:xfrm>
            <a:off x="1744134" y="3521287"/>
            <a:ext cx="1944793" cy="830997"/>
          </a:xfrm>
          <a:prstGeom prst="rect">
            <a:avLst/>
          </a:prstGeom>
        </p:spPr>
        <p:txBody>
          <a:bodyPr wrap="square">
            <a:spAutoFit/>
          </a:bodyPr>
          <a:lstStyle/>
          <a:p>
            <a:r>
              <a:rPr lang="zh-CN" altLang="en-US" sz="2400" b="1" dirty="0">
                <a:solidFill>
                  <a:srgbClr val="FF6200"/>
                </a:solidFill>
                <a:effectLst>
                  <a:outerShdw blurRad="50800" dist="38100" algn="l" rotWithShape="0">
                    <a:prstClr val="black">
                      <a:alpha val="40000"/>
                    </a:prstClr>
                  </a:outerShdw>
                </a:effectLst>
                <a:latin typeface="华文中宋" panose="02010600040101010101" charset="-122"/>
                <a:ea typeface="华文中宋" panose="02010600040101010101" charset="-122"/>
              </a:rPr>
              <a:t>多种图表、数字地图</a:t>
            </a:r>
            <a:endParaRPr lang="zh-CN" altLang="en-US" sz="2400" b="1" dirty="0">
              <a:solidFill>
                <a:srgbClr val="FF6200"/>
              </a:solidFill>
              <a:effectLst>
                <a:outerShdw blurRad="50800" dist="38100" algn="l" rotWithShape="0">
                  <a:prstClr val="black">
                    <a:alpha val="40000"/>
                  </a:prstClr>
                </a:outerShdw>
              </a:effectLst>
              <a:latin typeface="华文中宋" panose="02010600040101010101" charset="-122"/>
              <a:ea typeface="华文中宋" panose="02010600040101010101" charset="-122"/>
            </a:endParaRPr>
          </a:p>
        </p:txBody>
      </p:sp>
      <p:cxnSp>
        <p:nvCxnSpPr>
          <p:cNvPr id="81" name="肘形连接符 57"/>
          <p:cNvCxnSpPr/>
          <p:nvPr/>
        </p:nvCxnSpPr>
        <p:spPr>
          <a:xfrm flipH="1">
            <a:off x="3791744" y="2082489"/>
            <a:ext cx="3936440" cy="0"/>
          </a:xfrm>
          <a:prstGeom prst="straightConnector1">
            <a:avLst/>
          </a:prstGeom>
          <a:ln w="158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1690061" y="4739869"/>
            <a:ext cx="1920240" cy="1200329"/>
          </a:xfrm>
          <a:prstGeom prst="rect">
            <a:avLst/>
          </a:prstGeom>
        </p:spPr>
        <p:txBody>
          <a:bodyPr wrap="square">
            <a:spAutoFit/>
          </a:bodyPr>
          <a:lstStyle/>
          <a:p>
            <a:r>
              <a:rPr lang="en-US" altLang="zh-CN" sz="2400" b="1" dirty="0">
                <a:solidFill>
                  <a:schemeClr val="tx2">
                    <a:lumMod val="40000"/>
                    <a:lumOff val="60000"/>
                  </a:schemeClr>
                </a:solidFill>
                <a:effectLst>
                  <a:outerShdw blurRad="50800" dist="38100" algn="l" rotWithShape="0">
                    <a:prstClr val="black">
                      <a:alpha val="40000"/>
                    </a:prstClr>
                  </a:outerShdw>
                </a:effectLst>
                <a:latin typeface="华文中宋" panose="02010600040101010101" charset="-122"/>
                <a:ea typeface="华文中宋" panose="02010600040101010101" charset="-122"/>
              </a:rPr>
              <a:t>80/20</a:t>
            </a:r>
            <a:r>
              <a:rPr lang="zh-CN" altLang="en-US" sz="2400" b="1" dirty="0">
                <a:solidFill>
                  <a:schemeClr val="tx2">
                    <a:lumMod val="40000"/>
                    <a:lumOff val="60000"/>
                  </a:schemeClr>
                </a:solidFill>
                <a:effectLst>
                  <a:outerShdw blurRad="50800" dist="38100" algn="l" rotWithShape="0">
                    <a:prstClr val="black">
                      <a:alpha val="40000"/>
                    </a:prstClr>
                  </a:outerShdw>
                </a:effectLst>
                <a:latin typeface="华文中宋" panose="02010600040101010101" charset="-122"/>
                <a:ea typeface="华文中宋" panose="02010600040101010101" charset="-122"/>
              </a:rPr>
              <a:t>分析，趋势分析预测等等</a:t>
            </a:r>
            <a:endParaRPr lang="zh-CN" altLang="en-US" sz="2400" b="1" dirty="0">
              <a:solidFill>
                <a:schemeClr val="tx2">
                  <a:lumMod val="40000"/>
                  <a:lumOff val="60000"/>
                </a:schemeClr>
              </a:solidFill>
              <a:effectLst>
                <a:outerShdw blurRad="50800" dist="38100" algn="l" rotWithShape="0">
                  <a:prstClr val="black">
                    <a:alpha val="40000"/>
                  </a:prstClr>
                </a:outerShdw>
              </a:effectLst>
              <a:latin typeface="华文中宋" panose="02010600040101010101" charset="-122"/>
              <a:ea typeface="华文中宋" panose="02010600040101010101" charset="-122"/>
            </a:endParaRPr>
          </a:p>
        </p:txBody>
      </p:sp>
      <p:pic>
        <p:nvPicPr>
          <p:cNvPr id="6147" name="Picture 3" descr="C:\Users\Administrator\Desktop\1.png"/>
          <p:cNvPicPr>
            <a:picLocks noChangeAspect="1" noChangeArrowheads="1"/>
          </p:cNvPicPr>
          <p:nvPr/>
        </p:nvPicPr>
        <p:blipFill rotWithShape="1">
          <a:blip r:embed="rId1" cstate="email"/>
          <a:srcRect/>
          <a:stretch>
            <a:fillRect/>
          </a:stretch>
        </p:blipFill>
        <p:spPr bwMode="auto">
          <a:xfrm>
            <a:off x="5451916" y="1131725"/>
            <a:ext cx="5908323" cy="5465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00029" y="1988840"/>
            <a:ext cx="1826141" cy="1077218"/>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3200" b="1" dirty="0">
                <a:solidFill>
                  <a:srgbClr val="F842FC"/>
                </a:solidFill>
                <a:effectLst>
                  <a:outerShdw blurRad="50800" dist="38100" algn="l" rotWithShape="0">
                    <a:prstClr val="black">
                      <a:alpha val="40000"/>
                    </a:prstClr>
                  </a:outerShdw>
                </a:effectLst>
                <a:latin typeface="华文中宋" panose="02010600040101010101" charset="-122"/>
                <a:ea typeface="华文中宋" panose="02010600040101010101" charset="-122"/>
                <a:sym typeface="+mn-ea"/>
              </a:rPr>
              <a:t>数据查询</a:t>
            </a:r>
            <a:endParaRPr lang="zh-CN" altLang="en-US" sz="3200" b="1" dirty="0">
              <a:solidFill>
                <a:srgbClr val="F842FC"/>
              </a:solidFill>
              <a:effectLst>
                <a:outerShdw blurRad="50800" dist="38100" algn="l" rotWithShape="0">
                  <a:prstClr val="black">
                    <a:alpha val="40000"/>
                  </a:prstClr>
                </a:outerShdw>
              </a:effectLst>
              <a:latin typeface="华文中宋" panose="02010600040101010101" charset="-122"/>
              <a:ea typeface="华文中宋" panose="02010600040101010101" charset="-122"/>
              <a:sym typeface="+mn-ea"/>
            </a:endParaRPr>
          </a:p>
          <a:p>
            <a:endParaRPr lang="zh-CN" altLang="en-US" sz="3200" b="1" dirty="0">
              <a:solidFill>
                <a:srgbClr val="F842FC"/>
              </a:solidFill>
              <a:effectLst>
                <a:outerShdw blurRad="50800" dist="38100" algn="l" rotWithShape="0">
                  <a:prstClr val="black">
                    <a:alpha val="40000"/>
                  </a:prstClr>
                </a:outerShdw>
              </a:effectLst>
              <a:latin typeface="华文中宋" panose="02010600040101010101" charset="-122"/>
              <a:ea typeface="华文中宋" panose="02010600040101010101" charset="-122"/>
              <a:sym typeface="+mn-ea"/>
            </a:endParaRPr>
          </a:p>
        </p:txBody>
      </p:sp>
      <p:sp>
        <p:nvSpPr>
          <p:cNvPr id="36" name="TextBox 35"/>
          <p:cNvSpPr txBox="1"/>
          <p:nvPr/>
        </p:nvSpPr>
        <p:spPr>
          <a:xfrm>
            <a:off x="7600029" y="2911178"/>
            <a:ext cx="1826141" cy="584775"/>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3200" b="1" dirty="0">
                <a:solidFill>
                  <a:srgbClr val="FFC000"/>
                </a:solidFill>
                <a:effectLst>
                  <a:outerShdw blurRad="50800" dist="38100" algn="l" rotWithShape="0">
                    <a:prstClr val="black">
                      <a:alpha val="40000"/>
                    </a:prstClr>
                  </a:outerShdw>
                </a:effectLst>
                <a:latin typeface="华文中宋" panose="02010600040101010101" charset="-122"/>
                <a:ea typeface="华文中宋" panose="02010600040101010101" charset="-122"/>
                <a:sym typeface="+mn-ea"/>
              </a:rPr>
              <a:t>数据处理</a:t>
            </a:r>
            <a:endParaRPr lang="zh-CN" altLang="en-US" sz="3200" b="1" dirty="0">
              <a:solidFill>
                <a:srgbClr val="FFC000"/>
              </a:solidFill>
              <a:effectLst>
                <a:outerShdw blurRad="50800" dist="38100" algn="l" rotWithShape="0">
                  <a:prstClr val="black">
                    <a:alpha val="40000"/>
                  </a:prstClr>
                </a:outerShdw>
              </a:effectLst>
              <a:latin typeface="华文中宋" panose="02010600040101010101" charset="-122"/>
              <a:ea typeface="华文中宋" panose="02010600040101010101" charset="-122"/>
              <a:sym typeface="+mn-ea"/>
            </a:endParaRPr>
          </a:p>
        </p:txBody>
      </p:sp>
      <p:sp>
        <p:nvSpPr>
          <p:cNvPr id="37" name="TextBox 36"/>
          <p:cNvSpPr txBox="1"/>
          <p:nvPr/>
        </p:nvSpPr>
        <p:spPr>
          <a:xfrm>
            <a:off x="7440150" y="3869565"/>
            <a:ext cx="2236510"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3200" b="1" dirty="0">
                <a:solidFill>
                  <a:prstClr val="white"/>
                </a:solidFill>
                <a:latin typeface="华文中宋" panose="02010600040101010101" charset="-122"/>
                <a:ea typeface="华文中宋" panose="02010600040101010101" charset="-122"/>
              </a:rPr>
              <a:t>数据可视化</a:t>
            </a:r>
            <a:endParaRPr lang="zh-CN" altLang="en-US" sz="3200" b="1" dirty="0">
              <a:solidFill>
                <a:prstClr val="white"/>
              </a:solidFill>
              <a:latin typeface="华文中宋" panose="02010600040101010101" charset="-122"/>
              <a:ea typeface="华文中宋" panose="02010600040101010101" charset="-122"/>
            </a:endParaRPr>
          </a:p>
        </p:txBody>
      </p:sp>
      <p:sp>
        <p:nvSpPr>
          <p:cNvPr id="42" name="TextBox 41"/>
          <p:cNvSpPr txBox="1"/>
          <p:nvPr/>
        </p:nvSpPr>
        <p:spPr>
          <a:xfrm>
            <a:off x="7632171" y="4927402"/>
            <a:ext cx="1826141"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3200" b="1" dirty="0">
                <a:solidFill>
                  <a:prstClr val="white"/>
                </a:solidFill>
                <a:latin typeface="华文中宋" panose="02010600040101010101" charset="-122"/>
                <a:ea typeface="华文中宋" panose="02010600040101010101" charset="-122"/>
              </a:rPr>
              <a:t>分析预测</a:t>
            </a:r>
            <a:endParaRPr lang="zh-CN" altLang="en-US" sz="3200" b="1" dirty="0">
              <a:solidFill>
                <a:prstClr val="white"/>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1000">
        <p:circle/>
      </p:transition>
    </mc:Choice>
    <mc:Fallback>
      <p:transition spd="slow" advTm="1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750"/>
                                        <p:tgtEl>
                                          <p:spTgt spid="32"/>
                                        </p:tgtEl>
                                      </p:cBhvr>
                                    </p:animEffect>
                                  </p:childTnLst>
                                </p:cTn>
                              </p:par>
                              <p:par>
                                <p:cTn id="11" presetID="21" presetClass="entr" presetSubtype="1"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wheel(1)">
                                      <p:cBhvr>
                                        <p:cTn id="13" dur="1000"/>
                                        <p:tgtEl>
                                          <p:spTgt spid="6147"/>
                                        </p:tgtEl>
                                      </p:cBhvr>
                                    </p:animEffec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right)">
                                      <p:cBhvr>
                                        <p:cTn id="29" dur="500"/>
                                        <p:tgtEl>
                                          <p:spTgt spid="81"/>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par>
                          <p:cTn id="34" fill="hold">
                            <p:stCondLst>
                              <p:cond delay="2000"/>
                            </p:stCondLst>
                            <p:childTnLst>
                              <p:par>
                                <p:cTn id="35" presetID="22" presetClass="entr" presetSubtype="2"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par>
                          <p:cTn id="42" fill="hold">
                            <p:stCondLst>
                              <p:cond delay="3000"/>
                            </p:stCondLst>
                            <p:childTnLst>
                              <p:par>
                                <p:cTn id="43" presetID="22" presetClass="entr" presetSubtype="2"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right)">
                                      <p:cBhvr>
                                        <p:cTn id="45" dur="500"/>
                                        <p:tgtEl>
                                          <p:spTgt spid="44"/>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childTnLst>
                          </p:cTn>
                        </p:par>
                        <p:par>
                          <p:cTn id="50" fill="hold">
                            <p:stCondLst>
                              <p:cond delay="4000"/>
                            </p:stCondLst>
                            <p:childTnLst>
                              <p:par>
                                <p:cTn id="51" presetID="22" presetClass="entr" presetSubtype="2"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right)">
                                      <p:cBhvr>
                                        <p:cTn id="53" dur="500"/>
                                        <p:tgtEl>
                                          <p:spTgt spid="45"/>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43" grpId="0"/>
      <p:bldP spid="77" grpId="0"/>
      <p:bldP spid="78" grpId="0"/>
      <p:bldP spid="83" grpId="0"/>
      <p:bldP spid="3" grpId="0" bldLvl="0" animBg="1"/>
      <p:bldP spid="36" grpId="0" bldLvl="0" animBg="1"/>
      <p:bldP spid="37" grpId="0" bldLvl="0" animBg="1"/>
      <p:bldP spid="4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35833" y="1953720"/>
            <a:ext cx="7791711" cy="1143000"/>
          </a:xfrm>
        </p:spPr>
        <p:txBody>
          <a:bodyPr>
            <a:normAutofit/>
          </a:bodyPr>
          <a:lstStyle/>
          <a:p>
            <a:r>
              <a:rPr lang="en-US" altLang="zh-CN" sz="5335" b="1" dirty="0">
                <a:solidFill>
                  <a:srgbClr val="FFFFFF"/>
                </a:solidFill>
                <a:latin typeface="华文中宋" panose="02010600040101010101" charset="-122"/>
                <a:ea typeface="华文中宋" panose="02010600040101010101" charset="-122"/>
              </a:rPr>
              <a:t>EPS</a:t>
            </a:r>
            <a:r>
              <a:rPr lang="zh-CN" altLang="en-US" sz="5335" b="1" dirty="0">
                <a:solidFill>
                  <a:srgbClr val="FFFFFF"/>
                </a:solidFill>
                <a:latin typeface="华文中宋" panose="02010600040101010101" charset="-122"/>
                <a:ea typeface="华文中宋" panose="02010600040101010101" charset="-122"/>
              </a:rPr>
              <a:t>知识服务平台</a:t>
            </a:r>
            <a:endParaRPr lang="zh-CN" altLang="en-US" sz="5335" dirty="0">
              <a:latin typeface="华文中宋" panose="02010600040101010101" charset="-122"/>
              <a:ea typeface="华文中宋" panose="02010600040101010101" charset="-122"/>
            </a:endParaRPr>
          </a:p>
        </p:txBody>
      </p:sp>
      <p:sp>
        <p:nvSpPr>
          <p:cNvPr id="3" name="文本框 2"/>
          <p:cNvSpPr txBox="1"/>
          <p:nvPr/>
        </p:nvSpPr>
        <p:spPr>
          <a:xfrm>
            <a:off x="4424790" y="3429000"/>
            <a:ext cx="5952661" cy="584775"/>
          </a:xfrm>
          <a:prstGeom prst="rect">
            <a:avLst/>
          </a:prstGeom>
          <a:noFill/>
        </p:spPr>
        <p:txBody>
          <a:bodyPr wrap="square" rtlCol="0">
            <a:spAutoFit/>
          </a:bodyPr>
          <a:lstStyle/>
          <a:p>
            <a:r>
              <a:rPr lang="en-US" altLang="zh-CN" sz="3200" b="1" dirty="0">
                <a:solidFill>
                  <a:srgbClr val="FF0000"/>
                </a:solidFill>
                <a:latin typeface="华文中宋" panose="02010600040101010101" charset="-122"/>
                <a:ea typeface="华文中宋" panose="02010600040101010101" charset="-122"/>
              </a:rPr>
              <a:t>http://kdd.epsnet.com.cn/</a:t>
            </a:r>
            <a:endParaRPr lang="zh-CN" altLang="en-US" sz="3200" b="1" dirty="0">
              <a:solidFill>
                <a:srgbClr val="FF0000"/>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600" y="1161923"/>
            <a:ext cx="12048661" cy="56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标注 14"/>
          <p:cNvSpPr>
            <a:spLocks noChangeArrowheads="1"/>
          </p:cNvSpPr>
          <p:nvPr/>
        </p:nvSpPr>
        <p:spPr bwMode="auto">
          <a:xfrm>
            <a:off x="2808289" y="3952875"/>
            <a:ext cx="2733675" cy="1143000"/>
          </a:xfrm>
          <a:prstGeom prst="wedgeRoundRectCallout">
            <a:avLst>
              <a:gd name="adj1" fmla="val -62731"/>
              <a:gd name="adj2" fmla="val -105815"/>
              <a:gd name="adj3" fmla="val 16667"/>
            </a:avLst>
          </a:prstGeom>
          <a:solidFill>
            <a:srgbClr val="2E75B6"/>
          </a:solidFill>
          <a:ln w="25400">
            <a:solidFill>
              <a:srgbClr val="385320"/>
            </a:solidFill>
            <a:round/>
          </a:ln>
        </p:spPr>
        <p:txBody>
          <a:bodyPr anchor="ct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2000" b="1">
                <a:solidFill>
                  <a:schemeClr val="bg1"/>
                </a:solidFill>
                <a:latin typeface="微软雅黑" panose="020B0503020204020204" charset="-122"/>
                <a:ea typeface="微软雅黑" panose="020B0503020204020204" charset="-122"/>
              </a:rPr>
              <a:t>可以输入任何你想要的关键词：关于指标的，主题的，领域的</a:t>
            </a:r>
            <a:endParaRPr lang="zh-CN" altLang="en-US" sz="2000" b="1">
              <a:solidFill>
                <a:schemeClr val="bg1"/>
              </a:solidFill>
              <a:latin typeface="微软雅黑" panose="020B0503020204020204" charset="-122"/>
              <a:ea typeface="微软雅黑" panose="020B0503020204020204" charset="-122"/>
            </a:endParaRPr>
          </a:p>
        </p:txBody>
      </p:sp>
      <p:pic>
        <p:nvPicPr>
          <p:cNvPr id="3" name="图片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4" y="1179117"/>
            <a:ext cx="12077236" cy="57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a:spLocks noChangeArrowheads="1"/>
          </p:cNvSpPr>
          <p:nvPr/>
        </p:nvSpPr>
        <p:spPr bwMode="auto">
          <a:xfrm>
            <a:off x="2974977" y="1877918"/>
            <a:ext cx="5133975" cy="427037"/>
          </a:xfrm>
          <a:prstGeom prst="rect">
            <a:avLst/>
          </a:prstGeom>
          <a:solidFill>
            <a:srgbClr val="50742F">
              <a:alpha val="0"/>
            </a:srgbClr>
          </a:solidFill>
          <a:ln w="28575">
            <a:solidFill>
              <a:srgbClr val="FF0000"/>
            </a:solidFill>
            <a:round/>
          </a:ln>
        </p:spPr>
        <p:txBody>
          <a:bodyPr anchor="ct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0" hangingPunct="0"/>
            <a:endParaRPr lang="zh-CN" altLang="en-US"/>
          </a:p>
        </p:txBody>
      </p:sp>
      <p:sp>
        <p:nvSpPr>
          <p:cNvPr id="5" name="圆角矩形标注 4"/>
          <p:cNvSpPr/>
          <p:nvPr/>
        </p:nvSpPr>
        <p:spPr>
          <a:xfrm>
            <a:off x="7536160" y="2792299"/>
            <a:ext cx="2226005" cy="673232"/>
          </a:xfrm>
          <a:prstGeom prst="wedgeRoundRectCallout">
            <a:avLst>
              <a:gd name="adj1" fmla="val -55609"/>
              <a:gd name="adj2" fmla="val -100707"/>
              <a:gd name="adj3" fmla="val 16667"/>
            </a:avLst>
          </a:prstGeom>
          <a:solidFill>
            <a:schemeClr val="accent1">
              <a:lumMod val="75000"/>
            </a:schemeClr>
          </a:solidFill>
          <a:ln w="25400" cap="flat" cmpd="sng" algn="ctr">
            <a:solidFill>
              <a:srgbClr val="50742F">
                <a:shade val="50000"/>
              </a:srgbClr>
            </a:solidFill>
            <a:prstDash val="solid"/>
          </a:ln>
          <a:effectLst/>
        </p:spPr>
        <p:txBody>
          <a:bodyPr anchor="ctr"/>
          <a:lstStyle/>
          <a:p>
            <a:pPr algn="ctr"/>
            <a:endParaRPr lang="en-US" altLang="zh-CN" sz="3600" b="1" noProof="1">
              <a:solidFill>
                <a:schemeClr val="bg1"/>
              </a:solidFill>
              <a:latin typeface="微软雅黑" panose="020B0503020204020204" charset="-122"/>
              <a:ea typeface="微软雅黑" panose="020B0503020204020204" charset="-122"/>
              <a:cs typeface="+mn-ea"/>
            </a:endParaRPr>
          </a:p>
          <a:p>
            <a:pPr algn="ctr"/>
            <a:r>
              <a:rPr lang="zh-CN" altLang="en-US" sz="3600" b="1" noProof="1">
                <a:solidFill>
                  <a:schemeClr val="bg1"/>
                </a:solidFill>
                <a:latin typeface="微软雅黑" panose="020B0503020204020204" charset="-122"/>
                <a:ea typeface="微软雅黑" panose="020B0503020204020204" charset="-122"/>
                <a:cs typeface="+mn-ea"/>
              </a:rPr>
              <a:t>四大模块</a:t>
            </a:r>
            <a:endParaRPr lang="zh-CN" altLang="en-US" sz="3600" b="1" noProof="1">
              <a:solidFill>
                <a:schemeClr val="bg1"/>
              </a:solidFill>
              <a:latin typeface="微软雅黑" panose="020B0503020204020204" charset="-122"/>
              <a:ea typeface="微软雅黑" panose="020B0503020204020204" charset="-122"/>
              <a:cs typeface="+mn-ea"/>
            </a:endParaRPr>
          </a:p>
          <a:p>
            <a:pPr algn="ctr"/>
            <a:endParaRPr lang="zh-CN" altLang="en-US" sz="2000" b="1" noProof="1">
              <a:solidFill>
                <a:schemeClr val="bg1"/>
              </a:solidFill>
              <a:latin typeface="微软雅黑" panose="020B0503020204020204" charset="-122"/>
              <a:ea typeface="微软雅黑" panose="020B0503020204020204" charset="-122"/>
              <a:sym typeface="Wingdings" panose="05000000000000000000" pitchFamily="2" charset="2"/>
            </a:endParaRPr>
          </a:p>
        </p:txBody>
      </p:sp>
      <p:sp>
        <p:nvSpPr>
          <p:cNvPr id="8" name="矩形 22"/>
          <p:cNvSpPr>
            <a:spLocks noChangeArrowheads="1"/>
          </p:cNvSpPr>
          <p:nvPr/>
        </p:nvSpPr>
        <p:spPr bwMode="auto">
          <a:xfrm>
            <a:off x="43600" y="-25542"/>
            <a:ext cx="3311691" cy="1079500"/>
          </a:xfrm>
          <a:prstGeom prst="rect">
            <a:avLst/>
          </a:prstGeom>
          <a:solidFill>
            <a:srgbClr val="0A43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4800" dirty="0">
                <a:solidFill>
                  <a:srgbClr val="FFFFFF"/>
                </a:solidFill>
                <a:latin typeface="华文中宋" panose="02010600040101010101" charset="-122"/>
                <a:ea typeface="华文中宋" panose="02010600040101010101" charset="-122"/>
              </a:rPr>
              <a:t>检索</a:t>
            </a:r>
            <a:endParaRPr lang="zh-CN" altLang="en-US" sz="4800" dirty="0">
              <a:solidFill>
                <a:srgbClr val="FFFFFF"/>
              </a:solidFill>
              <a:latin typeface="华文中宋" panose="02010600040101010101" charset="-122"/>
              <a:ea typeface="华文中宋" panose="02010600040101010101"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4"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760717"/>
            <a:ext cx="11603095" cy="5948361"/>
          </a:xfrm>
          <a:prstGeom prst="rect">
            <a:avLst/>
          </a:prstGeom>
        </p:spPr>
      </p:pic>
      <p:sp>
        <p:nvSpPr>
          <p:cNvPr id="7" name="矩形 6"/>
          <p:cNvSpPr/>
          <p:nvPr/>
        </p:nvSpPr>
        <p:spPr>
          <a:xfrm>
            <a:off x="5125083" y="1378603"/>
            <a:ext cx="879340" cy="406400"/>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
        <p:nvSpPr>
          <p:cNvPr id="26630" name="文本框 23"/>
          <p:cNvSpPr txBox="1">
            <a:spLocks noChangeArrowheads="1"/>
          </p:cNvSpPr>
          <p:nvPr/>
        </p:nvSpPr>
        <p:spPr bwMode="auto">
          <a:xfrm>
            <a:off x="4238626" y="52364"/>
            <a:ext cx="60515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3735" b="1" dirty="0">
                <a:solidFill>
                  <a:schemeClr val="bg1"/>
                </a:solidFill>
                <a:latin typeface="华文中宋" panose="02010600040101010101" charset="-122"/>
                <a:ea typeface="华文中宋" panose="02010600040101010101" charset="-122"/>
              </a:rPr>
              <a:t>文 献 计 量</a:t>
            </a:r>
            <a:endParaRPr lang="zh-CN" altLang="en-US" sz="3735" b="1" dirty="0">
              <a:solidFill>
                <a:schemeClr val="bg1"/>
              </a:solidFill>
              <a:latin typeface="华文中宋" panose="02010600040101010101" charset="-122"/>
              <a:ea typeface="华文中宋" panose="02010600040101010101" charset="-122"/>
            </a:endParaRPr>
          </a:p>
        </p:txBody>
      </p:sp>
      <p:sp>
        <p:nvSpPr>
          <p:cNvPr id="18" name="圆角矩形标注 17"/>
          <p:cNvSpPr/>
          <p:nvPr/>
        </p:nvSpPr>
        <p:spPr>
          <a:xfrm>
            <a:off x="6652144" y="760717"/>
            <a:ext cx="3108325" cy="719137"/>
          </a:xfrm>
          <a:prstGeom prst="wedgeRoundRectCallout">
            <a:avLst>
              <a:gd name="adj1" fmla="val -64653"/>
              <a:gd name="adj2" fmla="val 53515"/>
              <a:gd name="adj3" fmla="val 16667"/>
            </a:avLst>
          </a:prstGeom>
          <a:solidFill>
            <a:srgbClr val="629728"/>
          </a:solidFill>
          <a:ln w="25400" cap="flat" cmpd="sng" algn="ctr">
            <a:solidFill>
              <a:srgbClr val="50742F">
                <a:shade val="50000"/>
              </a:srgbClr>
            </a:solidFill>
            <a:prstDash val="solid"/>
          </a:ln>
          <a:effectLst/>
        </p:spPr>
        <p:txBody>
          <a:bodyPr anchor="ctr"/>
          <a:lstStyle/>
          <a:p>
            <a:pPr algn="ctr"/>
            <a:r>
              <a:rPr lang="en-US" sz="2135" b="1" noProof="1">
                <a:solidFill>
                  <a:schemeClr val="bg1"/>
                </a:solidFill>
                <a:latin typeface="华文中宋" panose="02010600040101010101" charset="-122"/>
                <a:ea typeface="华文中宋" panose="02010600040101010101" charset="-122"/>
                <a:cs typeface="+mn-ea"/>
              </a:rPr>
              <a:t>200</a:t>
            </a:r>
            <a:r>
              <a:rPr lang="zh-CN" altLang="en-US" sz="2135" b="1" noProof="1">
                <a:solidFill>
                  <a:schemeClr val="bg1"/>
                </a:solidFill>
                <a:latin typeface="华文中宋" panose="02010600040101010101" charset="-122"/>
                <a:ea typeface="华文中宋" panose="02010600040101010101" charset="-122"/>
                <a:cs typeface="+mn-ea"/>
              </a:rPr>
              <a:t>多种核心期刊，</a:t>
            </a:r>
            <a:r>
              <a:rPr lang="en-US" altLang="zh-CN" sz="2135" b="1" noProof="1">
                <a:solidFill>
                  <a:schemeClr val="bg1"/>
                </a:solidFill>
                <a:latin typeface="华文中宋" panose="02010600040101010101" charset="-122"/>
                <a:ea typeface="华文中宋" panose="02010600040101010101" charset="-122"/>
                <a:cs typeface="+mn-ea"/>
              </a:rPr>
              <a:t>100</a:t>
            </a:r>
            <a:r>
              <a:rPr lang="zh-CN" altLang="en-US" sz="2135" b="1" noProof="1">
                <a:solidFill>
                  <a:schemeClr val="bg1"/>
                </a:solidFill>
                <a:latin typeface="华文中宋" panose="02010600040101010101" charset="-122"/>
                <a:ea typeface="华文中宋" panose="02010600040101010101" charset="-122"/>
                <a:cs typeface="+mn-ea"/>
              </a:rPr>
              <a:t>万余篇文献元数据</a:t>
            </a:r>
            <a:endParaRPr lang="zh-CN" altLang="en-US" sz="2135" b="1" noProof="1">
              <a:solidFill>
                <a:schemeClr val="bg1"/>
              </a:solidFill>
              <a:latin typeface="华文中宋" panose="02010600040101010101" charset="-122"/>
              <a:ea typeface="华文中宋" panose="02010600040101010101" charset="-122"/>
              <a:cs typeface="+mn-ea"/>
            </a:endParaRPr>
          </a:p>
        </p:txBody>
      </p:sp>
      <p:sp>
        <p:nvSpPr>
          <p:cNvPr id="55298" name="TextBox 13"/>
          <p:cNvSpPr txBox="1">
            <a:spLocks noChangeArrowheads="1"/>
          </p:cNvSpPr>
          <p:nvPr/>
        </p:nvSpPr>
        <p:spPr bwMode="auto">
          <a:xfrm>
            <a:off x="7977188" y="2757489"/>
            <a:ext cx="18986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defTabSz="1216025">
              <a:defRPr>
                <a:solidFill>
                  <a:schemeClr val="tx1"/>
                </a:solidFill>
                <a:latin typeface="Calibri" panose="020F0502020204030204" charset="0"/>
                <a:ea typeface="宋体" panose="02010600030101010101" pitchFamily="2" charset="-122"/>
              </a:defRPr>
            </a:lvl2pPr>
            <a:lvl3pPr defTabSz="1216025">
              <a:defRPr>
                <a:solidFill>
                  <a:schemeClr val="tx1"/>
                </a:solidFill>
                <a:latin typeface="Calibri" panose="020F0502020204030204" charset="0"/>
                <a:ea typeface="宋体" panose="02010600030101010101" pitchFamily="2" charset="-122"/>
              </a:defRPr>
            </a:lvl3pPr>
            <a:lvl4pPr defTabSz="1216025">
              <a:defRPr>
                <a:solidFill>
                  <a:schemeClr val="tx1"/>
                </a:solidFill>
                <a:latin typeface="Calibri" panose="020F0502020204030204" charset="0"/>
                <a:ea typeface="宋体" panose="02010600030101010101" pitchFamily="2" charset="-122"/>
              </a:defRPr>
            </a:lvl4pPr>
            <a:lvl5pPr defTabSz="1216025">
              <a:defRPr>
                <a:solidFill>
                  <a:schemeClr val="tx1"/>
                </a:solidFill>
                <a:latin typeface="Calibri" panose="020F050202020403020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spcBef>
                <a:spcPct val="20000"/>
              </a:spcBef>
            </a:pPr>
            <a:r>
              <a:rPr lang="zh-CN" altLang="en-US" sz="1300" b="1">
                <a:solidFill>
                  <a:srgbClr val="FFFFFF"/>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300"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71747" name="TextBox 13"/>
          <p:cNvSpPr txBox="1"/>
          <p:nvPr/>
        </p:nvSpPr>
        <p:spPr>
          <a:xfrm>
            <a:off x="8262938" y="3035300"/>
            <a:ext cx="1327151" cy="449162"/>
          </a:xfrm>
          <a:prstGeom prst="rect">
            <a:avLst/>
          </a:prstGeom>
          <a:noFill/>
          <a:ln w="9525">
            <a:noFill/>
          </a:ln>
        </p:spPr>
        <p:txBody>
          <a:bodyPr lIns="0" tIns="0" rIns="0" bIns="0">
            <a:spAutoFit/>
          </a:bodyPr>
          <a:lstStyle/>
          <a:p>
            <a:pPr algn="ctr" defTabSz="1215390">
              <a:spcBef>
                <a:spcPct val="20000"/>
              </a:spcBef>
            </a:pPr>
            <a:r>
              <a:rPr lang="zh-CN" altLang="en-US" sz="975" noProof="1">
                <a:solidFill>
                  <a:srgbClr val="FFFFFF"/>
                </a:solidFill>
                <a:latin typeface="Arial" panose="020B0604020202020204" pitchFamily="34" charset="0"/>
                <a:ea typeface="微软雅黑" panose="020B0503020204020204" charset="-122"/>
                <a:cs typeface="+mn-ea"/>
                <a:sym typeface="Arial" panose="020B0604020202020204" pitchFamily="34" charset="0"/>
              </a:rPr>
              <a:t>单击此处可编辑内容，根据您的需要自由拉伸文本框大小</a:t>
            </a:r>
            <a:endParaRPr lang="en-US" altLang="x-none" sz="975" noProof="1">
              <a:solidFill>
                <a:srgbClr val="FFFFFF"/>
              </a:solidFill>
              <a:latin typeface="Arial" panose="020B0604020202020204" pitchFamily="34" charset="0"/>
              <a:ea typeface="微软雅黑" panose="020B0503020204020204" charset="-122"/>
              <a:sym typeface="Arial" panose="020B0604020202020204" pitchFamily="34" charset="0"/>
            </a:endParaRPr>
          </a:p>
        </p:txBody>
      </p:sp>
      <p:pic>
        <p:nvPicPr>
          <p:cNvPr id="5" name="图片 4"/>
          <p:cNvPicPr>
            <a:picLocks noChangeAspect="1"/>
          </p:cNvPicPr>
          <p:nvPr/>
        </p:nvPicPr>
        <p:blipFill>
          <a:blip r:embed="rId2"/>
          <a:stretch>
            <a:fillRect/>
          </a:stretch>
        </p:blipFill>
        <p:spPr>
          <a:xfrm>
            <a:off x="11295" y="766842"/>
            <a:ext cx="11986256" cy="6310564"/>
          </a:xfrm>
          <a:prstGeom prst="rect">
            <a:avLst/>
          </a:prstGeom>
        </p:spPr>
      </p:pic>
      <p:pic>
        <p:nvPicPr>
          <p:cNvPr id="2" name="图片 1"/>
          <p:cNvPicPr>
            <a:picLocks noChangeAspect="1"/>
          </p:cNvPicPr>
          <p:nvPr/>
        </p:nvPicPr>
        <p:blipFill>
          <a:blip r:embed="rId3"/>
          <a:stretch>
            <a:fillRect/>
          </a:stretch>
        </p:blipFill>
        <p:spPr>
          <a:xfrm>
            <a:off x="-11295" y="791128"/>
            <a:ext cx="12192000" cy="6140209"/>
          </a:xfrm>
          <a:prstGeom prst="rect">
            <a:avLst/>
          </a:prstGeom>
        </p:spPr>
      </p:pic>
      <p:pic>
        <p:nvPicPr>
          <p:cNvPr id="19" name="图片 18" descr="QQ截图201702171602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039" y="2109789"/>
            <a:ext cx="2316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8822276" y="2592232"/>
            <a:ext cx="998539" cy="290512"/>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465" y="1123292"/>
            <a:ext cx="12192000" cy="5710751"/>
          </a:xfrm>
          <a:prstGeom prst="rect">
            <a:avLst/>
          </a:prstGeom>
        </p:spPr>
      </p:pic>
      <p:sp>
        <p:nvSpPr>
          <p:cNvPr id="3" name="文本框 2"/>
          <p:cNvSpPr txBox="1"/>
          <p:nvPr/>
        </p:nvSpPr>
        <p:spPr>
          <a:xfrm>
            <a:off x="4175787" y="164637"/>
            <a:ext cx="3168352"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文献计量</a:t>
            </a:r>
            <a:endParaRPr lang="zh-CN" altLang="en-US" sz="4265" b="1" dirty="0">
              <a:solidFill>
                <a:schemeClr val="bg1"/>
              </a:solidFill>
              <a:latin typeface="华文中宋" panose="02010600040101010101" charset="-122"/>
              <a:ea typeface="华文中宋" panose="02010600040101010101" charset="-122"/>
            </a:endParaRPr>
          </a:p>
        </p:txBody>
      </p:sp>
      <p:sp>
        <p:nvSpPr>
          <p:cNvPr id="4" name="文本框 3"/>
          <p:cNvSpPr txBox="1"/>
          <p:nvPr/>
        </p:nvSpPr>
        <p:spPr>
          <a:xfrm>
            <a:off x="2351583" y="1602761"/>
            <a:ext cx="576065" cy="461665"/>
          </a:xfrm>
          <a:prstGeom prst="rect">
            <a:avLst/>
          </a:prstGeom>
          <a:noFill/>
          <a:ln w="38100">
            <a:solidFill>
              <a:srgbClr val="FF0000"/>
            </a:solidFill>
          </a:ln>
        </p:spPr>
        <p:txBody>
          <a:bodyPr wrap="square" rtlCol="0">
            <a:spAutoFit/>
          </a:bodyPr>
          <a:lstStyle/>
          <a:p>
            <a:endParaRPr lang="zh-CN" altLang="en-US" sz="2400" dirty="0"/>
          </a:p>
        </p:txBody>
      </p:sp>
      <p:sp>
        <p:nvSpPr>
          <p:cNvPr id="6" name="文本框 5"/>
          <p:cNvSpPr txBox="1"/>
          <p:nvPr/>
        </p:nvSpPr>
        <p:spPr>
          <a:xfrm>
            <a:off x="10465" y="1477877"/>
            <a:ext cx="729731" cy="461665"/>
          </a:xfrm>
          <a:prstGeom prst="rect">
            <a:avLst/>
          </a:prstGeom>
          <a:noFill/>
          <a:ln w="28575">
            <a:solidFill>
              <a:srgbClr val="FF0000"/>
            </a:solidFill>
          </a:ln>
        </p:spPr>
        <p:txBody>
          <a:bodyPr wrap="square" rtlCol="0">
            <a:spAutoFit/>
          </a:bodyPr>
          <a:lstStyle/>
          <a:p>
            <a:endParaRPr lang="zh-CN" altLang="en-US" sz="2400" dirty="0"/>
          </a:p>
        </p:txBody>
      </p:sp>
      <p:sp>
        <p:nvSpPr>
          <p:cNvPr id="7" name="对话气泡: 圆角矩形 6"/>
          <p:cNvSpPr/>
          <p:nvPr/>
        </p:nvSpPr>
        <p:spPr>
          <a:xfrm>
            <a:off x="1015358" y="1149190"/>
            <a:ext cx="1336225" cy="642348"/>
          </a:xfrm>
          <a:prstGeom prst="wedgeRoundRectCallout">
            <a:avLst>
              <a:gd name="adj1" fmla="val -65019"/>
              <a:gd name="adj2" fmla="val 26054"/>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latin typeface="华文中宋" panose="02010600040101010101" charset="-122"/>
                <a:ea typeface="华文中宋" panose="02010600040101010101" charset="-122"/>
              </a:rPr>
              <a:t>记得点击同步数据</a:t>
            </a:r>
            <a:endParaRPr lang="zh-CN" altLang="en-US" sz="1865" b="1" dirty="0">
              <a:latin typeface="华文中宋" panose="02010600040101010101" charset="-122"/>
              <a:ea typeface="华文中宋" panose="02010600040101010101" charset="-122"/>
            </a:endParaRPr>
          </a:p>
        </p:txBody>
      </p:sp>
      <p:sp>
        <p:nvSpPr>
          <p:cNvPr id="8" name="文本框 7"/>
          <p:cNvSpPr txBox="1"/>
          <p:nvPr/>
        </p:nvSpPr>
        <p:spPr>
          <a:xfrm>
            <a:off x="10465" y="1987754"/>
            <a:ext cx="576064" cy="461665"/>
          </a:xfrm>
          <a:prstGeom prst="rect">
            <a:avLst/>
          </a:prstGeom>
          <a:noFill/>
          <a:ln w="28575">
            <a:solidFill>
              <a:srgbClr val="FF0000"/>
            </a:solidFill>
          </a:ln>
        </p:spPr>
        <p:txBody>
          <a:bodyPr wrap="square" rtlCol="0">
            <a:spAutoFit/>
          </a:bodyPr>
          <a:lstStyle/>
          <a:p>
            <a:endParaRPr lang="zh-CN"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4341" y="1149192"/>
            <a:ext cx="12192000" cy="5708809"/>
          </a:xfrm>
          <a:prstGeom prst="rect">
            <a:avLst/>
          </a:prstGeom>
        </p:spPr>
      </p:pic>
      <p:sp>
        <p:nvSpPr>
          <p:cNvPr id="5" name="文本框 4"/>
          <p:cNvSpPr txBox="1"/>
          <p:nvPr/>
        </p:nvSpPr>
        <p:spPr>
          <a:xfrm>
            <a:off x="545913" y="2001065"/>
            <a:ext cx="653543" cy="461665"/>
          </a:xfrm>
          <a:prstGeom prst="rect">
            <a:avLst/>
          </a:prstGeom>
          <a:noFill/>
          <a:ln w="28575">
            <a:solidFill>
              <a:srgbClr val="FF0000"/>
            </a:solidFill>
          </a:ln>
        </p:spPr>
        <p:txBody>
          <a:bodyPr wrap="square" rtlCol="0">
            <a:spAutoFit/>
          </a:bodyPr>
          <a:lstStyle/>
          <a:p>
            <a:endParaRPr lang="zh-CN" altLang="en-US" sz="2400" dirty="0"/>
          </a:p>
        </p:txBody>
      </p:sp>
      <p:sp>
        <p:nvSpPr>
          <p:cNvPr id="6" name="文本框 5"/>
          <p:cNvSpPr txBox="1"/>
          <p:nvPr/>
        </p:nvSpPr>
        <p:spPr>
          <a:xfrm>
            <a:off x="-24342" y="3621022"/>
            <a:ext cx="1871531" cy="461665"/>
          </a:xfrm>
          <a:prstGeom prst="rect">
            <a:avLst/>
          </a:prstGeom>
          <a:noFill/>
          <a:ln w="28575">
            <a:solidFill>
              <a:srgbClr val="FF0000"/>
            </a:solidFill>
          </a:ln>
        </p:spPr>
        <p:txBody>
          <a:bodyPr wrap="square" rtlCol="0">
            <a:spAutoFit/>
          </a:bodyPr>
          <a:lstStyle/>
          <a:p>
            <a:endParaRPr lang="zh-CN" altLang="en-US" sz="2400" dirty="0"/>
          </a:p>
        </p:txBody>
      </p:sp>
      <p:sp>
        <p:nvSpPr>
          <p:cNvPr id="7" name="文本框 6"/>
          <p:cNvSpPr txBox="1"/>
          <p:nvPr/>
        </p:nvSpPr>
        <p:spPr>
          <a:xfrm>
            <a:off x="4559830" y="164637"/>
            <a:ext cx="3360373"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文献计量</a:t>
            </a:r>
            <a:endParaRPr lang="zh-CN" altLang="en-US" sz="4265" b="1" dirty="0">
              <a:solidFill>
                <a:schemeClr val="bg1"/>
              </a:solidFill>
              <a:latin typeface="华文中宋" panose="02010600040101010101" charset="-122"/>
              <a:ea typeface="华文中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135960"/>
            <a:ext cx="12192000" cy="5722040"/>
          </a:xfrm>
          <a:prstGeom prst="rect">
            <a:avLst/>
          </a:prstGeom>
        </p:spPr>
      </p:pic>
      <p:sp>
        <p:nvSpPr>
          <p:cNvPr id="5" name="文本框 4"/>
          <p:cNvSpPr txBox="1"/>
          <p:nvPr/>
        </p:nvSpPr>
        <p:spPr>
          <a:xfrm>
            <a:off x="4559830" y="164637"/>
            <a:ext cx="3360373"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文献计量</a:t>
            </a:r>
            <a:endParaRPr lang="zh-CN" altLang="en-US" sz="4265" b="1" dirty="0">
              <a:solidFill>
                <a:schemeClr val="bg1"/>
              </a:solidFill>
              <a:latin typeface="华文中宋" panose="02010600040101010101" charset="-122"/>
              <a:ea typeface="华文中宋" panose="02010600040101010101"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文本框 23"/>
          <p:cNvSpPr txBox="1">
            <a:spLocks noChangeArrowheads="1"/>
          </p:cNvSpPr>
          <p:nvPr/>
        </p:nvSpPr>
        <p:spPr bwMode="auto">
          <a:xfrm>
            <a:off x="4363350" y="54651"/>
            <a:ext cx="380206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4265" b="1" dirty="0">
                <a:solidFill>
                  <a:schemeClr val="bg1"/>
                </a:solidFill>
                <a:latin typeface="华文中宋" panose="02010600040101010101" charset="-122"/>
                <a:ea typeface="华文中宋" panose="02010600040101010101" charset="-122"/>
              </a:rPr>
              <a:t>主  题 发 现</a:t>
            </a:r>
            <a:endParaRPr lang="zh-CN" altLang="en-US" sz="4265" b="1" dirty="0">
              <a:solidFill>
                <a:schemeClr val="bg1"/>
              </a:solidFill>
              <a:latin typeface="华文中宋" panose="02010600040101010101" charset="-122"/>
              <a:ea typeface="华文中宋" panose="02010600040101010101" charset="-122"/>
            </a:endParaRPr>
          </a:p>
        </p:txBody>
      </p:sp>
      <p:pic>
        <p:nvPicPr>
          <p:cNvPr id="65540" name="图片 4" descr="11111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392" y="880408"/>
            <a:ext cx="11233248" cy="597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123157" y="6020712"/>
            <a:ext cx="7373111" cy="782637"/>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
        <p:nvSpPr>
          <p:cNvPr id="7" name="矩形 6"/>
          <p:cNvSpPr/>
          <p:nvPr/>
        </p:nvSpPr>
        <p:spPr>
          <a:xfrm>
            <a:off x="6999835" y="1483950"/>
            <a:ext cx="754063" cy="342900"/>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
        <p:nvSpPr>
          <p:cNvPr id="8" name="矩形 7"/>
          <p:cNvSpPr/>
          <p:nvPr/>
        </p:nvSpPr>
        <p:spPr>
          <a:xfrm>
            <a:off x="7671865" y="1988840"/>
            <a:ext cx="754063" cy="212725"/>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文本框 23"/>
          <p:cNvSpPr txBox="1">
            <a:spLocks noChangeArrowheads="1"/>
          </p:cNvSpPr>
          <p:nvPr/>
        </p:nvSpPr>
        <p:spPr bwMode="auto">
          <a:xfrm>
            <a:off x="4397376" y="40111"/>
            <a:ext cx="380047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4265" b="1" dirty="0">
                <a:solidFill>
                  <a:schemeClr val="bg1"/>
                </a:solidFill>
                <a:latin typeface="华文中宋" panose="02010600040101010101" charset="-122"/>
                <a:ea typeface="华文中宋" panose="02010600040101010101" charset="-122"/>
              </a:rPr>
              <a:t>主  题 发 现</a:t>
            </a:r>
            <a:endParaRPr lang="zh-CN" altLang="en-US" sz="4265" b="1" dirty="0">
              <a:solidFill>
                <a:schemeClr val="bg1"/>
              </a:solidFill>
              <a:latin typeface="华文中宋" panose="02010600040101010101" charset="-122"/>
              <a:ea typeface="华文中宋" panose="02010600040101010101" charset="-122"/>
            </a:endParaRPr>
          </a:p>
        </p:txBody>
      </p:sp>
      <p:pic>
        <p:nvPicPr>
          <p:cNvPr id="16" name="图片 15" descr="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912" y="879021"/>
            <a:ext cx="11334728" cy="598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2927648" y="1924049"/>
            <a:ext cx="492125" cy="268288"/>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pic>
        <p:nvPicPr>
          <p:cNvPr id="18" name="图片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6" y="2192337"/>
            <a:ext cx="2592388"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23392" y="2468893"/>
            <a:ext cx="1920213" cy="384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1000"/>
                                        <p:tgtEl>
                                          <p:spTgt spid="26630"/>
                                        </p:tgtEl>
                                      </p:cBhvr>
                                    </p:animEffect>
                                    <p:anim calcmode="lin" valueType="num">
                                      <p:cBhvr>
                                        <p:cTn id="8" dur="1000" fill="hold"/>
                                        <p:tgtEl>
                                          <p:spTgt spid="26630"/>
                                        </p:tgtEl>
                                        <p:attrNameLst>
                                          <p:attrName>ppt_x</p:attrName>
                                        </p:attrNameLst>
                                      </p:cBhvr>
                                      <p:tavLst>
                                        <p:tav tm="0">
                                          <p:val>
                                            <p:strVal val="#ppt_x"/>
                                          </p:val>
                                        </p:tav>
                                        <p:tav tm="100000">
                                          <p:val>
                                            <p:strVal val="#ppt_x"/>
                                          </p:val>
                                        </p:tav>
                                      </p:tavLst>
                                    </p:anim>
                                    <p:anim calcmode="lin" valueType="num">
                                      <p:cBhvr>
                                        <p:cTn id="9" dur="1000" fill="hold"/>
                                        <p:tgtEl>
                                          <p:spTgt spid="266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17" grpId="0" bldLvl="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文本框 23"/>
          <p:cNvSpPr txBox="1">
            <a:spLocks noChangeArrowheads="1"/>
          </p:cNvSpPr>
          <p:nvPr/>
        </p:nvSpPr>
        <p:spPr bwMode="auto">
          <a:xfrm>
            <a:off x="4195762" y="143975"/>
            <a:ext cx="380047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4265" b="1" dirty="0">
                <a:solidFill>
                  <a:schemeClr val="bg1"/>
                </a:solidFill>
                <a:latin typeface="华文中宋" panose="02010600040101010101" charset="-122"/>
                <a:ea typeface="华文中宋" panose="02010600040101010101" charset="-122"/>
              </a:rPr>
              <a:t>   主  题 发 现</a:t>
            </a:r>
            <a:endParaRPr lang="zh-CN" altLang="en-US" sz="4265" b="1" dirty="0">
              <a:solidFill>
                <a:schemeClr val="bg1"/>
              </a:solidFill>
              <a:latin typeface="华文中宋" panose="02010600040101010101" charset="-122"/>
              <a:ea typeface="华文中宋" panose="02010600040101010101" charset="-122"/>
            </a:endParaRPr>
          </a:p>
        </p:txBody>
      </p:sp>
      <p:pic>
        <p:nvPicPr>
          <p:cNvPr id="19" name="图片 18" descr="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0674" y="1049534"/>
            <a:ext cx="11070655" cy="57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3023659" y="2234668"/>
            <a:ext cx="480053" cy="318261"/>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
        <p:nvSpPr>
          <p:cNvPr id="21" name="矩形 20"/>
          <p:cNvSpPr/>
          <p:nvPr/>
        </p:nvSpPr>
        <p:spPr>
          <a:xfrm>
            <a:off x="560674" y="3386796"/>
            <a:ext cx="1118836" cy="288032"/>
          </a:xfrm>
          <a:prstGeom prst="rect">
            <a:avLst/>
          </a:prstGeom>
          <a:solidFill>
            <a:schemeClr val="accent1">
              <a:alpha val="0"/>
            </a:schemeClr>
          </a:solidFill>
          <a:ln w="28575" cap="flat" cmpd="sng">
            <a:solidFill>
              <a:srgbClr val="FF0000"/>
            </a:solidFill>
            <a:prstDash val="solid"/>
            <a:round/>
            <a:headEnd type="none" w="med" len="med"/>
            <a:tailEnd type="none" w="med" len="med"/>
          </a:ln>
        </p:spPr>
        <p:txBody>
          <a:bodyPr anchor="ctr"/>
          <a:lstStyle/>
          <a:p>
            <a:pPr eaLnBrk="0" hangingPunct="0"/>
            <a:endParaRPr lang="zh-CN" altLang="en-US" sz="975" noProof="1"/>
          </a:p>
        </p:txBody>
      </p:sp>
      <p:sp>
        <p:nvSpPr>
          <p:cNvPr id="4" name="圆角矩形标注 3"/>
          <p:cNvSpPr/>
          <p:nvPr/>
        </p:nvSpPr>
        <p:spPr>
          <a:xfrm>
            <a:off x="2073277" y="4699660"/>
            <a:ext cx="1910488" cy="1183413"/>
          </a:xfrm>
          <a:prstGeom prst="wedgeRoundRectCallout">
            <a:avLst>
              <a:gd name="adj1" fmla="val -61939"/>
              <a:gd name="adj2" fmla="val -121454"/>
              <a:gd name="adj3" fmla="val 16667"/>
            </a:avLst>
          </a:prstGeom>
          <a:solidFill>
            <a:schemeClr val="tx2"/>
          </a:solidFill>
          <a:ln w="25400" cap="flat" cmpd="sng" algn="ctr">
            <a:solidFill>
              <a:srgbClr val="50742F">
                <a:shade val="50000"/>
              </a:srgbClr>
            </a:solidFill>
            <a:prstDash val="solid"/>
          </a:ln>
          <a:effectLst/>
        </p:spPr>
        <p:txBody>
          <a:bodyPr anchor="ctr"/>
          <a:lstStyle/>
          <a:p>
            <a:pPr algn="ctr"/>
            <a:r>
              <a:rPr lang="zh-CN" altLang="en-US" sz="1955" b="1" noProof="1">
                <a:solidFill>
                  <a:schemeClr val="bg1"/>
                </a:solidFill>
                <a:latin typeface="微软雅黑" panose="020B0503020204020204" charset="-122"/>
                <a:ea typeface="微软雅黑" panose="020B0503020204020204" charset="-122"/>
                <a:cs typeface="+mn-ea"/>
              </a:rPr>
              <a:t>主题里出现频次前十的指标，默认在</a:t>
            </a:r>
            <a:r>
              <a:rPr lang="zh-CN" altLang="en-US" sz="1955" b="1" noProof="1">
                <a:solidFill>
                  <a:schemeClr val="bg1"/>
                </a:solidFill>
                <a:latin typeface="微软雅黑" panose="020B0503020204020204" charset="-122"/>
                <a:ea typeface="微软雅黑" panose="020B0503020204020204" charset="-122"/>
                <a:cs typeface="+mn-ea"/>
                <a:sym typeface="+mn-ea"/>
              </a:rPr>
              <a:t>共现应用指标。</a:t>
            </a:r>
            <a:endParaRPr lang="zh-CN" altLang="en-US" sz="1955" b="1" noProof="1">
              <a:solidFill>
                <a:schemeClr val="bg1"/>
              </a:solidFill>
              <a:latin typeface="微软雅黑" panose="020B0503020204020204" charset="-122"/>
              <a:ea typeface="微软雅黑" panose="020B0503020204020204" charset="-122"/>
              <a:cs typeface="+mn-ea"/>
            </a:endParaRPr>
          </a:p>
        </p:txBody>
      </p:sp>
      <p:pic>
        <p:nvPicPr>
          <p:cNvPr id="7" name="图片 6"/>
          <p:cNvPicPr>
            <a:picLocks noChangeAspect="1"/>
          </p:cNvPicPr>
          <p:nvPr/>
        </p:nvPicPr>
        <p:blipFill>
          <a:blip r:embed="rId2"/>
          <a:stretch>
            <a:fillRect/>
          </a:stretch>
        </p:blipFill>
        <p:spPr>
          <a:xfrm>
            <a:off x="560670" y="1049533"/>
            <a:ext cx="11076165" cy="576626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1000"/>
                                        <p:tgtEl>
                                          <p:spTgt spid="26630"/>
                                        </p:tgtEl>
                                      </p:cBhvr>
                                    </p:animEffect>
                                    <p:anim calcmode="lin" valueType="num">
                                      <p:cBhvr>
                                        <p:cTn id="8" dur="1000" fill="hold"/>
                                        <p:tgtEl>
                                          <p:spTgt spid="26630"/>
                                        </p:tgtEl>
                                        <p:attrNameLst>
                                          <p:attrName>ppt_x</p:attrName>
                                        </p:attrNameLst>
                                      </p:cBhvr>
                                      <p:tavLst>
                                        <p:tav tm="0">
                                          <p:val>
                                            <p:strVal val="#ppt_x"/>
                                          </p:val>
                                        </p:tav>
                                        <p:tav tm="100000">
                                          <p:val>
                                            <p:strVal val="#ppt_x"/>
                                          </p:val>
                                        </p:tav>
                                      </p:tavLst>
                                    </p:anim>
                                    <p:anim calcmode="lin" valueType="num">
                                      <p:cBhvr>
                                        <p:cTn id="9" dur="1000" fill="hold"/>
                                        <p:tgtEl>
                                          <p:spTgt spid="266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0" grpId="0" bldLvl="0" animBg="1"/>
      <p:bldP spid="21"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1548227" y="808306"/>
          <a:ext cx="9095546" cy="374200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 name="组合 4"/>
          <p:cNvGrpSpPr/>
          <p:nvPr/>
        </p:nvGrpSpPr>
        <p:grpSpPr>
          <a:xfrm>
            <a:off x="3331723" y="4822230"/>
            <a:ext cx="6048538" cy="1039969"/>
            <a:chOff x="1783496" y="2701427"/>
            <a:chExt cx="6048538" cy="1039969"/>
          </a:xfrm>
        </p:grpSpPr>
        <p:sp>
          <p:nvSpPr>
            <p:cNvPr id="7" name="箭头: 五边形 6"/>
            <p:cNvSpPr/>
            <p:nvPr/>
          </p:nvSpPr>
          <p:spPr>
            <a:xfrm rot="10800000">
              <a:off x="1783496" y="2701427"/>
              <a:ext cx="6048538" cy="1039969"/>
            </a:xfrm>
            <a:prstGeom prst="homePlate">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箭头: 五边形 4"/>
            <p:cNvSpPr txBox="1"/>
            <p:nvPr/>
          </p:nvSpPr>
          <p:spPr>
            <a:xfrm rot="21600000">
              <a:off x="2043488" y="2701427"/>
              <a:ext cx="5788546" cy="10399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8598" tIns="137160" rIns="256032" bIns="137160" numCol="1" spcCol="1270" anchor="ctr" anchorCtr="0">
              <a:noAutofit/>
            </a:bodyPr>
            <a:lstStyle/>
            <a:p>
              <a:pPr algn="just">
                <a:lnSpc>
                  <a:spcPct val="130000"/>
                </a:lnSpc>
              </a:pPr>
              <a:r>
                <a:rPr lang="en-US" altLang="zh-CN" sz="3600" b="1" dirty="0">
                  <a:solidFill>
                    <a:schemeClr val="bg1"/>
                  </a:solidFill>
                  <a:latin typeface="华文中宋" panose="02010600040101010101" charset="-122"/>
                  <a:ea typeface="华文中宋" panose="02010600040101010101" charset="-122"/>
                  <a:sym typeface="方正大黑简体" pitchFamily="2" charset="-122"/>
                </a:rPr>
                <a:t>EPS</a:t>
              </a:r>
              <a:r>
                <a:rPr lang="zh-CN" altLang="en-US" sz="3600" b="1" dirty="0">
                  <a:solidFill>
                    <a:schemeClr val="bg1"/>
                  </a:solidFill>
                  <a:latin typeface="华文中宋" panose="02010600040101010101" charset="-122"/>
                  <a:ea typeface="华文中宋" panose="02010600040101010101" charset="-122"/>
                  <a:sym typeface="方正大黑简体" pitchFamily="2" charset="-122"/>
                </a:rPr>
                <a:t>数据平台特色服务</a:t>
              </a:r>
              <a:endParaRPr lang="zh-CN" altLang="en-US" sz="3600" b="1" dirty="0">
                <a:solidFill>
                  <a:schemeClr val="bg1"/>
                </a:solidFill>
                <a:latin typeface="华文中宋" panose="02010600040101010101" charset="-122"/>
                <a:ea typeface="华文中宋" panose="02010600040101010101" charset="-122"/>
                <a:sym typeface="方正大黑简体" pitchFamily="2" charset="-122"/>
              </a:endParaRPr>
            </a:p>
          </p:txBody>
        </p:sp>
      </p:grpSp>
      <p:sp>
        <p:nvSpPr>
          <p:cNvPr id="6" name="椭圆 5"/>
          <p:cNvSpPr/>
          <p:nvPr/>
        </p:nvSpPr>
        <p:spPr>
          <a:xfrm>
            <a:off x="2811738" y="4822230"/>
            <a:ext cx="1039969" cy="1039969"/>
          </a:xfrm>
          <a:prstGeom prst="ellipse">
            <a:avLst/>
          </a:prstGeom>
          <a:solidFill>
            <a:schemeClr val="bg1">
              <a:lumMod val="8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文本框 8"/>
          <p:cNvSpPr txBox="1"/>
          <p:nvPr/>
        </p:nvSpPr>
        <p:spPr>
          <a:xfrm>
            <a:off x="2914895" y="787422"/>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1</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0" name="文本框 9"/>
          <p:cNvSpPr txBox="1"/>
          <p:nvPr/>
        </p:nvSpPr>
        <p:spPr>
          <a:xfrm>
            <a:off x="2908933" y="2118231"/>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2</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1" name="文本框 10"/>
          <p:cNvSpPr txBox="1"/>
          <p:nvPr/>
        </p:nvSpPr>
        <p:spPr>
          <a:xfrm>
            <a:off x="2910199" y="3464089"/>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3</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2" name="文本框 11"/>
          <p:cNvSpPr txBox="1"/>
          <p:nvPr/>
        </p:nvSpPr>
        <p:spPr>
          <a:xfrm>
            <a:off x="2904484" y="4783278"/>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4</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1424" y="836713"/>
            <a:ext cx="10081120" cy="2062103"/>
          </a:xfrm>
          <a:prstGeom prst="rect">
            <a:avLst/>
          </a:prstGeom>
          <a:noFill/>
        </p:spPr>
        <p:txBody>
          <a:bodyPr wrap="square" rtlCol="0">
            <a:spAutoFit/>
          </a:bodyPr>
          <a:lstStyle/>
          <a:p>
            <a:r>
              <a:rPr lang="zh-CN" altLang="en-US" sz="3200" dirty="0">
                <a:solidFill>
                  <a:schemeClr val="bg1"/>
                </a:solidFill>
                <a:latin typeface="华文中宋" panose="02010600040101010101" charset="-122"/>
                <a:ea typeface="华文中宋" panose="02010600040101010101" charset="-122"/>
              </a:rPr>
              <a:t>例题：</a:t>
            </a:r>
            <a:endParaRPr lang="en-US" altLang="zh-CN" sz="3200" dirty="0">
              <a:solidFill>
                <a:schemeClr val="bg1"/>
              </a:solidFill>
              <a:latin typeface="华文中宋" panose="02010600040101010101" charset="-122"/>
              <a:ea typeface="华文中宋" panose="02010600040101010101" charset="-122"/>
            </a:endParaRPr>
          </a:p>
          <a:p>
            <a:r>
              <a:rPr lang="zh-CN" altLang="en-US" sz="3200" dirty="0">
                <a:solidFill>
                  <a:schemeClr val="bg1"/>
                </a:solidFill>
                <a:latin typeface="华文中宋" panose="02010600040101010101" charset="-122"/>
                <a:ea typeface="华文中宋" panose="02010600040101010101" charset="-122"/>
              </a:rPr>
              <a:t>利用</a:t>
            </a:r>
            <a:r>
              <a:rPr lang="en-US" altLang="zh-CN" sz="3200" dirty="0">
                <a:solidFill>
                  <a:schemeClr val="bg1"/>
                </a:solidFill>
                <a:latin typeface="华文中宋" panose="02010600040101010101" charset="-122"/>
                <a:ea typeface="华文中宋" panose="02010600040101010101" charset="-122"/>
              </a:rPr>
              <a:t>EPS</a:t>
            </a:r>
            <a:r>
              <a:rPr lang="zh-CN" altLang="en-US" sz="3200" dirty="0">
                <a:solidFill>
                  <a:schemeClr val="bg1"/>
                </a:solidFill>
                <a:latin typeface="华文中宋" panose="02010600040101010101" charset="-122"/>
                <a:ea typeface="华文中宋" panose="02010600040101010101" charset="-122"/>
              </a:rPr>
              <a:t>知识服务平台的“主题发现”模块，发现在共同研究</a:t>
            </a:r>
            <a:r>
              <a:rPr lang="zh-CN" altLang="en-US" sz="3200" b="1" dirty="0">
                <a:solidFill>
                  <a:srgbClr val="FF0000"/>
                </a:solidFill>
                <a:latin typeface="华文中宋" panose="02010600040101010101" charset="-122"/>
                <a:ea typeface="华文中宋" panose="02010600040101010101" charset="-122"/>
              </a:rPr>
              <a:t>“金融危机”</a:t>
            </a:r>
            <a:r>
              <a:rPr lang="zh-CN" altLang="en-US" sz="3200" dirty="0">
                <a:solidFill>
                  <a:schemeClr val="bg1"/>
                </a:solidFill>
                <a:latin typeface="华文中宋" panose="02010600040101010101" charset="-122"/>
                <a:ea typeface="华文中宋" panose="02010600040101010101" charset="-122"/>
              </a:rPr>
              <a:t>和</a:t>
            </a:r>
            <a:r>
              <a:rPr lang="zh-CN" altLang="en-US" sz="3200" b="1" dirty="0">
                <a:solidFill>
                  <a:srgbClr val="FF0000"/>
                </a:solidFill>
                <a:latin typeface="华文中宋" panose="02010600040101010101" charset="-122"/>
                <a:ea typeface="华文中宋" panose="02010600040101010101" charset="-122"/>
              </a:rPr>
              <a:t>“对外贸易”</a:t>
            </a:r>
            <a:r>
              <a:rPr lang="zh-CN" altLang="en-US" sz="3200" dirty="0">
                <a:solidFill>
                  <a:schemeClr val="bg1"/>
                </a:solidFill>
                <a:latin typeface="华文中宋" panose="02010600040101010101" charset="-122"/>
                <a:ea typeface="华文中宋" panose="02010600040101010101" charset="-122"/>
              </a:rPr>
              <a:t>的文献中，最常用到哪</a:t>
            </a:r>
            <a:r>
              <a:rPr lang="en-US" altLang="zh-CN" sz="3200" b="1" dirty="0">
                <a:solidFill>
                  <a:srgbClr val="FF0000"/>
                </a:solidFill>
                <a:latin typeface="华文中宋" panose="02010600040101010101" charset="-122"/>
                <a:ea typeface="华文中宋" panose="02010600040101010101" charset="-122"/>
              </a:rPr>
              <a:t>10</a:t>
            </a:r>
            <a:r>
              <a:rPr lang="zh-CN" altLang="en-US" sz="3200" b="1" dirty="0">
                <a:solidFill>
                  <a:srgbClr val="FF0000"/>
                </a:solidFill>
                <a:latin typeface="华文中宋" panose="02010600040101010101" charset="-122"/>
                <a:ea typeface="华文中宋" panose="02010600040101010101" charset="-122"/>
              </a:rPr>
              <a:t>个统计指标</a:t>
            </a:r>
            <a:r>
              <a:rPr lang="zh-CN" altLang="en-US" sz="3200" dirty="0">
                <a:solidFill>
                  <a:schemeClr val="bg1"/>
                </a:solidFill>
                <a:latin typeface="华文中宋" panose="02010600040101010101" charset="-122"/>
                <a:ea typeface="华文中宋" panose="02010600040101010101" charset="-122"/>
              </a:rPr>
              <a:t>？</a:t>
            </a:r>
            <a:endParaRPr lang="zh-CN" altLang="en-US" sz="3200" dirty="0">
              <a:solidFill>
                <a:schemeClr val="bg1"/>
              </a:solidFill>
              <a:latin typeface="华文中宋" panose="02010600040101010101" charset="-122"/>
              <a:ea typeface="华文中宋" panose="02010600040101010101"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75387" y="930580"/>
            <a:ext cx="11041227" cy="5917637"/>
          </a:xfrm>
          <a:prstGeom prst="rect">
            <a:avLst/>
          </a:prstGeom>
        </p:spPr>
      </p:pic>
      <p:sp>
        <p:nvSpPr>
          <p:cNvPr id="3" name="文本框 2"/>
          <p:cNvSpPr txBox="1"/>
          <p:nvPr/>
        </p:nvSpPr>
        <p:spPr>
          <a:xfrm>
            <a:off x="4175787" y="125148"/>
            <a:ext cx="4512501" cy="584775"/>
          </a:xfrm>
          <a:prstGeom prst="rect">
            <a:avLst/>
          </a:prstGeom>
          <a:noFill/>
        </p:spPr>
        <p:txBody>
          <a:bodyPr wrap="square" rtlCol="0">
            <a:spAutoFit/>
          </a:bodyPr>
          <a:lstStyle/>
          <a:p>
            <a:r>
              <a:rPr lang="zh-CN" altLang="en-US" sz="3200" b="1" dirty="0">
                <a:solidFill>
                  <a:schemeClr val="bg1"/>
                </a:solidFill>
                <a:latin typeface="华文中宋" panose="02010600040101010101" charset="-122"/>
                <a:ea typeface="华文中宋" panose="02010600040101010101" charset="-122"/>
              </a:rPr>
              <a:t>第一步：搜索金融危机</a:t>
            </a:r>
            <a:endParaRPr lang="zh-CN" altLang="en-US" sz="3200" b="1" dirty="0">
              <a:solidFill>
                <a:schemeClr val="bg1"/>
              </a:solidFill>
              <a:latin typeface="华文中宋" panose="02010600040101010101" charset="-122"/>
              <a:ea typeface="华文中宋" panose="02010600040101010101" charset="-122"/>
            </a:endParaRPr>
          </a:p>
        </p:txBody>
      </p:sp>
      <p:pic>
        <p:nvPicPr>
          <p:cNvPr id="5" name="图片 4"/>
          <p:cNvPicPr>
            <a:picLocks noChangeAspect="1"/>
          </p:cNvPicPr>
          <p:nvPr/>
        </p:nvPicPr>
        <p:blipFill>
          <a:blip r:embed="rId2"/>
          <a:stretch>
            <a:fillRect/>
          </a:stretch>
        </p:blipFill>
        <p:spPr>
          <a:xfrm>
            <a:off x="384043" y="930580"/>
            <a:ext cx="11472597" cy="5917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87755" y="260648"/>
            <a:ext cx="5184576" cy="584775"/>
          </a:xfrm>
          <a:prstGeom prst="rect">
            <a:avLst/>
          </a:prstGeom>
          <a:noFill/>
        </p:spPr>
        <p:txBody>
          <a:bodyPr wrap="square" rtlCol="0">
            <a:spAutoFit/>
          </a:bodyPr>
          <a:lstStyle/>
          <a:p>
            <a:r>
              <a:rPr lang="zh-CN" altLang="en-US" sz="3200" b="1" dirty="0">
                <a:solidFill>
                  <a:schemeClr val="bg1"/>
                </a:solidFill>
                <a:latin typeface="华文中宋" panose="02010600040101010101" charset="-122"/>
                <a:ea typeface="华文中宋" panose="02010600040101010101" charset="-122"/>
              </a:rPr>
              <a:t>第二步：搜索关联研究主题</a:t>
            </a:r>
            <a:endParaRPr lang="zh-CN" altLang="en-US" sz="3200" b="1" dirty="0">
              <a:solidFill>
                <a:schemeClr val="bg1"/>
              </a:solidFill>
              <a:latin typeface="华文中宋" panose="02010600040101010101" charset="-122"/>
              <a:ea typeface="华文中宋" panose="02010600040101010101" charset="-122"/>
            </a:endParaRPr>
          </a:p>
        </p:txBody>
      </p:sp>
      <p:pic>
        <p:nvPicPr>
          <p:cNvPr id="5" name="图片 4"/>
          <p:cNvPicPr>
            <a:picLocks noChangeAspect="1"/>
          </p:cNvPicPr>
          <p:nvPr/>
        </p:nvPicPr>
        <p:blipFill>
          <a:blip r:embed="rId1"/>
          <a:stretch>
            <a:fillRect/>
          </a:stretch>
        </p:blipFill>
        <p:spPr>
          <a:xfrm>
            <a:off x="78327" y="1124744"/>
            <a:ext cx="11952651" cy="5621973"/>
          </a:xfrm>
          <a:prstGeom prst="rect">
            <a:avLst/>
          </a:prstGeom>
        </p:spPr>
      </p:pic>
      <p:sp>
        <p:nvSpPr>
          <p:cNvPr id="6" name="矩形 5"/>
          <p:cNvSpPr/>
          <p:nvPr/>
        </p:nvSpPr>
        <p:spPr>
          <a:xfrm>
            <a:off x="143339" y="2468893"/>
            <a:ext cx="1536171" cy="384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对话气泡: 矩形 6"/>
          <p:cNvSpPr/>
          <p:nvPr/>
        </p:nvSpPr>
        <p:spPr>
          <a:xfrm>
            <a:off x="1391477" y="3209256"/>
            <a:ext cx="1824203" cy="826137"/>
          </a:xfrm>
          <a:prstGeom prst="wedgeRectCallout">
            <a:avLst>
              <a:gd name="adj1" fmla="val -51761"/>
              <a:gd name="adj2" fmla="val -963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latin typeface="华文中宋" panose="02010600040101010101" charset="-122"/>
                <a:ea typeface="华文中宋" panose="02010600040101010101" charset="-122"/>
              </a:rPr>
              <a:t>输入文字，点击</a:t>
            </a:r>
            <a:r>
              <a:rPr lang="en-US" altLang="zh-CN" sz="2135" b="1" dirty="0">
                <a:latin typeface="华文中宋" panose="02010600040101010101" charset="-122"/>
                <a:ea typeface="华文中宋" panose="02010600040101010101" charset="-122"/>
              </a:rPr>
              <a:t>Enter</a:t>
            </a:r>
            <a:r>
              <a:rPr lang="zh-CN" altLang="en-US" sz="2135" b="1" dirty="0">
                <a:latin typeface="华文中宋" panose="02010600040101010101" charset="-122"/>
                <a:ea typeface="华文中宋" panose="02010600040101010101" charset="-122"/>
              </a:rPr>
              <a:t>键</a:t>
            </a:r>
            <a:endParaRPr lang="zh-CN" altLang="en-US" sz="2135" b="1" dirty="0">
              <a:latin typeface="华文中宋" panose="02010600040101010101" charset="-122"/>
              <a:ea typeface="华文中宋" panose="02010600040101010101" charset="-122"/>
            </a:endParaRPr>
          </a:p>
        </p:txBody>
      </p:sp>
      <p:pic>
        <p:nvPicPr>
          <p:cNvPr id="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197778">
            <a:off x="2353935" y="4524736"/>
            <a:ext cx="2833047" cy="92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83366" y="839792"/>
            <a:ext cx="11425269" cy="6018209"/>
          </a:xfrm>
          <a:prstGeom prst="rect">
            <a:avLst/>
          </a:prstGeom>
        </p:spPr>
      </p:pic>
      <p:sp>
        <p:nvSpPr>
          <p:cNvPr id="4" name="文本框 3"/>
          <p:cNvSpPr txBox="1"/>
          <p:nvPr/>
        </p:nvSpPr>
        <p:spPr>
          <a:xfrm>
            <a:off x="4559830" y="39645"/>
            <a:ext cx="3072341"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时间序列</a:t>
            </a:r>
            <a:endParaRPr lang="zh-CN" altLang="en-US" sz="4265" b="1" dirty="0">
              <a:solidFill>
                <a:schemeClr val="bg1"/>
              </a:solidFill>
              <a:latin typeface="华文中宋" panose="02010600040101010101" charset="-122"/>
              <a:ea typeface="华文中宋" panose="02010600040101010101" charset="-122"/>
            </a:endParaRPr>
          </a:p>
        </p:txBody>
      </p:sp>
      <p:sp>
        <p:nvSpPr>
          <p:cNvPr id="5" name="矩形 4"/>
          <p:cNvSpPr/>
          <p:nvPr/>
        </p:nvSpPr>
        <p:spPr>
          <a:xfrm>
            <a:off x="425568" y="1899140"/>
            <a:ext cx="2584917" cy="4909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165979"/>
            <a:ext cx="12192000" cy="5692021"/>
          </a:xfrm>
          <a:prstGeom prst="rect">
            <a:avLst/>
          </a:prstGeom>
        </p:spPr>
      </p:pic>
      <p:sp>
        <p:nvSpPr>
          <p:cNvPr id="3" name="文本框 2"/>
          <p:cNvSpPr txBox="1"/>
          <p:nvPr/>
        </p:nvSpPr>
        <p:spPr>
          <a:xfrm>
            <a:off x="4847862" y="260649"/>
            <a:ext cx="3072341"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时间序列</a:t>
            </a:r>
            <a:endParaRPr lang="zh-CN" altLang="en-US" sz="4265" b="1" dirty="0">
              <a:solidFill>
                <a:schemeClr val="bg1"/>
              </a:solidFill>
              <a:latin typeface="华文中宋" panose="02010600040101010101" charset="-122"/>
              <a:ea typeface="华文中宋" panose="02010600040101010101" charset="-122"/>
            </a:endParaRPr>
          </a:p>
        </p:txBody>
      </p:sp>
      <p:sp>
        <p:nvSpPr>
          <p:cNvPr id="4" name="文本框 3"/>
          <p:cNvSpPr txBox="1"/>
          <p:nvPr/>
        </p:nvSpPr>
        <p:spPr>
          <a:xfrm>
            <a:off x="1007435" y="2564905"/>
            <a:ext cx="864096" cy="461665"/>
          </a:xfrm>
          <a:prstGeom prst="rect">
            <a:avLst/>
          </a:prstGeom>
          <a:noFill/>
          <a:ln w="28575">
            <a:solidFill>
              <a:srgbClr val="FF0000"/>
            </a:solidFill>
          </a:ln>
        </p:spPr>
        <p:txBody>
          <a:bodyPr wrap="square" rtlCol="0">
            <a:spAutoFit/>
          </a:bodyPr>
          <a:lstStyle/>
          <a:p>
            <a:endParaRPr lang="zh-CN" altLang="en-US" sz="2400" dirty="0"/>
          </a:p>
        </p:txBody>
      </p:sp>
      <p:sp>
        <p:nvSpPr>
          <p:cNvPr id="6" name="文本框 5"/>
          <p:cNvSpPr txBox="1"/>
          <p:nvPr/>
        </p:nvSpPr>
        <p:spPr>
          <a:xfrm>
            <a:off x="1871531" y="1508788"/>
            <a:ext cx="2592288" cy="461665"/>
          </a:xfrm>
          <a:prstGeom prst="rect">
            <a:avLst/>
          </a:prstGeom>
          <a:noFill/>
          <a:ln w="28575">
            <a:solidFill>
              <a:srgbClr val="FF0000"/>
            </a:solidFill>
          </a:ln>
        </p:spPr>
        <p:txBody>
          <a:bodyPr wrap="square" rtlCol="0">
            <a:spAutoFit/>
          </a:bodyPr>
          <a:lstStyle/>
          <a:p>
            <a:endParaRPr lang="zh-CN" altLang="en-US" sz="2400" dirty="0"/>
          </a:p>
        </p:txBody>
      </p:sp>
      <p:sp>
        <p:nvSpPr>
          <p:cNvPr id="8" name="矩形 7"/>
          <p:cNvSpPr/>
          <p:nvPr/>
        </p:nvSpPr>
        <p:spPr>
          <a:xfrm>
            <a:off x="0" y="5964702"/>
            <a:ext cx="1871531" cy="8932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3339" y="888957"/>
            <a:ext cx="11852412" cy="5969044"/>
          </a:xfrm>
          <a:prstGeom prst="rect">
            <a:avLst/>
          </a:prstGeom>
        </p:spPr>
      </p:pic>
      <p:sp>
        <p:nvSpPr>
          <p:cNvPr id="3" name="文本框 2"/>
          <p:cNvSpPr txBox="1"/>
          <p:nvPr/>
        </p:nvSpPr>
        <p:spPr>
          <a:xfrm>
            <a:off x="4847862" y="37047"/>
            <a:ext cx="3072341"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统计表格</a:t>
            </a:r>
            <a:endParaRPr lang="zh-CN" altLang="en-US" sz="4265" b="1" dirty="0">
              <a:solidFill>
                <a:schemeClr val="bg1"/>
              </a:solidFill>
              <a:latin typeface="华文中宋" panose="02010600040101010101" charset="-122"/>
              <a:ea typeface="华文中宋" panose="02010600040101010101" charset="-122"/>
            </a:endParaRPr>
          </a:p>
        </p:txBody>
      </p:sp>
      <p:sp>
        <p:nvSpPr>
          <p:cNvPr id="4" name="圆角矩形标注 7"/>
          <p:cNvSpPr/>
          <p:nvPr/>
        </p:nvSpPr>
        <p:spPr>
          <a:xfrm>
            <a:off x="5903979" y="1028734"/>
            <a:ext cx="2880319" cy="1145116"/>
          </a:xfrm>
          <a:prstGeom prst="wedgeRoundRectCallout">
            <a:avLst>
              <a:gd name="adj1" fmla="val -64590"/>
              <a:gd name="adj2" fmla="val 724"/>
              <a:gd name="adj3" fmla="val 16667"/>
            </a:avLst>
          </a:prstGeom>
          <a:solidFill>
            <a:schemeClr val="tx2"/>
          </a:solidFill>
          <a:ln w="25400" cap="flat" cmpd="sng" algn="ctr">
            <a:solidFill>
              <a:srgbClr val="50742F">
                <a:shade val="50000"/>
              </a:srgbClr>
            </a:solidFill>
            <a:prstDash val="solid"/>
          </a:ln>
          <a:effectLst/>
        </p:spPr>
        <p:txBody>
          <a:bodyPr anchor="ctr"/>
          <a:lstStyle/>
          <a:p>
            <a:pPr algn="ctr"/>
            <a:r>
              <a:rPr lang="en-US" altLang="zh-CN" sz="2400" b="1" noProof="1">
                <a:solidFill>
                  <a:schemeClr val="bg1"/>
                </a:solidFill>
                <a:latin typeface="华文中宋" panose="02010600040101010101" charset="-122"/>
                <a:ea typeface="华文中宋" panose="02010600040101010101" charset="-122"/>
                <a:cs typeface="+mn-ea"/>
              </a:rPr>
              <a:t>60</a:t>
            </a:r>
            <a:r>
              <a:rPr lang="zh-CN" altLang="en-US" sz="2400" b="1" noProof="1">
                <a:solidFill>
                  <a:schemeClr val="bg1"/>
                </a:solidFill>
                <a:latin typeface="华文中宋" panose="02010600040101010101" charset="-122"/>
                <a:ea typeface="华文中宋" panose="02010600040101010101" charset="-122"/>
                <a:cs typeface="+mn-ea"/>
              </a:rPr>
              <a:t>多万张数据表格，</a:t>
            </a:r>
            <a:r>
              <a:rPr lang="en-US" altLang="zh-CN" sz="2400" b="1" noProof="1">
                <a:solidFill>
                  <a:schemeClr val="bg1"/>
                </a:solidFill>
                <a:latin typeface="华文中宋" panose="02010600040101010101" charset="-122"/>
                <a:ea typeface="华文中宋" panose="02010600040101010101" charset="-122"/>
                <a:cs typeface="+mn-ea"/>
              </a:rPr>
              <a:t>2500</a:t>
            </a:r>
            <a:r>
              <a:rPr lang="zh-CN" altLang="en-US" sz="2400" b="1" noProof="1">
                <a:solidFill>
                  <a:schemeClr val="bg1"/>
                </a:solidFill>
                <a:latin typeface="华文中宋" panose="02010600040101010101" charset="-122"/>
                <a:ea typeface="华文中宋" panose="02010600040101010101" charset="-122"/>
                <a:cs typeface="+mn-ea"/>
              </a:rPr>
              <a:t>册统计刊物</a:t>
            </a:r>
            <a:endParaRPr lang="zh-CN" altLang="en-US" sz="2400" b="1" noProof="1">
              <a:solidFill>
                <a:schemeClr val="bg1"/>
              </a:solidFill>
              <a:latin typeface="华文中宋" panose="02010600040101010101" charset="-122"/>
              <a:ea typeface="华文中宋" panose="02010600040101010101" charset="-122"/>
              <a:cs typeface="+mn-ea"/>
            </a:endParaRPr>
          </a:p>
        </p:txBody>
      </p:sp>
      <p:sp>
        <p:nvSpPr>
          <p:cNvPr id="5" name="文本框 4"/>
          <p:cNvSpPr txBox="1"/>
          <p:nvPr/>
        </p:nvSpPr>
        <p:spPr>
          <a:xfrm>
            <a:off x="2831637" y="2276772"/>
            <a:ext cx="4512501" cy="461665"/>
          </a:xfrm>
          <a:prstGeom prst="rect">
            <a:avLst/>
          </a:prstGeom>
          <a:noFill/>
          <a:ln w="28575">
            <a:solidFill>
              <a:srgbClr val="FF0000"/>
            </a:solidFill>
          </a:ln>
        </p:spPr>
        <p:txBody>
          <a:bodyPr wrap="square" rtlCol="0">
            <a:spAutoFit/>
          </a:bodyPr>
          <a:lstStyle/>
          <a:p>
            <a:endParaRPr lang="zh-CN"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231119"/>
            <a:ext cx="12192000" cy="5610347"/>
          </a:xfrm>
          <a:prstGeom prst="rect">
            <a:avLst/>
          </a:prstGeom>
        </p:spPr>
      </p:pic>
      <p:sp>
        <p:nvSpPr>
          <p:cNvPr id="3" name="文本框 2"/>
          <p:cNvSpPr txBox="1"/>
          <p:nvPr/>
        </p:nvSpPr>
        <p:spPr>
          <a:xfrm>
            <a:off x="4847862" y="260649"/>
            <a:ext cx="3072341" cy="748988"/>
          </a:xfrm>
          <a:prstGeom prst="rect">
            <a:avLst/>
          </a:prstGeom>
          <a:noFill/>
        </p:spPr>
        <p:txBody>
          <a:bodyPr wrap="square" rtlCol="0">
            <a:spAutoFit/>
          </a:bodyPr>
          <a:lstStyle/>
          <a:p>
            <a:r>
              <a:rPr lang="zh-CN" altLang="en-US" sz="4265" b="1" dirty="0">
                <a:solidFill>
                  <a:schemeClr val="bg1"/>
                </a:solidFill>
                <a:latin typeface="华文中宋" panose="02010600040101010101" charset="-122"/>
                <a:ea typeface="华文中宋" panose="02010600040101010101" charset="-122"/>
              </a:rPr>
              <a:t>统计表格</a:t>
            </a:r>
            <a:endParaRPr lang="zh-CN" altLang="en-US" sz="4265" b="1" dirty="0">
              <a:solidFill>
                <a:schemeClr val="bg1"/>
              </a:solidFill>
              <a:latin typeface="华文中宋" panose="02010600040101010101" charset="-122"/>
              <a:ea typeface="华文中宋" panose="02010600040101010101" charset="-122"/>
            </a:endParaRPr>
          </a:p>
        </p:txBody>
      </p:sp>
      <p:sp>
        <p:nvSpPr>
          <p:cNvPr id="4" name="文本框 3"/>
          <p:cNvSpPr txBox="1"/>
          <p:nvPr/>
        </p:nvSpPr>
        <p:spPr>
          <a:xfrm>
            <a:off x="6432037" y="6241863"/>
            <a:ext cx="2976331" cy="461665"/>
          </a:xfrm>
          <a:prstGeom prst="rect">
            <a:avLst/>
          </a:prstGeom>
          <a:noFill/>
          <a:ln w="28575">
            <a:solidFill>
              <a:srgbClr val="FF0000"/>
            </a:solidFill>
          </a:ln>
        </p:spPr>
        <p:txBody>
          <a:bodyPr wrap="square" rtlCol="0">
            <a:spAutoFit/>
          </a:bodyPr>
          <a:lstStyle/>
          <a:p>
            <a:endParaRPr lang="zh-CN" altLang="en-US" sz="2400" dirty="0"/>
          </a:p>
        </p:txBody>
      </p:sp>
      <p:pic>
        <p:nvPicPr>
          <p:cNvPr id="5" name="图片 4"/>
          <p:cNvPicPr>
            <a:picLocks noChangeAspect="1"/>
          </p:cNvPicPr>
          <p:nvPr/>
        </p:nvPicPr>
        <p:blipFill>
          <a:blip r:embed="rId2"/>
          <a:stretch>
            <a:fillRect/>
          </a:stretch>
        </p:blipFill>
        <p:spPr>
          <a:xfrm>
            <a:off x="0" y="1104201"/>
            <a:ext cx="12192000" cy="5737265"/>
          </a:xfrm>
          <a:prstGeom prst="rect">
            <a:avLst/>
          </a:prstGeom>
        </p:spPr>
      </p:pic>
      <p:sp>
        <p:nvSpPr>
          <p:cNvPr id="6" name="文本框 5"/>
          <p:cNvSpPr txBox="1"/>
          <p:nvPr/>
        </p:nvSpPr>
        <p:spPr>
          <a:xfrm>
            <a:off x="4367808" y="1892830"/>
            <a:ext cx="672075" cy="461665"/>
          </a:xfrm>
          <a:prstGeom prst="rect">
            <a:avLst/>
          </a:prstGeom>
          <a:noFill/>
          <a:ln w="28575">
            <a:solidFill>
              <a:srgbClr val="FF0000"/>
            </a:solidFill>
          </a:ln>
        </p:spPr>
        <p:txBody>
          <a:bodyPr wrap="square" rtlCol="0">
            <a:spAutoFit/>
          </a:bodyPr>
          <a:lstStyle/>
          <a:p>
            <a:endParaRPr lang="zh-CN" altLang="en-US" sz="2400" dirty="0"/>
          </a:p>
        </p:txBody>
      </p:sp>
      <p:pic>
        <p:nvPicPr>
          <p:cNvPr id="7" name="图片 6"/>
          <p:cNvPicPr>
            <a:picLocks noChangeAspect="1"/>
          </p:cNvPicPr>
          <p:nvPr/>
        </p:nvPicPr>
        <p:blipFill>
          <a:blip r:embed="rId3"/>
          <a:stretch>
            <a:fillRect/>
          </a:stretch>
        </p:blipFill>
        <p:spPr>
          <a:xfrm>
            <a:off x="0" y="1128925"/>
            <a:ext cx="12192000" cy="5729075"/>
          </a:xfrm>
          <a:prstGeom prst="rect">
            <a:avLst/>
          </a:prstGeom>
        </p:spPr>
      </p:pic>
      <p:sp>
        <p:nvSpPr>
          <p:cNvPr id="8" name="文本框 7"/>
          <p:cNvSpPr txBox="1"/>
          <p:nvPr/>
        </p:nvSpPr>
        <p:spPr>
          <a:xfrm>
            <a:off x="2255574" y="2911929"/>
            <a:ext cx="1344149" cy="461665"/>
          </a:xfrm>
          <a:prstGeom prst="rect">
            <a:avLst/>
          </a:prstGeom>
          <a:noFill/>
          <a:ln w="28575">
            <a:solidFill>
              <a:srgbClr val="FF0000"/>
            </a:solidFill>
          </a:ln>
        </p:spPr>
        <p:txBody>
          <a:bodyPr wrap="square" rtlCol="0">
            <a:spAutoFit/>
          </a:bodyPr>
          <a:lstStyle/>
          <a:p>
            <a:endParaRPr lang="zh-CN" altLang="en-US" sz="2400" dirty="0"/>
          </a:p>
        </p:txBody>
      </p:sp>
      <p:sp>
        <p:nvSpPr>
          <p:cNvPr id="9" name="文本框 8"/>
          <p:cNvSpPr txBox="1"/>
          <p:nvPr/>
        </p:nvSpPr>
        <p:spPr>
          <a:xfrm>
            <a:off x="2255573" y="4773150"/>
            <a:ext cx="1440160" cy="461665"/>
          </a:xfrm>
          <a:prstGeom prst="rect">
            <a:avLst/>
          </a:prstGeom>
          <a:noFill/>
          <a:ln w="28575">
            <a:solidFill>
              <a:srgbClr val="FF0000"/>
            </a:solidFill>
          </a:ln>
        </p:spPr>
        <p:txBody>
          <a:bodyPr wrap="square" rtlCol="0">
            <a:spAutoFit/>
          </a:bodyPr>
          <a:lstStyle/>
          <a:p>
            <a:endParaRPr lang="zh-CN" altLang="en-US" sz="2400" dirty="0"/>
          </a:p>
        </p:txBody>
      </p:sp>
      <p:pic>
        <p:nvPicPr>
          <p:cNvPr id="10" name="图片 9"/>
          <p:cNvPicPr>
            <a:picLocks noChangeAspect="1"/>
          </p:cNvPicPr>
          <p:nvPr/>
        </p:nvPicPr>
        <p:blipFill>
          <a:blip r:embed="rId4"/>
          <a:stretch>
            <a:fillRect/>
          </a:stretch>
        </p:blipFill>
        <p:spPr>
          <a:xfrm>
            <a:off x="1962991" y="2662391"/>
            <a:ext cx="9726984" cy="39365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1548227" y="815926"/>
          <a:ext cx="9095546" cy="374200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 name="组合 4"/>
          <p:cNvGrpSpPr/>
          <p:nvPr/>
        </p:nvGrpSpPr>
        <p:grpSpPr>
          <a:xfrm>
            <a:off x="3331723" y="4822230"/>
            <a:ext cx="6048538" cy="1039969"/>
            <a:chOff x="1783496" y="2701427"/>
            <a:chExt cx="6048538" cy="1039969"/>
          </a:xfrm>
        </p:grpSpPr>
        <p:sp>
          <p:nvSpPr>
            <p:cNvPr id="7" name="箭头: 五边形 6"/>
            <p:cNvSpPr/>
            <p:nvPr/>
          </p:nvSpPr>
          <p:spPr>
            <a:xfrm rot="10800000">
              <a:off x="1783496" y="2701427"/>
              <a:ext cx="6048538" cy="1039969"/>
            </a:xfrm>
            <a:prstGeom prst="homePlate">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箭头: 五边形 4"/>
            <p:cNvSpPr txBox="1"/>
            <p:nvPr/>
          </p:nvSpPr>
          <p:spPr>
            <a:xfrm rot="21600000">
              <a:off x="2043488" y="2701427"/>
              <a:ext cx="5788546" cy="1039969"/>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458598" tIns="137160" rIns="256032" bIns="137160" numCol="1" spcCol="1270" anchor="ctr" anchorCtr="0">
              <a:noAutofit/>
            </a:bodyPr>
            <a:lstStyle/>
            <a:p>
              <a:pPr algn="just">
                <a:lnSpc>
                  <a:spcPct val="130000"/>
                </a:lnSpc>
              </a:pPr>
              <a:r>
                <a:rPr lang="en-US" altLang="zh-CN" sz="3600" b="1" dirty="0">
                  <a:solidFill>
                    <a:schemeClr val="bg1"/>
                  </a:solidFill>
                  <a:latin typeface="华文中宋" panose="02010600040101010101" charset="-122"/>
                  <a:ea typeface="华文中宋" panose="02010600040101010101" charset="-122"/>
                  <a:sym typeface="方正大黑简体" pitchFamily="2" charset="-122"/>
                </a:rPr>
                <a:t>EPS</a:t>
              </a:r>
              <a:r>
                <a:rPr lang="zh-CN" altLang="en-US" sz="3600" b="1" dirty="0">
                  <a:solidFill>
                    <a:schemeClr val="bg1"/>
                  </a:solidFill>
                  <a:latin typeface="华文中宋" panose="02010600040101010101" charset="-122"/>
                  <a:ea typeface="华文中宋" panose="02010600040101010101" charset="-122"/>
                  <a:sym typeface="方正大黑简体" pitchFamily="2" charset="-122"/>
                </a:rPr>
                <a:t>数据平台特色服务</a:t>
              </a:r>
              <a:endParaRPr lang="zh-CN" altLang="en-US" sz="3600" b="1" dirty="0">
                <a:solidFill>
                  <a:schemeClr val="bg1"/>
                </a:solidFill>
                <a:latin typeface="华文中宋" panose="02010600040101010101" charset="-122"/>
                <a:ea typeface="华文中宋" panose="02010600040101010101" charset="-122"/>
                <a:sym typeface="方正大黑简体" pitchFamily="2" charset="-122"/>
              </a:endParaRPr>
            </a:p>
          </p:txBody>
        </p:sp>
      </p:grpSp>
      <p:sp>
        <p:nvSpPr>
          <p:cNvPr id="6" name="椭圆 5"/>
          <p:cNvSpPr/>
          <p:nvPr/>
        </p:nvSpPr>
        <p:spPr>
          <a:xfrm>
            <a:off x="2811738" y="4822230"/>
            <a:ext cx="1039969" cy="1039969"/>
          </a:xfrm>
          <a:prstGeom prst="ellipse">
            <a:avLst/>
          </a:prstGeom>
          <a:solidFill>
            <a:schemeClr val="bg1">
              <a:lumMod val="8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文本框 8"/>
          <p:cNvSpPr txBox="1"/>
          <p:nvPr/>
        </p:nvSpPr>
        <p:spPr>
          <a:xfrm>
            <a:off x="2893305" y="787422"/>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1</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0" name="文本框 9"/>
          <p:cNvSpPr txBox="1"/>
          <p:nvPr/>
        </p:nvSpPr>
        <p:spPr>
          <a:xfrm>
            <a:off x="2886708" y="2129026"/>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2</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1" name="文本框 10"/>
          <p:cNvSpPr txBox="1"/>
          <p:nvPr/>
        </p:nvSpPr>
        <p:spPr>
          <a:xfrm>
            <a:off x="2888609" y="3474884"/>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3</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2" name="文本框 11"/>
          <p:cNvSpPr txBox="1"/>
          <p:nvPr/>
        </p:nvSpPr>
        <p:spPr>
          <a:xfrm>
            <a:off x="2877814" y="4764863"/>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4</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5965"/>
            <a:ext cx="4673600" cy="59200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332912" y="242099"/>
            <a:ext cx="4430283" cy="752768"/>
          </a:xfrm>
          <a:prstGeom prst="rect">
            <a:avLst/>
          </a:prstGeom>
          <a:effectLst>
            <a:outerShdw blurRad="50800" dist="38100" dir="2700000" algn="tl" rotWithShape="0">
              <a:prstClr val="black">
                <a:alpha val="40000"/>
              </a:prstClr>
            </a:outerShdw>
          </a:effectLst>
        </p:spPr>
        <p:txBody>
          <a:bodyPr>
            <a:normAutofit/>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特色售后服务</a:t>
            </a:r>
            <a:endParaRPr lang="zh-CN" altLang="en-US" sz="3735" b="1" dirty="0">
              <a:solidFill>
                <a:prstClr val="white"/>
              </a:solidFill>
              <a:latin typeface="华文中宋" panose="02010600040101010101" charset="-122"/>
              <a:ea typeface="华文中宋" panose="02010600040101010101" charset="-122"/>
            </a:endParaRPr>
          </a:p>
        </p:txBody>
      </p:sp>
      <p:grpSp>
        <p:nvGrpSpPr>
          <p:cNvPr id="7" name="组合 6"/>
          <p:cNvGrpSpPr/>
          <p:nvPr/>
        </p:nvGrpSpPr>
        <p:grpSpPr>
          <a:xfrm>
            <a:off x="2947777" y="1431473"/>
            <a:ext cx="6439479" cy="4166785"/>
            <a:chOff x="3754" y="1767"/>
            <a:chExt cx="6453" cy="4411"/>
          </a:xfrm>
        </p:grpSpPr>
        <p:sp>
          <p:nvSpPr>
            <p:cNvPr id="16" name="Rectangle 19"/>
            <p:cNvSpPr>
              <a:spLocks noChangeArrowheads="1"/>
            </p:cNvSpPr>
            <p:nvPr/>
          </p:nvSpPr>
          <p:spPr bwMode="auto">
            <a:xfrm>
              <a:off x="4163" y="3056"/>
              <a:ext cx="979" cy="3122"/>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solidFill>
                <a:srgbClr val="8A6900"/>
              </a:solidFill>
              <a:miter lim="800000"/>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121920" tIns="60960" rIns="121920" bIns="60960" numCol="1" anchor="t" anchorCtr="0" compatLnSpc="1"/>
            <a:lstStyle/>
            <a:p>
              <a:pPr>
                <a:defRPr/>
              </a:pPr>
              <a:endParaRPr lang="en-US" sz="2400" kern="0">
                <a:solidFill>
                  <a:srgbClr val="383838"/>
                </a:solidFill>
              </a:endParaRPr>
            </a:p>
          </p:txBody>
        </p:sp>
        <p:sp>
          <p:nvSpPr>
            <p:cNvPr id="17" name="Rectangle 20"/>
            <p:cNvSpPr>
              <a:spLocks noChangeArrowheads="1"/>
            </p:cNvSpPr>
            <p:nvPr/>
          </p:nvSpPr>
          <p:spPr bwMode="auto">
            <a:xfrm>
              <a:off x="5688" y="3056"/>
              <a:ext cx="974" cy="3122"/>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solidFill>
                <a:srgbClr val="8A6900"/>
              </a:solidFill>
              <a:miter lim="800000"/>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121920" tIns="60960" rIns="121920" bIns="60960" numCol="1" anchor="t" anchorCtr="0" compatLnSpc="1"/>
            <a:lstStyle/>
            <a:p>
              <a:pPr>
                <a:defRPr/>
              </a:pPr>
              <a:endParaRPr lang="en-US" sz="2400" kern="0">
                <a:solidFill>
                  <a:srgbClr val="383838"/>
                </a:solidFill>
              </a:endParaRPr>
            </a:p>
          </p:txBody>
        </p:sp>
        <p:sp>
          <p:nvSpPr>
            <p:cNvPr id="18" name="Rectangle 22"/>
            <p:cNvSpPr>
              <a:spLocks noChangeArrowheads="1"/>
            </p:cNvSpPr>
            <p:nvPr/>
          </p:nvSpPr>
          <p:spPr bwMode="auto">
            <a:xfrm>
              <a:off x="7183" y="3056"/>
              <a:ext cx="974" cy="3122"/>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solidFill>
                <a:srgbClr val="8A6900"/>
              </a:solidFill>
              <a:miter lim="800000"/>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121920" tIns="60960" rIns="121920" bIns="60960" numCol="1" anchor="t" anchorCtr="0" compatLnSpc="1"/>
            <a:lstStyle/>
            <a:p>
              <a:pPr>
                <a:defRPr/>
              </a:pPr>
              <a:endParaRPr lang="en-US" sz="2400" kern="0">
                <a:solidFill>
                  <a:srgbClr val="383838"/>
                </a:solidFill>
              </a:endParaRPr>
            </a:p>
          </p:txBody>
        </p:sp>
        <p:sp>
          <p:nvSpPr>
            <p:cNvPr id="19" name="Rectangle 23"/>
            <p:cNvSpPr>
              <a:spLocks noChangeArrowheads="1"/>
            </p:cNvSpPr>
            <p:nvPr/>
          </p:nvSpPr>
          <p:spPr bwMode="auto">
            <a:xfrm>
              <a:off x="8752" y="3056"/>
              <a:ext cx="979" cy="3122"/>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9525">
              <a:solidFill>
                <a:srgbClr val="8A6900"/>
              </a:solidFill>
              <a:miter lim="800000"/>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121920" tIns="60960" rIns="121920" bIns="60960" numCol="1" anchor="t" anchorCtr="0" compatLnSpc="1"/>
            <a:lstStyle/>
            <a:p>
              <a:pPr>
                <a:defRPr/>
              </a:pPr>
              <a:endParaRPr lang="en-US" sz="2400" kern="0">
                <a:solidFill>
                  <a:srgbClr val="383838"/>
                </a:solidFill>
              </a:endParaRPr>
            </a:p>
          </p:txBody>
        </p:sp>
        <p:sp>
          <p:nvSpPr>
            <p:cNvPr id="30" name="Freeform 24"/>
            <p:cNvSpPr/>
            <p:nvPr/>
          </p:nvSpPr>
          <p:spPr bwMode="auto">
            <a:xfrm>
              <a:off x="3754" y="1767"/>
              <a:ext cx="6453" cy="1082"/>
            </a:xfrm>
            <a:custGeom>
              <a:avLst/>
              <a:gdLst/>
              <a:ahLst/>
              <a:cxnLst>
                <a:cxn ang="0">
                  <a:pos x="1440" y="0"/>
                </a:cxn>
                <a:cxn ang="0">
                  <a:pos x="0" y="410"/>
                </a:cxn>
                <a:cxn ang="0">
                  <a:pos x="2879" y="410"/>
                </a:cxn>
                <a:cxn ang="0">
                  <a:pos x="1440" y="0"/>
                </a:cxn>
              </a:cxnLst>
              <a:rect l="0" t="0" r="r" b="b"/>
              <a:pathLst>
                <a:path w="2879" h="410">
                  <a:moveTo>
                    <a:pt x="1440" y="0"/>
                  </a:moveTo>
                  <a:lnTo>
                    <a:pt x="0" y="410"/>
                  </a:lnTo>
                  <a:lnTo>
                    <a:pt x="2879" y="410"/>
                  </a:lnTo>
                  <a:lnTo>
                    <a:pt x="1440" y="0"/>
                  </a:lnTo>
                  <a:close/>
                </a:path>
              </a:pathLst>
            </a:custGeom>
            <a:solidFill>
              <a:schemeClr val="accent5">
                <a:lumMod val="75000"/>
              </a:schemeClr>
            </a:solidFill>
            <a:ln w="9525">
              <a:noFill/>
              <a:round/>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pPr>
                <a:defRPr/>
              </a:pPr>
              <a:endParaRPr lang="en-US" sz="2400" kern="0">
                <a:solidFill>
                  <a:srgbClr val="383838"/>
                </a:solidFill>
              </a:endParaRPr>
            </a:p>
          </p:txBody>
        </p:sp>
        <p:sp>
          <p:nvSpPr>
            <p:cNvPr id="2" name="文本框 1"/>
            <p:cNvSpPr txBox="1"/>
            <p:nvPr/>
          </p:nvSpPr>
          <p:spPr>
            <a:xfrm>
              <a:off x="4339" y="3441"/>
              <a:ext cx="642" cy="2183"/>
            </a:xfrm>
            <a:prstGeom prst="rect">
              <a:avLst/>
            </a:prstGeom>
            <a:noFill/>
          </p:spPr>
          <p:txBody>
            <a:bodyPr wrap="square" rtlCol="0">
              <a:spAutoFit/>
            </a:bodyPr>
            <a:lstStyle/>
            <a:p>
              <a:r>
                <a:rPr lang="zh-CN" altLang="en-US" sz="3200" b="1">
                  <a:latin typeface="华文中宋" panose="02010600040101010101" charset="-122"/>
                  <a:ea typeface="华文中宋" panose="02010600040101010101" charset="-122"/>
                </a:rPr>
                <a:t>客服在线</a:t>
              </a:r>
              <a:endParaRPr lang="zh-CN" altLang="en-US" sz="3200" b="1">
                <a:latin typeface="华文中宋" panose="02010600040101010101" charset="-122"/>
                <a:ea typeface="华文中宋" panose="02010600040101010101" charset="-122"/>
              </a:endParaRPr>
            </a:p>
          </p:txBody>
        </p:sp>
        <p:sp>
          <p:nvSpPr>
            <p:cNvPr id="4" name="文本框 3"/>
            <p:cNvSpPr txBox="1"/>
            <p:nvPr/>
          </p:nvSpPr>
          <p:spPr>
            <a:xfrm>
              <a:off x="7360" y="3476"/>
              <a:ext cx="702" cy="2183"/>
            </a:xfrm>
            <a:prstGeom prst="rect">
              <a:avLst/>
            </a:prstGeom>
            <a:noFill/>
          </p:spPr>
          <p:txBody>
            <a:bodyPr wrap="square" rtlCol="0">
              <a:spAutoFit/>
            </a:bodyPr>
            <a:lstStyle/>
            <a:p>
              <a:r>
                <a:rPr lang="zh-CN" altLang="en-US" sz="3200" b="1">
                  <a:latin typeface="华文中宋" panose="02010600040101010101" charset="-122"/>
                  <a:ea typeface="华文中宋" panose="02010600040101010101" charset="-122"/>
                </a:rPr>
                <a:t>数据定制</a:t>
              </a:r>
              <a:endParaRPr lang="zh-CN" altLang="en-US" sz="3200" b="1">
                <a:latin typeface="华文中宋" panose="02010600040101010101" charset="-122"/>
                <a:ea typeface="华文中宋" panose="02010600040101010101" charset="-122"/>
              </a:endParaRPr>
            </a:p>
          </p:txBody>
        </p:sp>
        <p:sp>
          <p:nvSpPr>
            <p:cNvPr id="5" name="文本框 4"/>
            <p:cNvSpPr txBox="1"/>
            <p:nvPr/>
          </p:nvSpPr>
          <p:spPr>
            <a:xfrm>
              <a:off x="5872" y="3450"/>
              <a:ext cx="342" cy="2183"/>
            </a:xfrm>
            <a:prstGeom prst="rect">
              <a:avLst/>
            </a:prstGeom>
            <a:noFill/>
          </p:spPr>
          <p:txBody>
            <a:bodyPr wrap="square" rtlCol="0">
              <a:spAutoFit/>
            </a:bodyPr>
            <a:lstStyle/>
            <a:p>
              <a:r>
                <a:rPr lang="zh-CN" altLang="en-US" sz="3200" b="1">
                  <a:latin typeface="华文中宋" panose="02010600040101010101" charset="-122"/>
                  <a:ea typeface="华文中宋" panose="02010600040101010101" charset="-122"/>
                </a:rPr>
                <a:t>视频教程</a:t>
              </a:r>
              <a:endParaRPr lang="zh-CN" altLang="en-US" sz="3200" b="1">
                <a:latin typeface="华文中宋" panose="02010600040101010101" charset="-122"/>
                <a:ea typeface="华文中宋" panose="02010600040101010101" charset="-122"/>
              </a:endParaRPr>
            </a:p>
          </p:txBody>
        </p:sp>
        <p:sp>
          <p:nvSpPr>
            <p:cNvPr id="6" name="文本框 5"/>
            <p:cNvSpPr txBox="1"/>
            <p:nvPr/>
          </p:nvSpPr>
          <p:spPr>
            <a:xfrm>
              <a:off x="8786" y="3408"/>
              <a:ext cx="795" cy="2183"/>
            </a:xfrm>
            <a:prstGeom prst="rect">
              <a:avLst/>
            </a:prstGeom>
            <a:noFill/>
          </p:spPr>
          <p:txBody>
            <a:bodyPr wrap="square" rtlCol="0">
              <a:spAutoFit/>
            </a:bodyPr>
            <a:lstStyle/>
            <a:p>
              <a:r>
                <a:rPr lang="zh-CN" altLang="en-US" sz="3200" b="1">
                  <a:latin typeface="华文中宋" panose="02010600040101010101" charset="-122"/>
                  <a:ea typeface="华文中宋" panose="02010600040101010101" charset="-122"/>
                </a:rPr>
                <a:t>项目研发</a:t>
              </a:r>
              <a:endParaRPr lang="zh-CN" altLang="en-US" sz="3200" b="1">
                <a:latin typeface="华文中宋" panose="02010600040101010101" charset="-122"/>
                <a:ea typeface="华文中宋" panose="02010600040101010101" charset="-122"/>
              </a:endParaRPr>
            </a:p>
          </p:txBody>
        </p:sp>
      </p:grpSp>
    </p:spTree>
  </p:cSld>
  <p:clrMapOvr>
    <a:masterClrMapping/>
  </p:clrMapOvr>
  <p:transition spd="slow" advTm="100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16087" y="276014"/>
            <a:ext cx="5891107"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208281" y="195581"/>
            <a:ext cx="5190913" cy="752687"/>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客服在线、视频教程</a:t>
            </a:r>
            <a:endParaRPr lang="zh-CN" altLang="en-US" sz="3735" b="1" dirty="0">
              <a:solidFill>
                <a:prstClr val="white"/>
              </a:solidFill>
              <a:latin typeface="华文中宋" panose="02010600040101010101" charset="-122"/>
              <a:ea typeface="华文中宋" panose="02010600040101010101" charset="-122"/>
            </a:endParaRPr>
          </a:p>
        </p:txBody>
      </p:sp>
      <p:pic>
        <p:nvPicPr>
          <p:cNvPr id="4" name="图片 3"/>
          <p:cNvPicPr>
            <a:picLocks noChangeAspect="1"/>
          </p:cNvPicPr>
          <p:nvPr/>
        </p:nvPicPr>
        <p:blipFill>
          <a:blip r:embed="rId1"/>
          <a:stretch>
            <a:fillRect/>
          </a:stretch>
        </p:blipFill>
        <p:spPr>
          <a:xfrm>
            <a:off x="75354" y="1087121"/>
            <a:ext cx="12076853" cy="5768340"/>
          </a:xfrm>
          <a:prstGeom prst="rect">
            <a:avLst/>
          </a:prstGeom>
        </p:spPr>
      </p:pic>
      <p:sp>
        <p:nvSpPr>
          <p:cNvPr id="6" name="文本框 5"/>
          <p:cNvSpPr txBox="1"/>
          <p:nvPr/>
        </p:nvSpPr>
        <p:spPr>
          <a:xfrm>
            <a:off x="9784081" y="1764454"/>
            <a:ext cx="823807" cy="461665"/>
          </a:xfrm>
          <a:prstGeom prst="rect">
            <a:avLst/>
          </a:prstGeom>
          <a:noFill/>
          <a:ln w="38100">
            <a:solidFill>
              <a:srgbClr val="FF0000"/>
            </a:solidFill>
          </a:ln>
        </p:spPr>
        <p:txBody>
          <a:bodyPr wrap="square" rtlCol="0">
            <a:spAutoFit/>
          </a:bodyPr>
          <a:lstStyle/>
          <a:p>
            <a:endParaRPr lang="zh-CN" altLang="en-US" sz="2400"/>
          </a:p>
        </p:txBody>
      </p:sp>
      <p:sp>
        <p:nvSpPr>
          <p:cNvPr id="8" name="圆角矩形标注 7"/>
          <p:cNvSpPr/>
          <p:nvPr/>
        </p:nvSpPr>
        <p:spPr>
          <a:xfrm>
            <a:off x="7324514" y="1173480"/>
            <a:ext cx="1748367" cy="851747"/>
          </a:xfrm>
          <a:prstGeom prst="wedgeRoundRectCallout">
            <a:avLst>
              <a:gd name="adj1" fmla="val 83394"/>
              <a:gd name="adj2" fmla="val 59001"/>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点击帮助中心</a:t>
            </a:r>
            <a:endParaRPr lang="zh-CN" altLang="en-US" sz="2400" b="1">
              <a:latin typeface="华文中宋" panose="02010600040101010101" charset="-122"/>
              <a:ea typeface="华文中宋" panose="02010600040101010101" charset="-122"/>
            </a:endParaRPr>
          </a:p>
        </p:txBody>
      </p:sp>
      <p:pic>
        <p:nvPicPr>
          <p:cNvPr id="9" name="图片 8"/>
          <p:cNvPicPr>
            <a:picLocks noChangeAspect="1"/>
          </p:cNvPicPr>
          <p:nvPr/>
        </p:nvPicPr>
        <p:blipFill>
          <a:blip r:embed="rId2"/>
          <a:stretch>
            <a:fillRect/>
          </a:stretch>
        </p:blipFill>
        <p:spPr>
          <a:xfrm>
            <a:off x="-16087" y="1087120"/>
            <a:ext cx="12168293" cy="4191000"/>
          </a:xfrm>
          <a:prstGeom prst="rect">
            <a:avLst/>
          </a:prstGeom>
        </p:spPr>
      </p:pic>
      <p:sp>
        <p:nvSpPr>
          <p:cNvPr id="11" name="矩形 10"/>
          <p:cNvSpPr/>
          <p:nvPr/>
        </p:nvSpPr>
        <p:spPr>
          <a:xfrm>
            <a:off x="2523067" y="2025227"/>
            <a:ext cx="3284220" cy="2652607"/>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矩形 11"/>
          <p:cNvSpPr/>
          <p:nvPr/>
        </p:nvSpPr>
        <p:spPr>
          <a:xfrm>
            <a:off x="6219614" y="2025227"/>
            <a:ext cx="3284220" cy="2652607"/>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标注 12"/>
          <p:cNvSpPr/>
          <p:nvPr/>
        </p:nvSpPr>
        <p:spPr>
          <a:xfrm>
            <a:off x="374227" y="1959187"/>
            <a:ext cx="1638300" cy="963507"/>
          </a:xfrm>
          <a:prstGeom prst="wedgeRoundRectCallout">
            <a:avLst>
              <a:gd name="adj1" fmla="val 76459"/>
              <a:gd name="adj2" fmla="val 40949"/>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与客服联系或留言</a:t>
            </a:r>
            <a:endParaRPr lang="zh-CN" altLang="en-US" sz="2400" b="1">
              <a:latin typeface="华文中宋" panose="02010600040101010101" charset="-122"/>
              <a:ea typeface="华文中宋" panose="02010600040101010101" charset="-122"/>
            </a:endParaRPr>
          </a:p>
        </p:txBody>
      </p:sp>
      <p:sp>
        <p:nvSpPr>
          <p:cNvPr id="24" name="圆角矩形标注 23"/>
          <p:cNvSpPr/>
          <p:nvPr/>
        </p:nvSpPr>
        <p:spPr>
          <a:xfrm>
            <a:off x="10093114" y="2487507"/>
            <a:ext cx="1789853" cy="1104053"/>
          </a:xfrm>
          <a:prstGeom prst="wedgeRoundRectCallout">
            <a:avLst>
              <a:gd name="adj1" fmla="val -78888"/>
              <a:gd name="adj2" fmla="val -43760"/>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可通过视频学习使用操作</a:t>
            </a:r>
            <a:endParaRPr lang="en-US" altLang="zh-CN" sz="2400" b="1">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1000">
        <p:split orient="vert"/>
      </p:transition>
    </mc:Choice>
    <mc:Fallback>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6" grpId="0" animBg="1"/>
      <p:bldP spid="8" grpId="0" animBg="1"/>
      <p:bldP spid="11" grpId="0" animBg="1"/>
      <p:bldP spid="12" grpId="0" animBg="1"/>
      <p:bldP spid="1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424940" y="496994"/>
            <a:ext cx="9701107" cy="2734851"/>
          </a:xfrm>
          <a:prstGeom prst="rect">
            <a:avLst/>
          </a:prstGeom>
          <a:noFill/>
        </p:spPr>
        <p:txBody>
          <a:bodyPr wrap="square" rtlCol="0">
            <a:spAutoFit/>
          </a:bodyPr>
          <a:lstStyle/>
          <a:p>
            <a:pPr algn="just">
              <a:lnSpc>
                <a:spcPct val="120000"/>
              </a:lnSpc>
            </a:pPr>
            <a:r>
              <a:rPr lang="en-US" altLang="zh-CN" sz="3735" b="1" dirty="0">
                <a:solidFill>
                  <a:schemeClr val="bg1"/>
                </a:solidFill>
                <a:latin typeface="华文中宋" panose="02010600040101010101" charset="-122"/>
                <a:ea typeface="华文中宋" panose="02010600040101010101" charset="-122"/>
                <a:cs typeface="+mn-ea"/>
                <a:sym typeface="Arial" panose="020B0604020202020204" pitchFamily="34" charset="0"/>
              </a:rPr>
              <a:t> </a:t>
            </a:r>
            <a:r>
              <a:rPr lang="en-US" altLang="zh-CN" sz="3735" b="1" dirty="0">
                <a:solidFill>
                  <a:schemeClr val="bg1"/>
                </a:solidFill>
                <a:latin typeface="华文中宋" panose="02010600040101010101" charset="-122"/>
                <a:ea typeface="华文中宋" panose="02010600040101010101" charset="-122"/>
                <a:sym typeface="Calibri" panose="020F0502020204030204" charset="0"/>
              </a:rPr>
              <a:t>EPS</a:t>
            </a:r>
            <a:r>
              <a:rPr lang="zh-CN" altLang="en-US" sz="3735" b="1" dirty="0">
                <a:solidFill>
                  <a:schemeClr val="bg1"/>
                </a:solidFill>
                <a:latin typeface="华文中宋" panose="02010600040101010101" charset="-122"/>
                <a:ea typeface="华文中宋" panose="02010600040101010101" charset="-122"/>
                <a:sym typeface="Calibri" panose="020F0502020204030204" charset="0"/>
              </a:rPr>
              <a:t>是一个兼具</a:t>
            </a:r>
            <a:r>
              <a:rPr lang="zh-CN" altLang="en-US" sz="3735" b="1" dirty="0">
                <a:solidFill>
                  <a:srgbClr val="FF0000"/>
                </a:solidFill>
                <a:latin typeface="华文中宋" panose="02010600040101010101" charset="-122"/>
                <a:ea typeface="华文中宋" panose="02010600040101010101" charset="-122"/>
                <a:sym typeface="Calibri" panose="020F0502020204030204" charset="0"/>
              </a:rPr>
              <a:t>海量数据</a:t>
            </a:r>
            <a:r>
              <a:rPr lang="zh-CN" altLang="en-US" sz="3735" b="1" dirty="0">
                <a:solidFill>
                  <a:schemeClr val="bg1"/>
                </a:solidFill>
                <a:latin typeface="华文中宋" panose="02010600040101010101" charset="-122"/>
                <a:ea typeface="华文中宋" panose="02010600040101010101" charset="-122"/>
                <a:sym typeface="Calibri" panose="020F0502020204030204" charset="0"/>
              </a:rPr>
              <a:t>和</a:t>
            </a:r>
            <a:r>
              <a:rPr lang="zh-CN" altLang="en-US" sz="3735" b="1" dirty="0">
                <a:solidFill>
                  <a:srgbClr val="FF0000"/>
                </a:solidFill>
                <a:latin typeface="华文中宋" panose="02010600040101010101" charset="-122"/>
                <a:ea typeface="华文中宋" panose="02010600040101010101" charset="-122"/>
                <a:sym typeface="Calibri" panose="020F0502020204030204" charset="0"/>
              </a:rPr>
              <a:t>分析预测系统</a:t>
            </a:r>
            <a:r>
              <a:rPr lang="zh-CN" altLang="en-US" sz="3735" b="1" dirty="0">
                <a:solidFill>
                  <a:schemeClr val="bg1"/>
                </a:solidFill>
                <a:latin typeface="华文中宋" panose="02010600040101010101" charset="-122"/>
                <a:ea typeface="华文中宋" panose="02010600040101010101" charset="-122"/>
                <a:sym typeface="Calibri" panose="020F0502020204030204" charset="0"/>
              </a:rPr>
              <a:t>的经济性数据平台。</a:t>
            </a:r>
            <a:endParaRPr lang="zh-CN" altLang="en-US" sz="3735" b="1" dirty="0">
              <a:solidFill>
                <a:schemeClr val="bg1"/>
              </a:solidFill>
              <a:latin typeface="华文中宋" panose="02010600040101010101" charset="-122"/>
              <a:ea typeface="华文中宋" panose="02010600040101010101" charset="-122"/>
              <a:sym typeface="Calibri" panose="020F0502020204030204" charset="0"/>
            </a:endParaRPr>
          </a:p>
          <a:p>
            <a:pPr algn="just" defTabSz="1218565" fontAlgn="base">
              <a:lnSpc>
                <a:spcPct val="120000"/>
              </a:lnSpc>
              <a:spcBef>
                <a:spcPct val="0"/>
              </a:spcBef>
              <a:spcAft>
                <a:spcPct val="0"/>
              </a:spcAft>
              <a:defRPr/>
            </a:pPr>
            <a:endParaRPr lang="zh-CN" altLang="en-US" sz="3735" b="1" dirty="0">
              <a:solidFill>
                <a:schemeClr val="bg1"/>
              </a:solidFill>
              <a:latin typeface="华文中宋" panose="02010600040101010101" charset="-122"/>
              <a:ea typeface="华文中宋" panose="02010600040101010101" charset="-122"/>
              <a:cs typeface="+mn-ea"/>
              <a:sym typeface="Calibri" panose="020F0502020204030204" charset="0"/>
            </a:endParaRPr>
          </a:p>
          <a:p>
            <a:endParaRPr lang="zh-CN" altLang="en-US" sz="3735" b="1" dirty="0">
              <a:solidFill>
                <a:schemeClr val="bg1"/>
              </a:solidFill>
              <a:latin typeface="华文中宋" panose="02010600040101010101" charset="-122"/>
              <a:ea typeface="华文中宋" panose="02010600040101010101" charset="-122"/>
              <a:cs typeface="+mn-ea"/>
              <a:sym typeface="Calibri" panose="020F0502020204030204" charset="0"/>
            </a:endParaRPr>
          </a:p>
        </p:txBody>
      </p:sp>
      <p:sp>
        <p:nvSpPr>
          <p:cNvPr id="34" name="文本框 33"/>
          <p:cNvSpPr txBox="1"/>
          <p:nvPr/>
        </p:nvSpPr>
        <p:spPr>
          <a:xfrm>
            <a:off x="1739053" y="2926927"/>
            <a:ext cx="8776547" cy="3046988"/>
          </a:xfrm>
          <a:prstGeom prst="rect">
            <a:avLst/>
          </a:prstGeom>
          <a:noFill/>
        </p:spPr>
        <p:txBody>
          <a:bodyPr wrap="square" rtlCol="0">
            <a:spAutoFit/>
          </a:bodyPr>
          <a:lstStyle/>
          <a:p>
            <a:r>
              <a:rPr lang="zh-CN" altLang="en-US" sz="3200" b="1" dirty="0">
                <a:solidFill>
                  <a:schemeClr val="bg1"/>
                </a:solidFill>
                <a:latin typeface="华文中宋" panose="02010600040101010101" charset="-122"/>
                <a:ea typeface="华文中宋" panose="02010600040101010101" charset="-122"/>
              </a:rPr>
              <a:t>使用</a:t>
            </a:r>
            <a:r>
              <a:rPr lang="en-US" altLang="zh-CN" sz="3200" b="1" dirty="0">
                <a:solidFill>
                  <a:schemeClr val="bg1"/>
                </a:solidFill>
                <a:latin typeface="华文中宋" panose="02010600040101010101" charset="-122"/>
                <a:ea typeface="华文中宋" panose="02010600040101010101" charset="-122"/>
              </a:rPr>
              <a:t>EPS</a:t>
            </a:r>
            <a:r>
              <a:rPr lang="zh-CN" altLang="en-US" sz="3200" b="1" dirty="0">
                <a:solidFill>
                  <a:schemeClr val="bg1"/>
                </a:solidFill>
                <a:latin typeface="华文中宋" panose="02010600040101010101" charset="-122"/>
                <a:ea typeface="华文中宋" panose="02010600040101010101" charset="-122"/>
              </a:rPr>
              <a:t>数据平台，能使全方位多学科的数据：</a:t>
            </a:r>
            <a:endParaRPr lang="zh-CN" altLang="en-US" sz="3200" b="1" dirty="0">
              <a:solidFill>
                <a:schemeClr val="bg1"/>
              </a:solidFill>
              <a:latin typeface="华文中宋" panose="02010600040101010101" charset="-122"/>
              <a:ea typeface="华文中宋" panose="02010600040101010101" charset="-122"/>
            </a:endParaRPr>
          </a:p>
          <a:p>
            <a:r>
              <a:rPr lang="zh-CN" altLang="en-US" sz="3200" dirty="0">
                <a:solidFill>
                  <a:schemeClr val="bg1"/>
                </a:solidFill>
                <a:sym typeface="+mn-ea"/>
              </a:rPr>
              <a:t>                         </a:t>
            </a:r>
            <a:r>
              <a:rPr lang="zh-CN" altLang="en-US" sz="3200" b="1" dirty="0">
                <a:solidFill>
                  <a:srgbClr val="FF0000"/>
                </a:solidFill>
                <a:latin typeface="华文中宋" panose="02010600040101010101" charset="-122"/>
                <a:ea typeface="华文中宋" panose="02010600040101010101" charset="-122"/>
                <a:sym typeface="+mn-ea"/>
              </a:rPr>
              <a:t>查询</a:t>
            </a:r>
            <a:r>
              <a:rPr lang="en-US" altLang="zh-CN" sz="3200" b="1" dirty="0">
                <a:solidFill>
                  <a:srgbClr val="FF0000"/>
                </a:solidFill>
                <a:latin typeface="华文中宋" panose="02010600040101010101" charset="-122"/>
                <a:ea typeface="华文中宋" panose="02010600040101010101" charset="-122"/>
                <a:sym typeface="+mn-ea"/>
              </a:rPr>
              <a:t>——</a:t>
            </a:r>
            <a:r>
              <a:rPr lang="zh-CN" altLang="en-US" sz="3200" b="1" dirty="0">
                <a:solidFill>
                  <a:srgbClr val="FF0000"/>
                </a:solidFill>
                <a:latin typeface="华文中宋" panose="02010600040101010101" charset="-122"/>
                <a:ea typeface="华文中宋" panose="02010600040101010101" charset="-122"/>
                <a:sym typeface="+mn-ea"/>
              </a:rPr>
              <a:t>更加轻松</a:t>
            </a:r>
            <a:endParaRPr lang="zh-CN" altLang="en-US" sz="3200" b="1" dirty="0">
              <a:solidFill>
                <a:srgbClr val="FF0000"/>
              </a:solidFill>
              <a:latin typeface="华文中宋" panose="02010600040101010101" charset="-122"/>
              <a:ea typeface="华文中宋" panose="02010600040101010101" charset="-122"/>
              <a:sym typeface="+mn-ea"/>
            </a:endParaRPr>
          </a:p>
          <a:p>
            <a:r>
              <a:rPr lang="zh-CN" altLang="en-US" sz="3200" b="1" dirty="0">
                <a:solidFill>
                  <a:srgbClr val="FF0000"/>
                </a:solidFill>
                <a:latin typeface="华文中宋" panose="02010600040101010101" charset="-122"/>
                <a:ea typeface="华文中宋" panose="02010600040101010101" charset="-122"/>
                <a:sym typeface="+mn-ea"/>
              </a:rPr>
              <a:t>                     显示</a:t>
            </a:r>
            <a:r>
              <a:rPr lang="en-US" altLang="zh-CN" sz="3200" b="1" dirty="0">
                <a:solidFill>
                  <a:srgbClr val="FF0000"/>
                </a:solidFill>
                <a:latin typeface="华文中宋" panose="02010600040101010101" charset="-122"/>
                <a:ea typeface="华文中宋" panose="02010600040101010101" charset="-122"/>
                <a:sym typeface="+mn-ea"/>
              </a:rPr>
              <a:t>——</a:t>
            </a:r>
            <a:r>
              <a:rPr lang="zh-CN" altLang="en-US" sz="3200" b="1" dirty="0">
                <a:solidFill>
                  <a:srgbClr val="FF0000"/>
                </a:solidFill>
                <a:latin typeface="华文中宋" panose="02010600040101010101" charset="-122"/>
                <a:ea typeface="华文中宋" panose="02010600040101010101" charset="-122"/>
                <a:sym typeface="+mn-ea"/>
              </a:rPr>
              <a:t>更加直观</a:t>
            </a:r>
            <a:endParaRPr lang="zh-CN" altLang="en-US" sz="3200" b="1" dirty="0">
              <a:solidFill>
                <a:srgbClr val="FF0000"/>
              </a:solidFill>
              <a:latin typeface="华文中宋" panose="02010600040101010101" charset="-122"/>
              <a:ea typeface="华文中宋" panose="02010600040101010101" charset="-122"/>
              <a:sym typeface="+mn-ea"/>
            </a:endParaRPr>
          </a:p>
          <a:p>
            <a:r>
              <a:rPr lang="zh-CN" altLang="en-US" sz="3200" b="1" dirty="0">
                <a:solidFill>
                  <a:srgbClr val="FF0000"/>
                </a:solidFill>
                <a:latin typeface="华文中宋" panose="02010600040101010101" charset="-122"/>
                <a:ea typeface="华文中宋" panose="02010600040101010101" charset="-122"/>
                <a:sym typeface="+mn-ea"/>
              </a:rPr>
              <a:t>                     分析</a:t>
            </a:r>
            <a:r>
              <a:rPr lang="en-US" altLang="zh-CN" sz="3200" b="1" dirty="0">
                <a:solidFill>
                  <a:srgbClr val="FF0000"/>
                </a:solidFill>
                <a:latin typeface="华文中宋" panose="02010600040101010101" charset="-122"/>
                <a:ea typeface="华文中宋" panose="02010600040101010101" charset="-122"/>
                <a:sym typeface="+mn-ea"/>
              </a:rPr>
              <a:t>——</a:t>
            </a:r>
            <a:r>
              <a:rPr lang="zh-CN" altLang="en-US" sz="3200" b="1" dirty="0">
                <a:solidFill>
                  <a:srgbClr val="FF0000"/>
                </a:solidFill>
                <a:latin typeface="华文中宋" panose="02010600040101010101" charset="-122"/>
                <a:ea typeface="华文中宋" panose="02010600040101010101" charset="-122"/>
                <a:sym typeface="+mn-ea"/>
              </a:rPr>
              <a:t>更加简单</a:t>
            </a:r>
            <a:endParaRPr lang="zh-CN" altLang="en-US" sz="3200" b="1" dirty="0">
              <a:solidFill>
                <a:srgbClr val="FF0000"/>
              </a:solidFill>
              <a:latin typeface="华文中宋" panose="02010600040101010101" charset="-122"/>
              <a:ea typeface="华文中宋" panose="02010600040101010101" charset="-122"/>
              <a:sym typeface="+mn-ea"/>
            </a:endParaRPr>
          </a:p>
          <a:p>
            <a:r>
              <a:rPr lang="zh-CN" altLang="en-US" sz="3200" b="1" dirty="0">
                <a:solidFill>
                  <a:srgbClr val="FF0000"/>
                </a:solidFill>
                <a:latin typeface="华文中宋" panose="02010600040101010101" charset="-122"/>
                <a:ea typeface="华文中宋" panose="02010600040101010101" charset="-122"/>
                <a:sym typeface="+mn-ea"/>
              </a:rPr>
              <a:t>                     预测</a:t>
            </a:r>
            <a:r>
              <a:rPr lang="en-US" altLang="zh-CN" sz="3200" b="1" dirty="0">
                <a:solidFill>
                  <a:srgbClr val="FF0000"/>
                </a:solidFill>
                <a:latin typeface="华文中宋" panose="02010600040101010101" charset="-122"/>
                <a:ea typeface="华文中宋" panose="02010600040101010101" charset="-122"/>
                <a:sym typeface="+mn-ea"/>
              </a:rPr>
              <a:t>——</a:t>
            </a:r>
            <a:r>
              <a:rPr lang="zh-CN" altLang="en-US" sz="3200" b="1" dirty="0">
                <a:solidFill>
                  <a:srgbClr val="FF0000"/>
                </a:solidFill>
                <a:latin typeface="华文中宋" panose="02010600040101010101" charset="-122"/>
                <a:ea typeface="华文中宋" panose="02010600040101010101" charset="-122"/>
                <a:sym typeface="+mn-ea"/>
              </a:rPr>
              <a:t>更加科学</a:t>
            </a:r>
            <a:endParaRPr lang="zh-CN" altLang="en-US" sz="3200" b="1" dirty="0">
              <a:solidFill>
                <a:srgbClr val="FF0000"/>
              </a:solidFill>
              <a:latin typeface="华文中宋" panose="02010600040101010101" charset="-122"/>
              <a:ea typeface="华文中宋" panose="02010600040101010101" charset="-122"/>
              <a:sym typeface="+mn-ea"/>
            </a:endParaRPr>
          </a:p>
          <a:p>
            <a:endParaRPr lang="zh-CN" altLang="en-US" sz="3200" b="1" dirty="0">
              <a:solidFill>
                <a:srgbClr val="FF0000"/>
              </a:solidFill>
              <a:latin typeface="华文中宋" panose="02010600040101010101" charset="-122"/>
              <a:ea typeface="华文中宋" panose="02010600040101010101" charset="-122"/>
              <a:sym typeface="+mn-ea"/>
            </a:endParaRPr>
          </a:p>
        </p:txBody>
      </p:sp>
      <p:sp>
        <p:nvSpPr>
          <p:cNvPr id="35" name="圆角矩形 34"/>
          <p:cNvSpPr/>
          <p:nvPr/>
        </p:nvSpPr>
        <p:spPr>
          <a:xfrm>
            <a:off x="1424940" y="423333"/>
            <a:ext cx="9697720" cy="182372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圆角矩形 35"/>
          <p:cNvSpPr/>
          <p:nvPr/>
        </p:nvSpPr>
        <p:spPr>
          <a:xfrm>
            <a:off x="1518920" y="2804161"/>
            <a:ext cx="9697720" cy="2965873"/>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5965"/>
            <a:ext cx="4673600" cy="59200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标题 3"/>
          <p:cNvSpPr txBox="1"/>
          <p:nvPr/>
        </p:nvSpPr>
        <p:spPr>
          <a:xfrm>
            <a:off x="332912" y="242099"/>
            <a:ext cx="4430283" cy="752768"/>
          </a:xfrm>
          <a:prstGeom prst="rect">
            <a:avLst/>
          </a:prstGeom>
          <a:effectLst>
            <a:outerShdw blurRad="50800" dist="38100" dir="2700000" algn="tl" rotWithShape="0">
              <a:prstClr val="black">
                <a:alpha val="40000"/>
              </a:prstClr>
            </a:outerShdw>
          </a:effectLst>
        </p:spPr>
        <p:txBody>
          <a:bodyPr>
            <a:normAutofit/>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r>
              <a:rPr lang="zh-CN" altLang="en-US" sz="3735" b="1" dirty="0">
                <a:solidFill>
                  <a:prstClr val="white"/>
                </a:solidFill>
                <a:latin typeface="华文中宋" panose="02010600040101010101" charset="-122"/>
                <a:ea typeface="华文中宋" panose="02010600040101010101" charset="-122"/>
              </a:rPr>
              <a:t>数据定制</a:t>
            </a:r>
            <a:endParaRPr lang="zh-CN" altLang="en-US" sz="3735" b="1" dirty="0">
              <a:solidFill>
                <a:prstClr val="white"/>
              </a:solidFill>
              <a:latin typeface="华文中宋" panose="02010600040101010101" charset="-122"/>
              <a:ea typeface="华文中宋" panose="02010600040101010101" charset="-122"/>
            </a:endParaRPr>
          </a:p>
        </p:txBody>
      </p:sp>
      <p:pic>
        <p:nvPicPr>
          <p:cNvPr id="4" name="图片 3"/>
          <p:cNvPicPr>
            <a:picLocks noChangeAspect="1"/>
          </p:cNvPicPr>
          <p:nvPr/>
        </p:nvPicPr>
        <p:blipFill>
          <a:blip r:embed="rId1"/>
          <a:stretch>
            <a:fillRect/>
          </a:stretch>
        </p:blipFill>
        <p:spPr>
          <a:xfrm>
            <a:off x="95674" y="1076961"/>
            <a:ext cx="12076853" cy="5768340"/>
          </a:xfrm>
          <a:prstGeom prst="rect">
            <a:avLst/>
          </a:prstGeom>
        </p:spPr>
      </p:pic>
      <p:sp>
        <p:nvSpPr>
          <p:cNvPr id="9" name="文本框 8"/>
          <p:cNvSpPr txBox="1"/>
          <p:nvPr/>
        </p:nvSpPr>
        <p:spPr>
          <a:xfrm>
            <a:off x="10646833" y="1707728"/>
            <a:ext cx="812800" cy="461665"/>
          </a:xfrm>
          <a:prstGeom prst="rect">
            <a:avLst/>
          </a:prstGeom>
          <a:noFill/>
          <a:ln w="38100">
            <a:solidFill>
              <a:srgbClr val="FF0000"/>
            </a:solidFill>
          </a:ln>
        </p:spPr>
        <p:txBody>
          <a:bodyPr wrap="square" rtlCol="0">
            <a:spAutoFit/>
          </a:bodyPr>
          <a:lstStyle/>
          <a:p>
            <a:endParaRPr lang="zh-CN" altLang="en-US" sz="2400"/>
          </a:p>
        </p:txBody>
      </p:sp>
      <p:pic>
        <p:nvPicPr>
          <p:cNvPr id="10" name="图片 9"/>
          <p:cNvPicPr>
            <a:picLocks noChangeAspect="1"/>
          </p:cNvPicPr>
          <p:nvPr/>
        </p:nvPicPr>
        <p:blipFill>
          <a:blip r:embed="rId2"/>
          <a:stretch>
            <a:fillRect/>
          </a:stretch>
        </p:blipFill>
        <p:spPr>
          <a:xfrm>
            <a:off x="43181" y="1076960"/>
            <a:ext cx="12106487" cy="5467773"/>
          </a:xfrm>
          <a:prstGeom prst="rect">
            <a:avLst/>
          </a:prstGeom>
        </p:spPr>
      </p:pic>
      <p:sp>
        <p:nvSpPr>
          <p:cNvPr id="11" name="圆角矩形标注 10"/>
          <p:cNvSpPr/>
          <p:nvPr/>
        </p:nvSpPr>
        <p:spPr>
          <a:xfrm>
            <a:off x="7675034" y="2115820"/>
            <a:ext cx="1632373" cy="695960"/>
          </a:xfrm>
          <a:prstGeom prst="wedgeRoundRectCallout">
            <a:avLst>
              <a:gd name="adj1" fmla="val 41804"/>
              <a:gd name="adj2" fmla="val -120484"/>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华文中宋" panose="02010600040101010101" charset="-122"/>
                <a:ea typeface="华文中宋" panose="02010600040101010101" charset="-122"/>
              </a:rPr>
              <a:t>点击数据定制</a:t>
            </a:r>
            <a:endParaRPr lang="zh-CN" altLang="en-US" sz="2400" b="1">
              <a:latin typeface="华文中宋" panose="02010600040101010101" charset="-122"/>
              <a:ea typeface="华文中宋" panose="02010600040101010101" charset="-122"/>
            </a:endParaRPr>
          </a:p>
        </p:txBody>
      </p:sp>
      <p:pic>
        <p:nvPicPr>
          <p:cNvPr id="12" name="图片 11"/>
          <p:cNvPicPr>
            <a:picLocks noChangeAspect="1"/>
          </p:cNvPicPr>
          <p:nvPr/>
        </p:nvPicPr>
        <p:blipFill>
          <a:blip r:embed="rId3"/>
          <a:stretch>
            <a:fillRect/>
          </a:stretch>
        </p:blipFill>
        <p:spPr>
          <a:xfrm>
            <a:off x="43180" y="1060027"/>
            <a:ext cx="12105640" cy="57844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1000">
        <p:diamond/>
      </p:transition>
    </mc:Choice>
    <mc:Fallback>
      <p:transition spd="slow" advTm="100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9"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23"/>
          <p:cNvSpPr/>
          <p:nvPr/>
        </p:nvSpPr>
        <p:spPr>
          <a:xfrm>
            <a:off x="0" y="276013"/>
            <a:ext cx="5662507" cy="591820"/>
          </a:xfrm>
          <a:custGeom>
            <a:avLst/>
            <a:gdLst>
              <a:gd name="connsiteX0" fmla="*/ 0 w 3505200"/>
              <a:gd name="connsiteY0" fmla="*/ 0 h 444000"/>
              <a:gd name="connsiteX1" fmla="*/ 3505200 w 3505200"/>
              <a:gd name="connsiteY1" fmla="*/ 0 h 444000"/>
              <a:gd name="connsiteX2" fmla="*/ 3505200 w 3505200"/>
              <a:gd name="connsiteY2" fmla="*/ 444000 h 444000"/>
              <a:gd name="connsiteX3" fmla="*/ 0 w 3505200"/>
              <a:gd name="connsiteY3" fmla="*/ 444000 h 444000"/>
              <a:gd name="connsiteX4" fmla="*/ 0 w 3505200"/>
              <a:gd name="connsiteY4" fmla="*/ 0 h 444000"/>
              <a:gd name="connsiteX0-1" fmla="*/ 0 w 3505200"/>
              <a:gd name="connsiteY0-2" fmla="*/ 0 h 444000"/>
              <a:gd name="connsiteX1-3" fmla="*/ 3505200 w 3505200"/>
              <a:gd name="connsiteY1-4" fmla="*/ 0 h 444000"/>
              <a:gd name="connsiteX2-5" fmla="*/ 3253740 w 3505200"/>
              <a:gd name="connsiteY2-6" fmla="*/ 257846 h 444000"/>
              <a:gd name="connsiteX3-7" fmla="*/ 3505200 w 3505200"/>
              <a:gd name="connsiteY3-8" fmla="*/ 444000 h 444000"/>
              <a:gd name="connsiteX4-9" fmla="*/ 0 w 3505200"/>
              <a:gd name="connsiteY4-10" fmla="*/ 444000 h 444000"/>
              <a:gd name="connsiteX5" fmla="*/ 0 w 3505200"/>
              <a:gd name="connsiteY5" fmla="*/ 0 h 444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505200" h="444000">
                <a:moveTo>
                  <a:pt x="0" y="0"/>
                </a:moveTo>
                <a:lnTo>
                  <a:pt x="3505200" y="0"/>
                </a:lnTo>
                <a:cubicBezTo>
                  <a:pt x="3502660" y="75789"/>
                  <a:pt x="3256280" y="182057"/>
                  <a:pt x="3253740" y="257846"/>
                </a:cubicBezTo>
                <a:lnTo>
                  <a:pt x="3505200" y="444000"/>
                </a:lnTo>
                <a:lnTo>
                  <a:pt x="0" y="444000"/>
                </a:lnTo>
                <a:lnTo>
                  <a:pt x="0" y="0"/>
                </a:lnTo>
                <a:close/>
              </a:path>
            </a:pathLst>
          </a:custGeom>
          <a:solidFill>
            <a:srgbClr val="FF62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4" name="文本框 13"/>
          <p:cNvSpPr txBox="1"/>
          <p:nvPr/>
        </p:nvSpPr>
        <p:spPr>
          <a:xfrm>
            <a:off x="135459" y="260985"/>
            <a:ext cx="4937760" cy="664845"/>
          </a:xfrm>
          <a:prstGeom prst="rect">
            <a:avLst/>
          </a:prstGeom>
          <a:noFill/>
        </p:spPr>
        <p:txBody>
          <a:bodyPr wrap="none" lIns="91433" tIns="45716" rIns="91433" bIns="45716" rtlCol="0">
            <a:spAutoFit/>
          </a:bodyPr>
          <a:lstStyle/>
          <a:p>
            <a:pPr lvl="0" defTabSz="963930">
              <a:defRPr/>
            </a:pPr>
            <a:r>
              <a:rPr lang="zh-CN" altLang="en-US" sz="3735" b="1" dirty="0">
                <a:solidFill>
                  <a:schemeClr val="bg1"/>
                </a:solidFill>
                <a:latin typeface="华文中宋" panose="02010600040101010101" charset="-122"/>
                <a:ea typeface="华文中宋" panose="02010600040101010101" charset="-122"/>
                <a:sym typeface="Calibri" panose="020F0502020204030204" charset="0"/>
              </a:rPr>
              <a:t>微信公众号</a:t>
            </a:r>
            <a:r>
              <a:rPr lang="en-US" altLang="zh-CN" sz="3735" b="1" dirty="0">
                <a:solidFill>
                  <a:schemeClr val="bg1"/>
                </a:solidFill>
                <a:latin typeface="华文中宋" panose="02010600040101010101" charset="-122"/>
                <a:ea typeface="华文中宋" panose="02010600040101010101" charset="-122"/>
                <a:sym typeface="Calibri" panose="020F0502020204030204" charset="0"/>
              </a:rPr>
              <a:t>——</a:t>
            </a:r>
            <a:r>
              <a:rPr lang="zh-CN" altLang="en-US" sz="3735" b="1" dirty="0">
                <a:solidFill>
                  <a:schemeClr val="bg1"/>
                </a:solidFill>
                <a:latin typeface="华文中宋" panose="02010600040101010101" charset="-122"/>
                <a:ea typeface="华文中宋" panose="02010600040101010101" charset="-122"/>
                <a:sym typeface="Calibri" panose="020F0502020204030204" charset="0"/>
              </a:rPr>
              <a:t>数据狗</a:t>
            </a:r>
            <a:endParaRPr kumimoji="0" lang="zh-CN" altLang="en-US" sz="3735" b="1" i="0" u="none" strike="noStrike" kern="1200" cap="none" spc="0" normalizeH="0" baseline="0" noProof="0" dirty="0">
              <a:ln>
                <a:noFill/>
              </a:ln>
              <a:solidFill>
                <a:schemeClr val="bg1"/>
              </a:solidFill>
              <a:effectLst/>
              <a:uLnTx/>
              <a:uFillTx/>
              <a:latin typeface="华文中宋" panose="02010600040101010101" charset="-122"/>
              <a:ea typeface="华文中宋" panose="02010600040101010101" charset="-122"/>
              <a:cs typeface="+mn-ea"/>
              <a:sym typeface="Calibri" panose="020F0502020204030204" charset="0"/>
            </a:endParaRPr>
          </a:p>
        </p:txBody>
      </p:sp>
      <p:pic>
        <p:nvPicPr>
          <p:cNvPr id="13" name="图片 12" descr="QQ图片20160927141333"/>
          <p:cNvPicPr>
            <a:picLocks noChangeAspect="1"/>
          </p:cNvPicPr>
          <p:nvPr/>
        </p:nvPicPr>
        <p:blipFill>
          <a:blip r:embed="rId1" cstate="print"/>
          <a:stretch>
            <a:fillRect/>
          </a:stretch>
        </p:blipFill>
        <p:spPr>
          <a:xfrm>
            <a:off x="4389144" y="1449047"/>
            <a:ext cx="4713637" cy="4201273"/>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from="(-#ppt_w/2)" to="(#ppt_x)" calcmode="lin" valueType="num">
                                      <p:cBhvr>
                                        <p:cTn id="7" dur="600" fill="hold">
                                          <p:stCondLst>
                                            <p:cond delay="0"/>
                                          </p:stCondLst>
                                        </p:cTn>
                                        <p:tgtEl>
                                          <p:spTgt spid="13"/>
                                        </p:tgtEl>
                                        <p:attrNameLst>
                                          <p:attrName>ppt_x</p:attrName>
                                        </p:attrNameLst>
                                      </p:cBhvr>
                                    </p:anim>
                                    <p:anim from="0" to="-1.0" calcmode="lin" valueType="num">
                                      <p:cBhvr>
                                        <p:cTn id="8" dur="200" decel="50000" autoRev="1" fill="hold">
                                          <p:stCondLst>
                                            <p:cond delay="600"/>
                                          </p:stCondLst>
                                        </p:cTn>
                                        <p:tgtEl>
                                          <p:spTgt spid="13"/>
                                        </p:tgtEl>
                                        <p:attrNameLst>
                                          <p:attrName>xshear</p:attrName>
                                        </p:attrNameLst>
                                      </p:cBhvr>
                                    </p:anim>
                                    <p:animScale>
                                      <p:cBhvr>
                                        <p:cTn id="9" dur="200" decel="100000" autoRev="1" fill="hold">
                                          <p:stCondLst>
                                            <p:cond delay="600"/>
                                          </p:stCondLst>
                                        </p:cTn>
                                        <p:tgtEl>
                                          <p:spTgt spid="13"/>
                                        </p:tgtEl>
                                      </p:cBhvr>
                                      <p:from x="100000" y="100000"/>
                                      <p:to x="80000" y="100000"/>
                                    </p:animScale>
                                    <p:anim by="(#ppt_h/3+#ppt_w*0.1)" calcmode="lin" valueType="num">
                                      <p:cBhvr>
                                        <p:cTn id="10" dur="200" decel="100000" autoRev="1" fill="hold">
                                          <p:stCondLst>
                                            <p:cond delay="600"/>
                                          </p:stCondLst>
                                        </p:cTn>
                                        <p:tgtEl>
                                          <p:spTgt spid="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cstate="print"/>
          <a:srcRect/>
          <a:stretch>
            <a:fillRect/>
          </a:stretch>
        </p:blipFill>
        <p:spPr bwMode="auto">
          <a:xfrm>
            <a:off x="-78740" y="-847"/>
            <a:ext cx="12253807" cy="6868160"/>
          </a:xfrm>
          <a:prstGeom prst="rect">
            <a:avLst/>
          </a:prstGeom>
          <a:noFill/>
          <a:ln w="9525">
            <a:noFill/>
            <a:miter lim="800000"/>
            <a:headEnd/>
            <a:tailEnd/>
          </a:ln>
        </p:spPr>
      </p:pic>
    </p:spTree>
  </p:cSld>
  <p:clrMapOvr>
    <a:masterClrMapping/>
  </p:clrMapOvr>
  <p:transition spd="slow" advTm="1000">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518661" y="1051560"/>
            <a:ext cx="6503247" cy="3378200"/>
          </a:xfrm>
          <a:prstGeom prst="roundRect">
            <a:avLst>
              <a:gd name="adj" fmla="val 16667"/>
            </a:avLst>
          </a:prstGeom>
          <a:solidFill>
            <a:schemeClr val="tx2">
              <a:lumMod val="50000"/>
            </a:schemeClr>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eaLnBrk="1" hangingPunct="1"/>
            <a:endParaRPr lang="zh-CN" altLang="en-US" sz="1865" dirty="0">
              <a:latin typeface="华文中宋" panose="02010600040101010101" charset="-122"/>
              <a:ea typeface="华文中宋" panose="02010600040101010101" charset="-122"/>
              <a:sym typeface="Calibri" panose="020F0502020204030204" charset="0"/>
            </a:endParaRPr>
          </a:p>
          <a:p>
            <a:pPr eaLnBrk="1" hangingPunct="1"/>
            <a:endParaRPr lang="zh-CN" altLang="en-US" sz="1865" dirty="0">
              <a:latin typeface="华文中宋" panose="02010600040101010101" charset="-122"/>
              <a:ea typeface="华文中宋" panose="02010600040101010101" charset="-122"/>
              <a:sym typeface="Calibri" panose="020F0502020204030204" charset="0"/>
            </a:endParaRPr>
          </a:p>
          <a:p>
            <a:pPr eaLnBrk="1" hangingPunct="1"/>
            <a:r>
              <a:rPr lang="zh-CN" altLang="en-US" sz="1865" dirty="0">
                <a:latin typeface="华文中宋" panose="02010600040101010101" charset="-122"/>
                <a:ea typeface="华文中宋" panose="02010600040101010101" charset="-122"/>
                <a:sym typeface="Calibri" panose="020F0502020204030204" charset="0"/>
              </a:rPr>
              <a:t>        </a:t>
            </a:r>
            <a:endParaRPr lang="zh-CN" altLang="en-US" sz="1865" b="1" kern="0" dirty="0">
              <a:solidFill>
                <a:prstClr val="white"/>
              </a:solidFill>
            </a:endParaRPr>
          </a:p>
        </p:txBody>
      </p:sp>
      <p:sp>
        <p:nvSpPr>
          <p:cNvPr id="10" name="标题 1"/>
          <p:cNvSpPr txBox="1">
            <a:spLocks noChangeArrowheads="1"/>
          </p:cNvSpPr>
          <p:nvPr/>
        </p:nvSpPr>
        <p:spPr bwMode="auto">
          <a:xfrm>
            <a:off x="402167" y="2109047"/>
            <a:ext cx="4421293" cy="134366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bevel/>
              </a14:hiddenLine>
            </a:ext>
          </a:extLst>
        </p:spPr>
        <p:txBody>
          <a:bodyPr/>
          <a:lstStyle>
            <a:lvl1pPr eaLnBrk="0" hangingPunct="0">
              <a:defRPr b="1">
                <a:solidFill>
                  <a:schemeClr val="tx1"/>
                </a:solidFill>
                <a:latin typeface="Arial" panose="020B0604020202020204" pitchFamily="34" charset="0"/>
                <a:ea typeface="微软雅黑" panose="020B0503020204020204" charset="-122"/>
              </a:defRPr>
            </a:lvl1pPr>
            <a:lvl2pPr marL="742950" indent="-285750" eaLnBrk="0" hangingPunct="0">
              <a:defRPr b="1">
                <a:solidFill>
                  <a:schemeClr val="tx1"/>
                </a:solidFill>
                <a:latin typeface="Arial" panose="020B0604020202020204" pitchFamily="34" charset="0"/>
                <a:ea typeface="微软雅黑" panose="020B0503020204020204" charset="-122"/>
              </a:defRPr>
            </a:lvl2pPr>
            <a:lvl3pPr marL="1143000" indent="-228600" eaLnBrk="0" hangingPunct="0">
              <a:defRPr b="1">
                <a:solidFill>
                  <a:schemeClr val="tx1"/>
                </a:solidFill>
                <a:latin typeface="Arial" panose="020B0604020202020204" pitchFamily="34" charset="0"/>
                <a:ea typeface="微软雅黑" panose="020B0503020204020204" charset="-122"/>
              </a:defRPr>
            </a:lvl3pPr>
            <a:lvl4pPr marL="1600200" indent="-228600" eaLnBrk="0" hangingPunct="0">
              <a:defRPr b="1">
                <a:solidFill>
                  <a:schemeClr val="tx1"/>
                </a:solidFill>
                <a:latin typeface="Arial" panose="020B0604020202020204" pitchFamily="34" charset="0"/>
                <a:ea typeface="微软雅黑" panose="020B0503020204020204" charset="-122"/>
              </a:defRPr>
            </a:lvl4pPr>
            <a:lvl5pPr marL="2057400" indent="-228600" eaLnBrk="0" hangingPunct="0">
              <a:defRPr b="1">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微软雅黑" panose="020B0503020204020204" charset="-122"/>
              </a:defRPr>
            </a:lvl9pPr>
          </a:lstStyle>
          <a:p>
            <a:pPr algn="ctr" eaLnBrk="1" hangingPunct="1"/>
            <a:r>
              <a:rPr lang="zh-CN" altLang="en-US" sz="4265" b="0" dirty="0">
                <a:solidFill>
                  <a:srgbClr val="FFFFFF"/>
                </a:solidFill>
                <a:latin typeface="方正兰亭粗黑简体" pitchFamily="2" charset="-122"/>
                <a:ea typeface="方正兰亭粗黑简体" pitchFamily="2" charset="-122"/>
                <a:sym typeface="方正大黑简体" pitchFamily="2" charset="-122"/>
              </a:rPr>
              <a:t>谢谢观看！</a:t>
            </a:r>
            <a:endParaRPr lang="zh-CN" altLang="en-US" sz="4265" b="0" dirty="0">
              <a:solidFill>
                <a:srgbClr val="FFFFFF"/>
              </a:solidFill>
              <a:latin typeface="方正兰亭粗黑简体" pitchFamily="2" charset="-122"/>
              <a:ea typeface="方正兰亭粗黑简体" pitchFamily="2" charset="-122"/>
              <a:sym typeface="方正大黑简体" pitchFamily="2" charset="-122"/>
            </a:endParaRPr>
          </a:p>
        </p:txBody>
      </p:sp>
      <p:sp>
        <p:nvSpPr>
          <p:cNvPr id="2" name="文本框 1"/>
          <p:cNvSpPr txBox="1"/>
          <p:nvPr/>
        </p:nvSpPr>
        <p:spPr>
          <a:xfrm>
            <a:off x="5248487" y="1051561"/>
            <a:ext cx="5237480" cy="3046988"/>
          </a:xfrm>
          <a:prstGeom prst="rect">
            <a:avLst/>
          </a:prstGeom>
          <a:noFill/>
        </p:spPr>
        <p:txBody>
          <a:bodyPr wrap="square" rtlCol="0" anchor="t">
            <a:spAutoFit/>
          </a:bodyPr>
          <a:lstStyle/>
          <a:p>
            <a:pPr algn="ctr">
              <a:lnSpc>
                <a:spcPct val="150000"/>
              </a:lnSpc>
              <a:buClr>
                <a:srgbClr val="000000"/>
              </a:buClr>
            </a:pPr>
            <a:r>
              <a:rPr lang="zh-CN" altLang="en-US" sz="3200" b="1" dirty="0">
                <a:solidFill>
                  <a:schemeClr val="bg1"/>
                </a:solidFill>
                <a:latin typeface="华文中宋" panose="02010600040101010101" charset="-122"/>
                <a:ea typeface="华文中宋" panose="02010600040101010101" charset="-122"/>
                <a:sym typeface="Rockwell Std" pitchFamily="2" charset="0"/>
              </a:rPr>
              <a:t>联系我们：</a:t>
            </a:r>
            <a:endParaRPr lang="zh-CN" altLang="en-US" sz="3200" b="1" dirty="0">
              <a:solidFill>
                <a:schemeClr val="bg1"/>
              </a:solidFill>
              <a:latin typeface="华文中宋" panose="02010600040101010101" charset="-122"/>
              <a:ea typeface="华文中宋" panose="02010600040101010101" charset="-122"/>
              <a:sym typeface="Rockwell Std" pitchFamily="2" charset="0"/>
            </a:endParaRPr>
          </a:p>
          <a:p>
            <a:pPr algn="ctr">
              <a:lnSpc>
                <a:spcPct val="150000"/>
              </a:lnSpc>
              <a:buClr>
                <a:srgbClr val="000000"/>
              </a:buClr>
            </a:pPr>
            <a:r>
              <a:rPr lang="zh-CN" altLang="en-US" sz="3200" b="1" dirty="0">
                <a:solidFill>
                  <a:schemeClr val="bg1"/>
                </a:solidFill>
                <a:latin typeface="华文中宋" panose="02010600040101010101" charset="-122"/>
                <a:ea typeface="华文中宋" panose="02010600040101010101" charset="-122"/>
                <a:sym typeface="Rockwell Std" pitchFamily="2" charset="0"/>
              </a:rPr>
              <a:t>客服电话：</a:t>
            </a:r>
            <a:r>
              <a:rPr lang="en-US" altLang="zh-CN" sz="3200" b="1" dirty="0">
                <a:solidFill>
                  <a:schemeClr val="bg1"/>
                </a:solidFill>
                <a:latin typeface="华文中宋" panose="02010600040101010101" charset="-122"/>
                <a:ea typeface="华文中宋" panose="02010600040101010101" charset="-122"/>
                <a:sym typeface="Rockwell Std" pitchFamily="2" charset="0"/>
              </a:rPr>
              <a:t>010-8578602</a:t>
            </a:r>
            <a:r>
              <a:rPr lang="zh-CN" altLang="en-US" sz="3200" b="1" dirty="0">
                <a:solidFill>
                  <a:schemeClr val="bg1"/>
                </a:solidFill>
                <a:latin typeface="华文中宋" panose="02010600040101010101" charset="-122"/>
                <a:ea typeface="华文中宋" panose="02010600040101010101" charset="-122"/>
                <a:sym typeface="Rockwell Std" pitchFamily="2" charset="0"/>
              </a:rPr>
              <a:t>1</a:t>
            </a:r>
            <a:r>
              <a:rPr lang="en-US" altLang="zh-CN" sz="3200" b="1" dirty="0">
                <a:solidFill>
                  <a:schemeClr val="bg1"/>
                </a:solidFill>
                <a:latin typeface="华文中宋" panose="02010600040101010101" charset="-122"/>
                <a:ea typeface="华文中宋" panose="02010600040101010101" charset="-122"/>
                <a:sym typeface="Rockwell Std" pitchFamily="2" charset="0"/>
              </a:rPr>
              <a:t>  </a:t>
            </a:r>
            <a:endParaRPr lang="en-US" altLang="zh-CN" sz="3200" b="1" dirty="0">
              <a:solidFill>
                <a:schemeClr val="bg1"/>
              </a:solidFill>
              <a:latin typeface="华文中宋" panose="02010600040101010101" charset="-122"/>
              <a:ea typeface="华文中宋" panose="02010600040101010101" charset="-122"/>
              <a:sym typeface="Rockwell Std" pitchFamily="2" charset="0"/>
            </a:endParaRPr>
          </a:p>
          <a:p>
            <a:pPr algn="ctr">
              <a:lnSpc>
                <a:spcPct val="150000"/>
              </a:lnSpc>
              <a:buClr>
                <a:srgbClr val="000000"/>
              </a:buClr>
            </a:pPr>
            <a:r>
              <a:rPr lang="zh-CN" altLang="en-US" sz="3200" b="1" dirty="0">
                <a:solidFill>
                  <a:schemeClr val="bg1"/>
                </a:solidFill>
                <a:latin typeface="华文中宋" panose="02010600040101010101" charset="-122"/>
                <a:ea typeface="华文中宋" panose="02010600040101010101" charset="-122"/>
                <a:sym typeface="Rockwell Std" pitchFamily="2" charset="0"/>
              </a:rPr>
              <a:t>客服邮箱：</a:t>
            </a:r>
            <a:r>
              <a:rPr lang="en-US" altLang="zh-CN" sz="3200" b="1" dirty="0" err="1">
                <a:solidFill>
                  <a:schemeClr val="bg1"/>
                </a:solidFill>
                <a:latin typeface="华文中宋" panose="02010600040101010101" charset="-122"/>
                <a:ea typeface="华文中宋" panose="02010600040101010101" charset="-122"/>
                <a:sym typeface="Rockwell Std" pitchFamily="2" charset="0"/>
              </a:rPr>
              <a:t>service@epsnet.c</a:t>
            </a:r>
            <a:r>
              <a:rPr lang="zh-CN" altLang="en-US" sz="3200" b="1" dirty="0">
                <a:solidFill>
                  <a:schemeClr val="bg1"/>
                </a:solidFill>
                <a:latin typeface="华文中宋" panose="02010600040101010101" charset="-122"/>
                <a:ea typeface="华文中宋" panose="02010600040101010101" charset="-122"/>
                <a:sym typeface="Rockwell Std" pitchFamily="2" charset="0"/>
              </a:rPr>
              <a:t>o</a:t>
            </a:r>
            <a:r>
              <a:rPr lang="en-US" altLang="zh-CN" sz="3200" b="1" dirty="0">
                <a:solidFill>
                  <a:schemeClr val="bg1"/>
                </a:solidFill>
                <a:latin typeface="华文中宋" panose="02010600040101010101" charset="-122"/>
                <a:ea typeface="华文中宋" panose="02010600040101010101" charset="-122"/>
                <a:sym typeface="Rockwell Std" pitchFamily="2" charset="0"/>
              </a:rPr>
              <a:t>m.cn </a:t>
            </a:r>
            <a:endParaRPr lang="en-US" altLang="zh-CN" sz="3200" b="1" dirty="0">
              <a:solidFill>
                <a:schemeClr val="bg1"/>
              </a:solidFill>
              <a:latin typeface="华文中宋" panose="02010600040101010101" charset="-122"/>
              <a:ea typeface="华文中宋" panose="02010600040101010101" charset="-122"/>
              <a:sym typeface="Rockwell Std" pitchFamily="2" charset="0"/>
            </a:endParaRPr>
          </a:p>
        </p:txBody>
      </p:sp>
      <p:pic>
        <p:nvPicPr>
          <p:cNvPr id="4098" name="Picture 2" descr="C:\Users\Administrator\Desktop\SW-0038.png"/>
          <p:cNvPicPr>
            <a:picLocks noChangeAspect="1" noChangeArrowheads="1"/>
          </p:cNvPicPr>
          <p:nvPr/>
        </p:nvPicPr>
        <p:blipFill rotWithShape="1">
          <a:blip r:embed="rId1" cstate="email"/>
          <a:srcRect/>
          <a:stretch>
            <a:fillRect/>
          </a:stretch>
        </p:blipFill>
        <p:spPr bwMode="auto">
          <a:xfrm>
            <a:off x="8984949" y="4027620"/>
            <a:ext cx="3114872" cy="2766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advTm="1000">
        <p14:ripple/>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960034" y="1225127"/>
            <a:ext cx="3964093" cy="3864187"/>
            <a:chOff x="4304" y="1570"/>
            <a:chExt cx="6300" cy="6350"/>
          </a:xfrm>
          <a:solidFill>
            <a:schemeClr val="accent2"/>
          </a:solidFill>
        </p:grpSpPr>
        <p:sp>
          <p:nvSpPr>
            <p:cNvPr id="8196" name="AutoShape 3"/>
            <p:cNvSpPr/>
            <p:nvPr/>
          </p:nvSpPr>
          <p:spPr>
            <a:xfrm>
              <a:off x="4304" y="1570"/>
              <a:ext cx="6300" cy="6350"/>
            </a:xfrm>
            <a:prstGeom prst="rightArrow">
              <a:avLst>
                <a:gd name="adj1" fmla="val 79287"/>
                <a:gd name="adj2" fmla="val 24625"/>
              </a:avLst>
            </a:prstGeom>
            <a:grpFill/>
            <a:ln w="9525">
              <a:noFill/>
            </a:ln>
          </p:spPr>
          <p:txBody>
            <a:bodyPr wrap="none" anchor="ctr"/>
            <a:lstStyle/>
            <a:p>
              <a:pPr algn="ctr" eaLnBrk="1" hangingPunct="1"/>
              <a:endParaRPr lang="zh-CN" altLang="en-US" sz="4265" b="1" dirty="0">
                <a:solidFill>
                  <a:schemeClr val="accent2"/>
                </a:solidFill>
                <a:latin typeface="宋体" panose="02010600030101010101" pitchFamily="2" charset="-122"/>
                <a:sym typeface="Calibri" panose="020F0502020204030204" charset="0"/>
              </a:endParaRPr>
            </a:p>
          </p:txBody>
        </p:sp>
        <p:sp>
          <p:nvSpPr>
            <p:cNvPr id="8197" name="AutoShape 4"/>
            <p:cNvSpPr/>
            <p:nvPr/>
          </p:nvSpPr>
          <p:spPr>
            <a:xfrm>
              <a:off x="5003" y="2419"/>
              <a:ext cx="3937" cy="2553"/>
            </a:xfrm>
            <a:prstGeom prst="roundRect">
              <a:avLst>
                <a:gd name="adj" fmla="val 9106"/>
              </a:avLst>
            </a:prstGeom>
            <a:grpFill/>
            <a:ln w="25400" cap="flat" cmpd="sng">
              <a:solidFill>
                <a:schemeClr val="bg1"/>
              </a:solidFill>
              <a:prstDash val="solid"/>
              <a:headEnd type="none" w="med" len="med"/>
              <a:tailEnd type="none" w="med" len="med"/>
            </a:ln>
          </p:spPr>
          <p:txBody>
            <a:bodyPr wrap="none" anchor="ctr"/>
            <a:lstStyle/>
            <a:p>
              <a:pPr algn="ctr" eaLnBrk="1" hangingPunct="1"/>
              <a:r>
                <a:rPr lang="zh-CN" altLang="en-US" sz="3200" b="1" dirty="0">
                  <a:latin typeface="华文中宋" panose="02010600040101010101" charset="-122"/>
                  <a:ea typeface="华文中宋" panose="02010600040101010101" charset="-122"/>
                  <a:sym typeface="Calibri" panose="020F0502020204030204" charset="0"/>
                </a:rPr>
                <a:t>专业数据库</a:t>
              </a:r>
              <a:endParaRPr lang="zh-CN" altLang="en-US" sz="3200" b="1" dirty="0">
                <a:latin typeface="华文中宋" panose="02010600040101010101" charset="-122"/>
                <a:ea typeface="华文中宋" panose="02010600040101010101" charset="-122"/>
                <a:sym typeface="Calibri" panose="020F0502020204030204" charset="0"/>
              </a:endParaRPr>
            </a:p>
          </p:txBody>
        </p:sp>
        <p:sp>
          <p:nvSpPr>
            <p:cNvPr id="8198" name="AutoShape 5"/>
            <p:cNvSpPr/>
            <p:nvPr/>
          </p:nvSpPr>
          <p:spPr>
            <a:xfrm>
              <a:off x="5023" y="4678"/>
              <a:ext cx="3937" cy="2303"/>
            </a:xfrm>
            <a:prstGeom prst="roundRect">
              <a:avLst>
                <a:gd name="adj" fmla="val 9106"/>
              </a:avLst>
            </a:prstGeom>
            <a:grpFill/>
            <a:ln w="25400" cap="flat" cmpd="sng">
              <a:solidFill>
                <a:schemeClr val="bg1"/>
              </a:solidFill>
              <a:prstDash val="solid"/>
              <a:headEnd type="none" w="med" len="med"/>
              <a:tailEnd type="none" w="med" len="med"/>
            </a:ln>
          </p:spPr>
          <p:txBody>
            <a:bodyPr wrap="none" anchor="ctr"/>
            <a:lstStyle/>
            <a:p>
              <a:pPr algn="ctr" eaLnBrk="1" hangingPunct="1"/>
              <a:r>
                <a:rPr lang="zh-CN" altLang="en-US" sz="3200" b="1" dirty="0">
                  <a:latin typeface="华文中宋" panose="02010600040101010101" charset="-122"/>
                  <a:ea typeface="华文中宋" panose="02010600040101010101" charset="-122"/>
                  <a:sym typeface="Calibri" panose="020F0502020204030204" charset="0"/>
                </a:rPr>
                <a:t>分析预测软件</a:t>
              </a:r>
              <a:endParaRPr lang="zh-CN" altLang="en-US" sz="3200" b="1" dirty="0">
                <a:latin typeface="华文中宋" panose="02010600040101010101" charset="-122"/>
                <a:ea typeface="华文中宋" panose="02010600040101010101" charset="-122"/>
                <a:sym typeface="Calibri" panose="020F0502020204030204" charset="0"/>
              </a:endParaRPr>
            </a:p>
          </p:txBody>
        </p:sp>
      </p:grpSp>
      <p:grpSp>
        <p:nvGrpSpPr>
          <p:cNvPr id="25" name="组合 24"/>
          <p:cNvGrpSpPr/>
          <p:nvPr/>
        </p:nvGrpSpPr>
        <p:grpSpPr>
          <a:xfrm>
            <a:off x="6450754" y="1391921"/>
            <a:ext cx="3218180" cy="3694007"/>
            <a:chOff x="12957" y="1672"/>
            <a:chExt cx="4763" cy="5763"/>
          </a:xfrm>
          <a:solidFill>
            <a:schemeClr val="accent2"/>
          </a:solidFill>
        </p:grpSpPr>
        <p:sp>
          <p:nvSpPr>
            <p:cNvPr id="582664" name="Oval 7"/>
            <p:cNvSpPr/>
            <p:nvPr/>
          </p:nvSpPr>
          <p:spPr>
            <a:xfrm>
              <a:off x="13315" y="6385"/>
              <a:ext cx="4045" cy="1050"/>
            </a:xfrm>
            <a:prstGeom prst="ellipse">
              <a:avLst/>
            </a:prstGeom>
            <a:grpFill/>
            <a:ln w="9525">
              <a:noFill/>
            </a:ln>
          </p:spPr>
          <p:txBody>
            <a:bodyPr wrap="none" anchor="ctr"/>
            <a:lstStyle/>
            <a:p>
              <a:pPr algn="ctr" defTabSz="1218565" fontAlgn="base">
                <a:spcBef>
                  <a:spcPct val="0"/>
                </a:spcBef>
                <a:spcAft>
                  <a:spcPct val="0"/>
                </a:spcAft>
                <a:defRPr/>
              </a:pPr>
              <a:endParaRPr lang="zh-CN" altLang="en-US" sz="2400" noProof="1">
                <a:latin typeface="Arial" panose="020B0604020202020204" pitchFamily="34" charset="0"/>
                <a:ea typeface="宋体" panose="02010600030101010101" pitchFamily="2" charset="-122"/>
                <a:sym typeface="Calibri" panose="020F0502020204030204" charset="0"/>
              </a:endParaRPr>
            </a:p>
          </p:txBody>
        </p:sp>
        <p:grpSp>
          <p:nvGrpSpPr>
            <p:cNvPr id="582665" name="组合 8200"/>
            <p:cNvGrpSpPr/>
            <p:nvPr/>
          </p:nvGrpSpPr>
          <p:grpSpPr>
            <a:xfrm>
              <a:off x="12957" y="1672"/>
              <a:ext cx="4763" cy="4565"/>
              <a:chOff x="83" y="44"/>
              <a:chExt cx="3403" cy="3260"/>
            </a:xfrm>
            <a:grpFill/>
          </p:grpSpPr>
          <p:sp>
            <p:nvSpPr>
              <p:cNvPr id="582666" name="Oval 9"/>
              <p:cNvSpPr/>
              <p:nvPr/>
            </p:nvSpPr>
            <p:spPr>
              <a:xfrm>
                <a:off x="83" y="44"/>
                <a:ext cx="3403" cy="3260"/>
              </a:xfrm>
              <a:prstGeom prst="ellipse">
                <a:avLst/>
              </a:prstGeom>
              <a:grpFill/>
              <a:ln w="9525">
                <a:noFill/>
              </a:ln>
            </p:spPr>
            <p:txBody>
              <a:bodyPr wrap="none" anchor="ctr"/>
              <a:lstStyle/>
              <a:p>
                <a:pPr defTabSz="1218565" fontAlgn="base">
                  <a:spcBef>
                    <a:spcPct val="0"/>
                  </a:spcBef>
                  <a:spcAft>
                    <a:spcPct val="0"/>
                  </a:spcAft>
                  <a:defRPr/>
                </a:pPr>
                <a:endParaRPr lang="zh-CN" altLang="en-US" sz="2400" noProof="1">
                  <a:latin typeface="Arial" panose="020B0604020202020204" pitchFamily="34" charset="0"/>
                  <a:ea typeface="宋体" panose="02010600030101010101" pitchFamily="2" charset="-122"/>
                  <a:sym typeface="Calibri" panose="020F0502020204030204" charset="0"/>
                </a:endParaRPr>
              </a:p>
            </p:txBody>
          </p:sp>
          <p:sp>
            <p:nvSpPr>
              <p:cNvPr id="582667" name="Text Box 11"/>
              <p:cNvSpPr txBox="1"/>
              <p:nvPr/>
            </p:nvSpPr>
            <p:spPr>
              <a:xfrm>
                <a:off x="342" y="951"/>
                <a:ext cx="2769" cy="1291"/>
              </a:xfrm>
              <a:prstGeom prst="rect">
                <a:avLst/>
              </a:prstGeom>
              <a:grpFill/>
              <a:ln w="9525">
                <a:noFill/>
              </a:ln>
            </p:spPr>
            <p:txBody>
              <a:bodyPr wrap="square">
                <a:spAutoFit/>
              </a:bodyPr>
              <a:lstStyle/>
              <a:p>
                <a:pPr algn="ctr" defTabSz="1218565" fontAlgn="base">
                  <a:spcBef>
                    <a:spcPct val="0"/>
                  </a:spcBef>
                  <a:spcAft>
                    <a:spcPct val="0"/>
                  </a:spcAft>
                  <a:defRPr/>
                </a:pPr>
                <a:r>
                  <a:rPr lang="zh-CN" altLang="en-US" sz="3200" b="1" noProof="1">
                    <a:latin typeface="华文中宋" panose="02010600040101010101" charset="-122"/>
                    <a:ea typeface="华文中宋" panose="02010600040101010101" charset="-122"/>
                    <a:cs typeface="+mn-ea"/>
                    <a:sym typeface="Calibri" panose="020F0502020204030204" charset="0"/>
                  </a:rPr>
                  <a:t>EPS</a:t>
                </a:r>
                <a:endParaRPr lang="zh-CN" altLang="en-US" sz="3200" b="1" noProof="1">
                  <a:latin typeface="华文中宋" panose="02010600040101010101" charset="-122"/>
                  <a:ea typeface="华文中宋" panose="02010600040101010101" charset="-122"/>
                  <a:cs typeface="+mn-ea"/>
                  <a:sym typeface="Calibri" panose="020F0502020204030204" charset="0"/>
                </a:endParaRPr>
              </a:p>
              <a:p>
                <a:pPr algn="ctr" defTabSz="1218565" fontAlgn="base">
                  <a:spcBef>
                    <a:spcPct val="0"/>
                  </a:spcBef>
                  <a:spcAft>
                    <a:spcPct val="0"/>
                  </a:spcAft>
                  <a:defRPr/>
                </a:pPr>
                <a:r>
                  <a:rPr lang="zh-CN" altLang="en-US" sz="3735" b="1" noProof="1">
                    <a:latin typeface="华文中宋" panose="02010600040101010101" charset="-122"/>
                    <a:ea typeface="华文中宋" panose="02010600040101010101" charset="-122"/>
                    <a:cs typeface="+mn-ea"/>
                    <a:sym typeface="Calibri" panose="020F0502020204030204" charset="0"/>
                  </a:rPr>
                  <a:t>数据平台</a:t>
                </a:r>
                <a:endParaRPr lang="zh-CN" altLang="en-US" sz="3735" b="1" noProof="1">
                  <a:latin typeface="华文中宋" panose="02010600040101010101" charset="-122"/>
                  <a:ea typeface="华文中宋" panose="02010600040101010101" charset="-122"/>
                  <a:cs typeface="+mn-ea"/>
                  <a:sym typeface="Calibri" panose="020F0502020204030204" charset="0"/>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1548227" y="815926"/>
          <a:ext cx="9095546" cy="374200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 name="组合 4"/>
          <p:cNvGrpSpPr/>
          <p:nvPr/>
        </p:nvGrpSpPr>
        <p:grpSpPr>
          <a:xfrm>
            <a:off x="3331723" y="4822230"/>
            <a:ext cx="6048538" cy="1039969"/>
            <a:chOff x="1783496" y="2701427"/>
            <a:chExt cx="6048538" cy="1039969"/>
          </a:xfrm>
        </p:grpSpPr>
        <p:sp>
          <p:nvSpPr>
            <p:cNvPr id="7" name="箭头: 五边形 6"/>
            <p:cNvSpPr/>
            <p:nvPr/>
          </p:nvSpPr>
          <p:spPr>
            <a:xfrm rot="10800000">
              <a:off x="1783496" y="2701427"/>
              <a:ext cx="6048538" cy="1039969"/>
            </a:xfrm>
            <a:prstGeom prst="homePlate">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箭头: 五边形 4"/>
            <p:cNvSpPr txBox="1"/>
            <p:nvPr/>
          </p:nvSpPr>
          <p:spPr>
            <a:xfrm rot="21600000">
              <a:off x="2043488" y="2701427"/>
              <a:ext cx="5788546" cy="10399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8598" tIns="137160" rIns="256032" bIns="137160" numCol="1" spcCol="1270" anchor="ctr" anchorCtr="0">
              <a:noAutofit/>
            </a:bodyPr>
            <a:lstStyle/>
            <a:p>
              <a:pPr algn="just">
                <a:lnSpc>
                  <a:spcPct val="130000"/>
                </a:lnSpc>
              </a:pPr>
              <a:r>
                <a:rPr lang="en-US" altLang="zh-CN" sz="3600" b="1" dirty="0">
                  <a:solidFill>
                    <a:schemeClr val="bg1"/>
                  </a:solidFill>
                  <a:latin typeface="华文中宋" panose="02010600040101010101" charset="-122"/>
                  <a:ea typeface="华文中宋" panose="02010600040101010101" charset="-122"/>
                  <a:sym typeface="方正大黑简体" pitchFamily="2" charset="-122"/>
                </a:rPr>
                <a:t>EPS</a:t>
              </a:r>
              <a:r>
                <a:rPr lang="zh-CN" altLang="en-US" sz="3600" b="1" dirty="0">
                  <a:solidFill>
                    <a:schemeClr val="bg1"/>
                  </a:solidFill>
                  <a:latin typeface="华文中宋" panose="02010600040101010101" charset="-122"/>
                  <a:ea typeface="华文中宋" panose="02010600040101010101" charset="-122"/>
                  <a:sym typeface="方正大黑简体" pitchFamily="2" charset="-122"/>
                </a:rPr>
                <a:t>数据平台特色服务</a:t>
              </a:r>
              <a:endParaRPr lang="zh-CN" altLang="en-US" sz="3600" b="1" dirty="0">
                <a:solidFill>
                  <a:schemeClr val="bg1"/>
                </a:solidFill>
                <a:latin typeface="华文中宋" panose="02010600040101010101" charset="-122"/>
                <a:ea typeface="华文中宋" panose="02010600040101010101" charset="-122"/>
                <a:sym typeface="方正大黑简体" pitchFamily="2" charset="-122"/>
              </a:endParaRPr>
            </a:p>
          </p:txBody>
        </p:sp>
      </p:grpSp>
      <p:sp>
        <p:nvSpPr>
          <p:cNvPr id="6" name="椭圆 5"/>
          <p:cNvSpPr/>
          <p:nvPr/>
        </p:nvSpPr>
        <p:spPr>
          <a:xfrm>
            <a:off x="2811738" y="4822230"/>
            <a:ext cx="1039969" cy="1039969"/>
          </a:xfrm>
          <a:prstGeom prst="ellipse">
            <a:avLst/>
          </a:prstGeom>
          <a:solidFill>
            <a:schemeClr val="bg1">
              <a:lumMod val="8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文本框 8"/>
          <p:cNvSpPr txBox="1"/>
          <p:nvPr/>
        </p:nvSpPr>
        <p:spPr>
          <a:xfrm>
            <a:off x="2914895" y="798217"/>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1</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0" name="文本框 9"/>
          <p:cNvSpPr txBox="1"/>
          <p:nvPr/>
        </p:nvSpPr>
        <p:spPr>
          <a:xfrm>
            <a:off x="2897503" y="2139821"/>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2</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1" name="文本框 10"/>
          <p:cNvSpPr txBox="1"/>
          <p:nvPr/>
        </p:nvSpPr>
        <p:spPr>
          <a:xfrm>
            <a:off x="2914644" y="3453294"/>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3</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
        <p:nvSpPr>
          <p:cNvPr id="12" name="文本框 11"/>
          <p:cNvSpPr txBox="1"/>
          <p:nvPr/>
        </p:nvSpPr>
        <p:spPr>
          <a:xfrm>
            <a:off x="2877814" y="4775658"/>
            <a:ext cx="747294" cy="1050925"/>
          </a:xfrm>
          <a:prstGeom prst="rect">
            <a:avLst/>
          </a:prstGeom>
          <a:noFill/>
        </p:spPr>
        <p:txBody>
          <a:bodyPr wrap="square" rtlCol="0">
            <a:spAutoFit/>
          </a:bodyPr>
          <a:lstStyle/>
          <a:p>
            <a:pPr algn="ctr">
              <a:lnSpc>
                <a:spcPct val="130000"/>
              </a:lnSpc>
            </a:pPr>
            <a:r>
              <a:rPr lang="en-US" altLang="zh-CN" sz="4800" b="1" dirty="0">
                <a:latin typeface="华文隶书" panose="02010800040101010101" charset="-122"/>
                <a:ea typeface="华文隶书" panose="02010800040101010101" charset="-122"/>
                <a:sym typeface="Arial" panose="020B0604020202020204" pitchFamily="34" charset="0"/>
              </a:rPr>
              <a:t>4</a:t>
            </a:r>
            <a:endParaRPr lang="en-US" altLang="zh-CN" sz="4800" b="1" dirty="0">
              <a:latin typeface="华文隶书" panose="02010800040101010101" charset="-122"/>
              <a:ea typeface="华文隶书" panose="02010800040101010101" charset="-122"/>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
          <p:cNvSpPr>
            <a:spLocks noChangeArrowheads="1"/>
          </p:cNvSpPr>
          <p:nvPr/>
        </p:nvSpPr>
        <p:spPr bwMode="auto">
          <a:xfrm>
            <a:off x="915135" y="2299675"/>
            <a:ext cx="1771448" cy="1771448"/>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txBody>
          <a:bodyPr lIns="120000" tIns="90576" rIns="120000" bIns="60000" anchor="ctr"/>
          <a:lstStyle>
            <a:lvl1pPr eaLnBrk="0">
              <a:tabLst>
                <a:tab pos="723900" algn="l"/>
                <a:tab pos="1447800" algn="l"/>
              </a:tabLst>
              <a:defRPr>
                <a:solidFill>
                  <a:schemeClr val="tx1"/>
                </a:solidFill>
                <a:latin typeface="Arial" panose="020B0604020202020204" pitchFamily="34" charset="0"/>
                <a:ea typeface="宋体" panose="02010600030101010101" pitchFamily="2" charset="-122"/>
              </a:defRPr>
            </a:lvl1pPr>
            <a:lvl2pPr eaLnBrk="0">
              <a:tabLst>
                <a:tab pos="723900" algn="l"/>
                <a:tab pos="1447800" algn="l"/>
              </a:tabLst>
              <a:defRPr>
                <a:solidFill>
                  <a:schemeClr val="tx1"/>
                </a:solidFill>
                <a:latin typeface="Arial" panose="020B0604020202020204" pitchFamily="34" charset="0"/>
                <a:ea typeface="宋体" panose="02010600030101010101" pitchFamily="2" charset="-122"/>
              </a:defRPr>
            </a:lvl2pPr>
            <a:lvl3pPr eaLnBrk="0">
              <a:tabLst>
                <a:tab pos="723900" algn="l"/>
                <a:tab pos="1447800" algn="l"/>
              </a:tabLst>
              <a:defRPr>
                <a:solidFill>
                  <a:schemeClr val="tx1"/>
                </a:solidFill>
                <a:latin typeface="Arial" panose="020B0604020202020204" pitchFamily="34" charset="0"/>
                <a:ea typeface="宋体" panose="02010600030101010101" pitchFamily="2" charset="-122"/>
              </a:defRPr>
            </a:lvl3pPr>
            <a:lvl4pPr eaLnBrk="0">
              <a:tabLst>
                <a:tab pos="723900" algn="l"/>
                <a:tab pos="1447800" algn="l"/>
              </a:tabLst>
              <a:defRPr>
                <a:solidFill>
                  <a:schemeClr val="tx1"/>
                </a:solidFill>
                <a:latin typeface="Arial" panose="020B0604020202020204" pitchFamily="34" charset="0"/>
                <a:ea typeface="宋体" panose="02010600030101010101" pitchFamily="2" charset="-122"/>
              </a:defRPr>
            </a:lvl4pPr>
            <a:lvl5pPr eaLnBrk="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598170" eaLnBrk="1" fontAlgn="base" hangingPunct="0">
              <a:lnSpc>
                <a:spcPct val="93000"/>
              </a:lnSpc>
              <a:spcBef>
                <a:spcPct val="0"/>
              </a:spcBef>
              <a:spcAft>
                <a:spcPct val="0"/>
              </a:spcAft>
              <a:buClr>
                <a:srgbClr val="000000"/>
              </a:buClr>
              <a:buSzPct val="100000"/>
              <a:defRPr/>
            </a:pPr>
            <a:r>
              <a:rPr lang="en-US" sz="3735" b="1" kern="0" dirty="0">
                <a:solidFill>
                  <a:srgbClr val="FFFFFF"/>
                </a:solidFill>
                <a:latin typeface="华文中宋" panose="02010600040101010101" charset="-122"/>
                <a:ea typeface="华文中宋" panose="02010600040101010101" charset="-122"/>
              </a:rPr>
              <a:t>EPS</a:t>
            </a:r>
            <a:endParaRPr lang="en-US" sz="3735" b="1" kern="0" dirty="0">
              <a:solidFill>
                <a:srgbClr val="FFFFFF"/>
              </a:solidFill>
              <a:latin typeface="华文中宋" panose="02010600040101010101" charset="-122"/>
              <a:ea typeface="华文中宋" panose="02010600040101010101" charset="-122"/>
            </a:endParaRPr>
          </a:p>
        </p:txBody>
      </p:sp>
      <p:sp>
        <p:nvSpPr>
          <p:cNvPr id="24" name="AutoShape 5"/>
          <p:cNvSpPr>
            <a:spLocks noChangeArrowheads="1"/>
          </p:cNvSpPr>
          <p:nvPr/>
        </p:nvSpPr>
        <p:spPr bwMode="auto">
          <a:xfrm>
            <a:off x="3832993" y="1112048"/>
            <a:ext cx="7449820" cy="1479537"/>
          </a:xfrm>
          <a:prstGeom prst="roundRect">
            <a:avLst>
              <a:gd name="adj" fmla="val 8153"/>
            </a:avLst>
          </a:prstGeom>
          <a:solidFill>
            <a:schemeClr val="bg2">
              <a:lumMod val="25000"/>
            </a:schemeClr>
          </a:solidFill>
          <a:ln w="38100">
            <a:solidFill>
              <a:schemeClr val="accent2">
                <a:lumMod val="75000"/>
              </a:schemeClr>
            </a:solidFill>
          </a:ln>
          <a:effectLst>
            <a:outerShdw blurRad="50800" dist="38100" dir="2700000" algn="tl" rotWithShape="0">
              <a:prstClr val="black">
                <a:alpha val="40000"/>
              </a:prstClr>
            </a:outerShdw>
          </a:effectLst>
        </p:spPr>
        <p:txBody>
          <a:bodyPr lIns="480000" tIns="-24000" rIns="120000" bIns="-24000" anchor="ctr"/>
          <a:lstStyle>
            <a:lvl1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1pPr>
            <a:lvl2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2pPr>
            <a:lvl3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3pPr>
            <a:lvl4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4pPr>
            <a:lvl5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9pPr>
          </a:lstStyle>
          <a:p>
            <a:pPr defTabSz="598170" eaLnBrk="1" fontAlgn="base" hangingPunct="0">
              <a:lnSpc>
                <a:spcPct val="93000"/>
              </a:lnSpc>
              <a:spcBef>
                <a:spcPct val="0"/>
              </a:spcBef>
              <a:spcAft>
                <a:spcPct val="0"/>
              </a:spcAft>
              <a:buClr>
                <a:srgbClr val="000000"/>
              </a:buClr>
              <a:buSzPct val="100000"/>
            </a:pPr>
            <a:r>
              <a:rPr lang="zh-CN" altLang="en-US" sz="2665" b="1" dirty="0">
                <a:solidFill>
                  <a:schemeClr val="bg1"/>
                </a:solidFill>
                <a:latin typeface="华文中宋" panose="02010600040101010101" charset="-122"/>
                <a:ea typeface="华文中宋" panose="02010600040101010101" charset="-122"/>
                <a:sym typeface="+mn-ea"/>
              </a:rPr>
              <a:t>涉及</a:t>
            </a:r>
            <a:r>
              <a:rPr lang="en-US" altLang="zh-CN" sz="2665" b="1" dirty="0">
                <a:solidFill>
                  <a:srgbClr val="FF0000"/>
                </a:solidFill>
                <a:latin typeface="华文中宋" panose="02010600040101010101" charset="-122"/>
                <a:ea typeface="华文中宋" panose="02010600040101010101" charset="-122"/>
                <a:sym typeface="+mn-ea"/>
              </a:rPr>
              <a:t>40</a:t>
            </a:r>
            <a:r>
              <a:rPr lang="zh-CN" altLang="en-US" sz="2665" b="1" dirty="0">
                <a:solidFill>
                  <a:srgbClr val="FF0000"/>
                </a:solidFill>
                <a:latin typeface="华文中宋" panose="02010600040101010101" charset="-122"/>
                <a:ea typeface="华文中宋" panose="02010600040101010101" charset="-122"/>
                <a:sym typeface="+mn-ea"/>
              </a:rPr>
              <a:t>多</a:t>
            </a:r>
            <a:r>
              <a:rPr lang="zh-CN" altLang="en-US" sz="2665" b="1" dirty="0">
                <a:solidFill>
                  <a:schemeClr val="bg1"/>
                </a:solidFill>
                <a:latin typeface="华文中宋" panose="02010600040101010101" charset="-122"/>
                <a:ea typeface="华文中宋" panose="02010600040101010101" charset="-122"/>
                <a:sym typeface="+mn-ea"/>
              </a:rPr>
              <a:t>个领域、</a:t>
            </a:r>
            <a:r>
              <a:rPr lang="zh-CN" altLang="en-US" sz="2665" b="1" dirty="0">
                <a:solidFill>
                  <a:srgbClr val="FF0000"/>
                </a:solidFill>
                <a:latin typeface="华文中宋" panose="02010600040101010101" charset="-122"/>
                <a:ea typeface="华文中宋" panose="02010600040101010101" charset="-122"/>
                <a:sym typeface="+mn-ea"/>
              </a:rPr>
              <a:t>30多</a:t>
            </a:r>
            <a:r>
              <a:rPr lang="zh-CN" altLang="en-US" sz="2665" b="1" dirty="0">
                <a:solidFill>
                  <a:schemeClr val="bg1"/>
                </a:solidFill>
                <a:latin typeface="华文中宋" panose="02010600040101010101" charset="-122"/>
                <a:ea typeface="华文中宋" panose="02010600040101010101" charset="-122"/>
                <a:sym typeface="+mn-ea"/>
              </a:rPr>
              <a:t>个一级学科</a:t>
            </a:r>
            <a:r>
              <a:rPr lang="zh-CN" altLang="en-US" sz="2665" b="1" dirty="0">
                <a:solidFill>
                  <a:srgbClr val="0070C0"/>
                </a:solidFill>
                <a:latin typeface="华文中宋" panose="02010600040101010101" charset="-122"/>
                <a:ea typeface="华文中宋" panose="02010600040101010101" charset="-122"/>
                <a:sym typeface="+mn-ea"/>
              </a:rPr>
              <a:t>、</a:t>
            </a:r>
            <a:r>
              <a:rPr lang="zh-CN" altLang="en-US" sz="2665" b="1" dirty="0">
                <a:solidFill>
                  <a:srgbClr val="FF0000"/>
                </a:solidFill>
                <a:latin typeface="华文中宋" panose="02010600040101010101" charset="-122"/>
                <a:ea typeface="华文中宋" panose="02010600040101010101" charset="-122"/>
                <a:sym typeface="+mn-ea"/>
              </a:rPr>
              <a:t>200多</a:t>
            </a:r>
            <a:r>
              <a:rPr lang="zh-CN" altLang="en-US" sz="2665" b="1" dirty="0">
                <a:solidFill>
                  <a:schemeClr val="bg1"/>
                </a:solidFill>
                <a:latin typeface="华文中宋" panose="02010600040101010101" charset="-122"/>
                <a:ea typeface="华文中宋" panose="02010600040101010101" charset="-122"/>
                <a:sym typeface="+mn-ea"/>
              </a:rPr>
              <a:t>个二级学科及国民经济行业</a:t>
            </a:r>
            <a:r>
              <a:rPr lang="zh-CN" altLang="en-US" sz="2665" b="1" dirty="0">
                <a:solidFill>
                  <a:srgbClr val="FF0000"/>
                </a:solidFill>
                <a:latin typeface="华文中宋" panose="02010600040101010101" charset="-122"/>
                <a:ea typeface="华文中宋" panose="02010600040101010101" charset="-122"/>
                <a:sym typeface="+mn-ea"/>
              </a:rPr>
              <a:t>大中小类</a:t>
            </a:r>
            <a:r>
              <a:rPr lang="zh-CN" altLang="en-US" sz="2665" b="1" dirty="0">
                <a:solidFill>
                  <a:schemeClr val="bg1"/>
                </a:solidFill>
                <a:latin typeface="华文中宋" panose="02010600040101010101" charset="-122"/>
                <a:ea typeface="华文中宋" panose="02010600040101010101" charset="-122"/>
                <a:sym typeface="+mn-ea"/>
              </a:rPr>
              <a:t>；</a:t>
            </a:r>
            <a:endParaRPr lang="zh-CN" altLang="en-US" sz="2665" b="1" dirty="0">
              <a:solidFill>
                <a:schemeClr val="bg1"/>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Arial" panose="020B0604020202020204" pitchFamily="34" charset="0"/>
              <a:sym typeface="+mn-ea"/>
            </a:endParaRPr>
          </a:p>
        </p:txBody>
      </p:sp>
      <p:cxnSp>
        <p:nvCxnSpPr>
          <p:cNvPr id="25" name="AutoShape 6"/>
          <p:cNvCxnSpPr>
            <a:cxnSpLocks noChangeShapeType="1"/>
          </p:cNvCxnSpPr>
          <p:nvPr/>
        </p:nvCxnSpPr>
        <p:spPr bwMode="auto">
          <a:xfrm flipV="1">
            <a:off x="2522915" y="1545730"/>
            <a:ext cx="1007491" cy="1012495"/>
          </a:xfrm>
          <a:prstGeom prst="straightConnector1">
            <a:avLst/>
          </a:prstGeom>
          <a:noFill/>
          <a:ln w="9525">
            <a:solidFill>
              <a:schemeClr val="accent2"/>
            </a:solidFill>
            <a:round/>
            <a:tailEnd type="triangle" w="med" len="med"/>
          </a:ln>
          <a:extLst>
            <a:ext uri="{909E8E84-426E-40DD-AFC4-6F175D3DCCD1}">
              <a14:hiddenFill xmlns:a14="http://schemas.microsoft.com/office/drawing/2010/main">
                <a:noFill/>
              </a14:hiddenFill>
            </a:ext>
          </a:extLst>
        </p:spPr>
      </p:cxnSp>
      <p:cxnSp>
        <p:nvCxnSpPr>
          <p:cNvPr id="26" name="AutoShape 7"/>
          <p:cNvCxnSpPr>
            <a:cxnSpLocks noChangeShapeType="1"/>
          </p:cNvCxnSpPr>
          <p:nvPr/>
        </p:nvCxnSpPr>
        <p:spPr bwMode="auto">
          <a:xfrm>
            <a:off x="2522915" y="3907434"/>
            <a:ext cx="1007491" cy="1022503"/>
          </a:xfrm>
          <a:prstGeom prst="straightConnector1">
            <a:avLst/>
          </a:prstGeom>
          <a:noFill/>
          <a:ln w="9525">
            <a:solidFill>
              <a:schemeClr val="accent2"/>
            </a:solidFill>
            <a:round/>
            <a:tailEnd type="triangle" w="med" len="med"/>
          </a:ln>
          <a:extLst>
            <a:ext uri="{909E8E84-426E-40DD-AFC4-6F175D3DCCD1}">
              <a14:hiddenFill xmlns:a14="http://schemas.microsoft.com/office/drawing/2010/main">
                <a:noFill/>
              </a14:hiddenFill>
            </a:ext>
          </a:extLst>
        </p:spPr>
      </p:cxnSp>
      <p:cxnSp>
        <p:nvCxnSpPr>
          <p:cNvPr id="27" name="AutoShape 8"/>
          <p:cNvCxnSpPr>
            <a:cxnSpLocks noChangeShapeType="1"/>
          </p:cNvCxnSpPr>
          <p:nvPr/>
        </p:nvCxnSpPr>
        <p:spPr bwMode="auto">
          <a:xfrm>
            <a:off x="2782289" y="3185399"/>
            <a:ext cx="1012495" cy="6672"/>
          </a:xfrm>
          <a:prstGeom prst="straightConnector1">
            <a:avLst/>
          </a:prstGeom>
          <a:noFill/>
          <a:ln w="9525">
            <a:solidFill>
              <a:schemeClr val="accent2"/>
            </a:solidFill>
            <a:round/>
            <a:tailEnd type="triangle" w="med" len="med"/>
          </a:ln>
          <a:extLst>
            <a:ext uri="{909E8E84-426E-40DD-AFC4-6F175D3DCCD1}">
              <a14:hiddenFill xmlns:a14="http://schemas.microsoft.com/office/drawing/2010/main">
                <a:noFill/>
              </a14:hiddenFill>
            </a:ext>
          </a:extLst>
        </p:spPr>
      </p:cxnSp>
      <p:sp>
        <p:nvSpPr>
          <p:cNvPr id="28" name="AutoShape 9"/>
          <p:cNvSpPr>
            <a:spLocks noChangeArrowheads="1"/>
          </p:cNvSpPr>
          <p:nvPr/>
        </p:nvSpPr>
        <p:spPr bwMode="auto">
          <a:xfrm>
            <a:off x="3847058" y="2661925"/>
            <a:ext cx="7444740" cy="1479538"/>
          </a:xfrm>
          <a:prstGeom prst="roundRect">
            <a:avLst>
              <a:gd name="adj" fmla="val 8153"/>
            </a:avLst>
          </a:prstGeom>
          <a:solidFill>
            <a:schemeClr val="bg2">
              <a:lumMod val="25000"/>
            </a:schemeClr>
          </a:solidFill>
          <a:ln w="38100">
            <a:solidFill>
              <a:schemeClr val="accent2">
                <a:lumMod val="75000"/>
              </a:schemeClr>
            </a:solidFill>
          </a:ln>
          <a:effectLst>
            <a:outerShdw blurRad="50800" dist="38100" dir="2700000" algn="tl" rotWithShape="0">
              <a:prstClr val="black">
                <a:alpha val="40000"/>
              </a:prstClr>
            </a:outerShdw>
          </a:effectLst>
        </p:spPr>
        <p:txBody>
          <a:bodyPr lIns="480000" tIns="-24000" rIns="120000" bIns="-24000" anchor="ctr"/>
          <a:lstStyle>
            <a:lvl1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1pPr>
            <a:lvl2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2pPr>
            <a:lvl3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3pPr>
            <a:lvl4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4pPr>
            <a:lvl5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9pPr>
          </a:lstStyle>
          <a:p>
            <a:pPr defTabSz="598170" eaLnBrk="1" fontAlgn="base" hangingPunct="0">
              <a:lnSpc>
                <a:spcPct val="93000"/>
              </a:lnSpc>
              <a:spcBef>
                <a:spcPct val="0"/>
              </a:spcBef>
              <a:spcAft>
                <a:spcPct val="0"/>
              </a:spcAft>
              <a:buClr>
                <a:srgbClr val="000000"/>
              </a:buClr>
              <a:buSzPct val="100000"/>
            </a:pPr>
            <a:endParaRPr lang="zh-CN" altLang="en-US" sz="2665" b="1" dirty="0">
              <a:solidFill>
                <a:schemeClr val="bg1"/>
              </a:solidFill>
              <a:latin typeface="华文中宋" panose="02010600040101010101" charset="-122"/>
              <a:ea typeface="华文中宋" panose="02010600040101010101" charset="-122"/>
              <a:sym typeface="+mn-ea"/>
            </a:endParaRPr>
          </a:p>
          <a:p>
            <a:pPr defTabSz="598170" eaLnBrk="1" fontAlgn="base" hangingPunct="0">
              <a:lnSpc>
                <a:spcPct val="93000"/>
              </a:lnSpc>
              <a:spcBef>
                <a:spcPct val="0"/>
              </a:spcBef>
              <a:spcAft>
                <a:spcPct val="0"/>
              </a:spcAft>
              <a:buClr>
                <a:srgbClr val="000000"/>
              </a:buClr>
              <a:buSzPct val="100000"/>
            </a:pPr>
            <a:r>
              <a:rPr lang="zh-CN" altLang="en-US" sz="2665" b="1" dirty="0">
                <a:solidFill>
                  <a:schemeClr val="bg1"/>
                </a:solidFill>
                <a:latin typeface="华文中宋" panose="02010600040101010101" charset="-122"/>
                <a:ea typeface="华文中宋" panose="02010600040101010101" charset="-122"/>
                <a:sym typeface="+mn-ea"/>
              </a:rPr>
              <a:t>覆盖</a:t>
            </a:r>
            <a:r>
              <a:rPr lang="zh-CN" altLang="en-US" sz="2665" b="1" dirty="0">
                <a:solidFill>
                  <a:srgbClr val="FF0000"/>
                </a:solidFill>
                <a:latin typeface="华文中宋" panose="02010600040101010101" charset="-122"/>
                <a:ea typeface="华文中宋" panose="02010600040101010101" charset="-122"/>
                <a:sym typeface="+mn-ea"/>
              </a:rPr>
              <a:t>全国各省、400多</a:t>
            </a:r>
            <a:r>
              <a:rPr lang="zh-CN" altLang="en-US" sz="2665" b="1" dirty="0">
                <a:solidFill>
                  <a:schemeClr val="bg1"/>
                </a:solidFill>
                <a:latin typeface="华文中宋" panose="02010600040101010101" charset="-122"/>
                <a:ea typeface="华文中宋" panose="02010600040101010101" charset="-122"/>
                <a:sym typeface="+mn-ea"/>
              </a:rPr>
              <a:t>个市、</a:t>
            </a:r>
            <a:r>
              <a:rPr lang="zh-CN" altLang="en-US" sz="2665" b="1" dirty="0">
                <a:solidFill>
                  <a:srgbClr val="FF0000"/>
                </a:solidFill>
                <a:latin typeface="华文中宋" panose="02010600040101010101" charset="-122"/>
                <a:ea typeface="华文中宋" panose="02010600040101010101" charset="-122"/>
                <a:sym typeface="+mn-ea"/>
              </a:rPr>
              <a:t>2000多</a:t>
            </a:r>
            <a:r>
              <a:rPr lang="zh-CN" altLang="en-US" sz="2665" b="1" dirty="0">
                <a:solidFill>
                  <a:schemeClr val="bg1"/>
                </a:solidFill>
                <a:latin typeface="华文中宋" panose="02010600040101010101" charset="-122"/>
                <a:ea typeface="华文中宋" panose="02010600040101010101" charset="-122"/>
                <a:sym typeface="+mn-ea"/>
              </a:rPr>
              <a:t>个县和</a:t>
            </a:r>
            <a:r>
              <a:rPr lang="zh-CN" altLang="en-US" sz="2665" b="1" dirty="0">
                <a:solidFill>
                  <a:srgbClr val="FF0000"/>
                </a:solidFill>
                <a:latin typeface="华文中宋" panose="02010600040101010101" charset="-122"/>
                <a:ea typeface="华文中宋" panose="02010600040101010101" charset="-122"/>
                <a:sym typeface="+mn-ea"/>
              </a:rPr>
              <a:t>港澳台</a:t>
            </a:r>
            <a:r>
              <a:rPr lang="zh-CN" altLang="en-US" sz="2665" b="1" dirty="0">
                <a:solidFill>
                  <a:schemeClr val="bg1"/>
                </a:solidFill>
                <a:latin typeface="华文中宋" panose="02010600040101010101" charset="-122"/>
                <a:ea typeface="华文中宋" panose="02010600040101010101" charset="-122"/>
                <a:sym typeface="+mn-ea"/>
              </a:rPr>
              <a:t>地区及</a:t>
            </a:r>
            <a:r>
              <a:rPr lang="zh-CN" altLang="en-US" sz="2665" b="1" dirty="0">
                <a:solidFill>
                  <a:srgbClr val="FF0000"/>
                </a:solidFill>
                <a:latin typeface="华文中宋" panose="02010600040101010101" charset="-122"/>
                <a:ea typeface="华文中宋" panose="02010600040101010101" charset="-122"/>
                <a:sym typeface="+mn-ea"/>
              </a:rPr>
              <a:t>全球200多</a:t>
            </a:r>
            <a:r>
              <a:rPr lang="zh-CN" altLang="en-US" sz="2665" b="1" dirty="0">
                <a:solidFill>
                  <a:schemeClr val="bg1"/>
                </a:solidFill>
                <a:latin typeface="华文中宋" panose="02010600040101010101" charset="-122"/>
                <a:ea typeface="华文中宋" panose="02010600040101010101" charset="-122"/>
                <a:sym typeface="+mn-ea"/>
              </a:rPr>
              <a:t>个国家与国际组织；</a:t>
            </a:r>
            <a:endParaRPr lang="zh-CN" altLang="en-US" sz="2665" b="1" dirty="0">
              <a:solidFill>
                <a:schemeClr val="bg1"/>
              </a:solidFill>
              <a:latin typeface="华文中宋" panose="02010600040101010101" charset="-122"/>
              <a:ea typeface="华文中宋" panose="02010600040101010101" charset="-122"/>
            </a:endParaRPr>
          </a:p>
          <a:p>
            <a:pPr defTabSz="598170" eaLnBrk="1" fontAlgn="base" hangingPunct="0">
              <a:lnSpc>
                <a:spcPct val="93000"/>
              </a:lnSpc>
              <a:spcBef>
                <a:spcPct val="0"/>
              </a:spcBef>
              <a:spcAft>
                <a:spcPct val="0"/>
              </a:spcAft>
              <a:buClr>
                <a:srgbClr val="000000"/>
              </a:buClr>
              <a:buSzPct val="100000"/>
            </a:pPr>
            <a:endParaRPr lang="zh-CN" altLang="en-US" sz="2665" b="1" dirty="0">
              <a:solidFill>
                <a:srgbClr val="000000"/>
              </a:solidFill>
              <a:effectLst>
                <a:outerShdw blurRad="50800" dist="38100" algn="l" rotWithShape="0">
                  <a:prstClr val="black">
                    <a:alpha val="40000"/>
                  </a:prstClr>
                </a:outerShdw>
              </a:effectLst>
              <a:cs typeface="Arial" panose="020B0604020202020204" pitchFamily="34" charset="0"/>
            </a:endParaRPr>
          </a:p>
        </p:txBody>
      </p:sp>
      <p:sp>
        <p:nvSpPr>
          <p:cNvPr id="29" name="AutoShape 10"/>
          <p:cNvSpPr>
            <a:spLocks noChangeArrowheads="1"/>
          </p:cNvSpPr>
          <p:nvPr/>
        </p:nvSpPr>
        <p:spPr bwMode="auto">
          <a:xfrm>
            <a:off x="3836988" y="4225871"/>
            <a:ext cx="7444740" cy="1512496"/>
          </a:xfrm>
          <a:prstGeom prst="roundRect">
            <a:avLst>
              <a:gd name="adj" fmla="val 8153"/>
            </a:avLst>
          </a:prstGeom>
          <a:solidFill>
            <a:schemeClr val="bg2">
              <a:lumMod val="25000"/>
            </a:schemeClr>
          </a:solidFill>
          <a:ln w="38100">
            <a:solidFill>
              <a:schemeClr val="accent2">
                <a:lumMod val="75000"/>
              </a:schemeClr>
            </a:solidFill>
          </a:ln>
          <a:effectLst>
            <a:outerShdw blurRad="50800" dist="38100" dir="2700000" algn="tl" rotWithShape="0">
              <a:prstClr val="black">
                <a:alpha val="40000"/>
              </a:prstClr>
            </a:outerShdw>
          </a:effectLst>
        </p:spPr>
        <p:txBody>
          <a:bodyPr lIns="480000" tIns="-24000" rIns="120000" bIns="-24000" anchor="ctr"/>
          <a:lstStyle>
            <a:lvl1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1pPr>
            <a:lvl2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2pPr>
            <a:lvl3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3pPr>
            <a:lvl4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4pPr>
            <a:lvl5pPr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9pPr>
          </a:lstStyle>
          <a:p>
            <a:pPr defTabSz="598170" eaLnBrk="1" fontAlgn="base" hangingPunct="0">
              <a:lnSpc>
                <a:spcPct val="93000"/>
              </a:lnSpc>
              <a:spcBef>
                <a:spcPct val="0"/>
              </a:spcBef>
              <a:spcAft>
                <a:spcPct val="0"/>
              </a:spcAft>
              <a:buClr>
                <a:srgbClr val="000000"/>
              </a:buClr>
              <a:buSzPct val="100000"/>
            </a:pPr>
            <a:r>
              <a:rPr lang="zh-CN" altLang="en-US" sz="2665" b="1" dirty="0">
                <a:solidFill>
                  <a:schemeClr val="bg1"/>
                </a:solidFill>
                <a:latin typeface="华文中宋" panose="02010600040101010101" charset="-122"/>
                <a:ea typeface="华文中宋" panose="02010600040101010101" charset="-122"/>
                <a:sym typeface="+mn-ea"/>
              </a:rPr>
              <a:t>拥有</a:t>
            </a:r>
            <a:r>
              <a:rPr lang="en-US" altLang="zh-CN" sz="2665" b="1" dirty="0">
                <a:solidFill>
                  <a:srgbClr val="FF0000"/>
                </a:solidFill>
                <a:latin typeface="华文中宋" panose="02010600040101010101" charset="-122"/>
                <a:ea typeface="华文中宋" panose="02010600040101010101" charset="-122"/>
                <a:sym typeface="+mn-ea"/>
              </a:rPr>
              <a:t>20</a:t>
            </a:r>
            <a:r>
              <a:rPr lang="zh-CN" altLang="en-US" sz="2665" b="1" dirty="0">
                <a:solidFill>
                  <a:srgbClr val="FF0000"/>
                </a:solidFill>
                <a:latin typeface="华文中宋" panose="02010600040101010101" charset="-122"/>
                <a:ea typeface="华文中宋" panose="02010600040101010101" charset="-122"/>
                <a:sym typeface="+mn-ea"/>
              </a:rPr>
              <a:t>多万</a:t>
            </a:r>
            <a:r>
              <a:rPr lang="zh-CN" altLang="en-US" sz="2665" b="1" dirty="0">
                <a:solidFill>
                  <a:schemeClr val="bg1"/>
                </a:solidFill>
                <a:latin typeface="华文中宋" panose="02010600040101010101" charset="-122"/>
                <a:ea typeface="华文中宋" panose="02010600040101010101" charset="-122"/>
                <a:sym typeface="+mn-ea"/>
              </a:rPr>
              <a:t>个统计指标的时间序列，数据量超过</a:t>
            </a:r>
            <a:r>
              <a:rPr lang="zh-CN" altLang="en-US" sz="2665" b="1" dirty="0">
                <a:solidFill>
                  <a:srgbClr val="FF0000"/>
                </a:solidFill>
                <a:latin typeface="华文中宋" panose="02010600040101010101" charset="-122"/>
                <a:ea typeface="华文中宋" panose="02010600040101010101" charset="-122"/>
                <a:sym typeface="+mn-ea"/>
              </a:rPr>
              <a:t>40亿条。。。</a:t>
            </a:r>
            <a:endParaRPr lang="zh-CN" altLang="en-US" sz="2665" b="1" dirty="0">
              <a:solidFill>
                <a:srgbClr val="FF0000"/>
              </a:solidFill>
              <a:effectLst>
                <a:outerShdw blurRad="50800" dist="38100" algn="l" rotWithShape="0">
                  <a:prstClr val="black">
                    <a:alpha val="40000"/>
                  </a:prstClr>
                </a:outerShdw>
              </a:effectLst>
              <a:latin typeface="华文中宋" panose="02010600040101010101" charset="-122"/>
              <a:ea typeface="华文中宋" panose="0201060004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1000">
        <p:split orient="vert"/>
      </p:transition>
    </mc:Choice>
    <mc:Fallback>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00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bldLvl="0" animBg="1"/>
      <p:bldP spid="28" grpId="0" bldLvl="0" animBg="1"/>
      <p:bldP spid="29" grpId="0" bldLvl="0" animBg="1"/>
    </p:bldLst>
  </p:timing>
</p:sld>
</file>

<file path=ppt/tags/tag1.xml><?xml version="1.0" encoding="utf-8"?>
<p:tagLst xmlns:p="http://schemas.openxmlformats.org/presentationml/2006/main">
  <p:tag name="KSO_WM_SLIDE_ID" val="diagram160531_3"/>
  <p:tag name="KSO_WM_SLIDE_INDEX" val="3"/>
  <p:tag name="KSO_WM_SLIDE_ITEM_CNT" val="4"/>
  <p:tag name="KSO_WM_SLIDE_LAYOUT" val="a_m"/>
  <p:tag name="KSO_WM_SLIDE_LAYOUT_CNT" val="1_1"/>
  <p:tag name="KSO_WM_SLIDE_TYPE" val="text"/>
  <p:tag name="KSO_WM_BEAUTIFY_FLAG" val="#wm#"/>
  <p:tag name="KSO_WM_SLIDE_POSITION" val="187*112"/>
  <p:tag name="KSO_WM_SLIDE_SIZE" val="582*385"/>
  <p:tag name="KSO_WM_TEMPLATE_CATEGORY" val="diagram"/>
  <p:tag name="KSO_WM_TEMPLATE_INDEX" val="160531"/>
  <p:tag name="KSO_WM_TAG_VERSION" val="1.0"/>
  <p:tag name="KSO_WM_DIAGRAM_GROUP_CODE" val="m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4637</Words>
  <Application>WPS 演示</Application>
  <PresentationFormat>宽屏</PresentationFormat>
  <Paragraphs>546</Paragraphs>
  <Slides>63</Slides>
  <Notes>12</Notes>
  <HiddenSlides>1</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63</vt:i4>
      </vt:variant>
    </vt:vector>
  </HeadingPairs>
  <TitlesOfParts>
    <vt:vector size="82" baseType="lpstr">
      <vt:lpstr>Arial</vt:lpstr>
      <vt:lpstr>宋体</vt:lpstr>
      <vt:lpstr>Wingdings</vt:lpstr>
      <vt:lpstr>华文中宋</vt:lpstr>
      <vt:lpstr>方正大黑简体</vt:lpstr>
      <vt:lpstr>华文隶书</vt:lpstr>
      <vt:lpstr>Calibri</vt:lpstr>
      <vt:lpstr>Times New Roman</vt:lpstr>
      <vt:lpstr>微软雅黑</vt:lpstr>
      <vt:lpstr>Arial Unicode MS</vt:lpstr>
      <vt:lpstr>等线 Light</vt:lpstr>
      <vt:lpstr>等线</vt:lpstr>
      <vt:lpstr>Book Antiqua</vt:lpstr>
      <vt:lpstr>Verdana</vt:lpstr>
      <vt:lpstr>方正兰亭粗黑简体</vt:lpstr>
      <vt:lpstr>Rockwell Std</vt:lpstr>
      <vt:lpstr>黑体</vt:lpstr>
      <vt:lpstr>Segoe Print</vt:lpstr>
      <vt:lpstr>Office 主题​​</vt:lpstr>
      <vt:lpstr>PowerPoint 演示文稿</vt:lpstr>
      <vt:lpstr>信息素养</vt:lpstr>
      <vt:lpstr>PowerPoint 演示文稿</vt:lpstr>
      <vt:lpstr>数据素养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克强指数</vt:lpstr>
      <vt:lpstr>三指标含义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EPS知识服务平台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c:creator>
  <cp:lastModifiedBy>贺静静</cp:lastModifiedBy>
  <cp:revision>55</cp:revision>
  <dcterms:created xsi:type="dcterms:W3CDTF">2017-11-13T08:29:00Z</dcterms:created>
  <dcterms:modified xsi:type="dcterms:W3CDTF">2017-11-22T14:55:55Z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