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720" r:id="rId3"/>
    <p:sldMasterId id="2147483732" r:id="rId4"/>
    <p:sldMasterId id="2147483744" r:id="rId5"/>
    <p:sldMasterId id="2147483768" r:id="rId6"/>
    <p:sldMasterId id="2147483791" r:id="rId7"/>
  </p:sldMasterIdLst>
  <p:notesMasterIdLst>
    <p:notesMasterId r:id="rId32"/>
  </p:notesMasterIdLst>
  <p:sldIdLst>
    <p:sldId id="256" r:id="rId8"/>
    <p:sldId id="283" r:id="rId9"/>
    <p:sldId id="307" r:id="rId10"/>
    <p:sldId id="264" r:id="rId11"/>
    <p:sldId id="286" r:id="rId12"/>
    <p:sldId id="282" r:id="rId13"/>
    <p:sldId id="277" r:id="rId14"/>
    <p:sldId id="285" r:id="rId15"/>
    <p:sldId id="287" r:id="rId16"/>
    <p:sldId id="288" r:id="rId17"/>
    <p:sldId id="305" r:id="rId18"/>
    <p:sldId id="270" r:id="rId19"/>
    <p:sldId id="290" r:id="rId20"/>
    <p:sldId id="291" r:id="rId21"/>
    <p:sldId id="266" r:id="rId22"/>
    <p:sldId id="280" r:id="rId23"/>
    <p:sldId id="292" r:id="rId24"/>
    <p:sldId id="271" r:id="rId25"/>
    <p:sldId id="295" r:id="rId26"/>
    <p:sldId id="279" r:id="rId27"/>
    <p:sldId id="294" r:id="rId28"/>
    <p:sldId id="303" r:id="rId29"/>
    <p:sldId id="297" r:id="rId30"/>
    <p:sldId id="302" r:id="rId3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6"/>
    <p:restoredTop sz="80495" autoAdjust="0"/>
  </p:normalViewPr>
  <p:slideViewPr>
    <p:cSldViewPr>
      <p:cViewPr varScale="1">
        <p:scale>
          <a:sx n="116" d="100"/>
          <a:sy n="116" d="100"/>
        </p:scale>
        <p:origin x="-141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AB5AF-AFCF-40F3-805F-4BF6BAE3E54C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4EBF7-2745-4AD9-8AF3-5EECED153DF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带着新的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在</a:t>
            </a:r>
            <a:r>
              <a:rPr lang="en-US" altLang="zh-CN" dirty="0"/>
              <a:t>PC</a:t>
            </a:r>
            <a:r>
              <a:rPr lang="zh-CN" altLang="en-US" dirty="0"/>
              <a:t>端收集、批量编辑、整理、分析的成果，在移动端可以同步看到，也可以自由。</a:t>
            </a:r>
            <a:endParaRPr lang="en-US" altLang="zh-CN" dirty="0"/>
          </a:p>
          <a:p>
            <a:r>
              <a:rPr lang="zh-CN" altLang="en-US" dirty="0"/>
              <a:t>下面我们来演示移动端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我们可以看到知识空间里有各种类型的学习资源，还有多主题小组，可以发笔记，创作专题还可以进行社交，那么接下来我们来介绍移动端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实实在在解决孤岛式阅读的问题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什么是域出版呢，把不同期、不同刊、不同栏目中的同一专题的论文挑选出来，汇集在一个专栏里形成域，按“域”来完成组织发布和出版传播。这种域出版的模式更适合现如今读者所倾向的“轻阅读和碎片化阅读”，按专题分类来寻找自己感兴趣的资料，域出版使知识传播速度更快，范围更广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4EBF7-2745-4AD9-8AF3-5EECED153DF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398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242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362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341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7975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3248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611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783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938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5070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3989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24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3623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341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6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7975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324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6112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7832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93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5070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3989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242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3623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341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6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797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3248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61121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78326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9382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50705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3989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24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3623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341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7975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32489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61121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7832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938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5070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039891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4242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362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5341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56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6797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32489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6112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7832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9382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507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6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6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6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6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2018-4-2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7369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0694" y="428610"/>
            <a:ext cx="1930816" cy="8309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C00000"/>
                </a:solidFill>
                <a:latin typeface="Roboto" pitchFamily="2" charset="0"/>
                <a:ea typeface="Roboto" pitchFamily="2" charset="0"/>
                <a:cs typeface="Arial Unicode MS" pitchFamily="34" charset="-122"/>
              </a:rPr>
              <a:t>2017</a:t>
            </a:r>
            <a:endParaRPr lang="zh-CN" altLang="en-US" sz="4800" b="1" dirty="0">
              <a:solidFill>
                <a:srgbClr val="C00000"/>
              </a:solidFill>
              <a:latin typeface="Roboto" pitchFamily="2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500180"/>
            <a:ext cx="3786214" cy="1107996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超星期刊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-27123" b="3178"/>
          <a:stretch>
            <a:fillRect/>
          </a:stretch>
        </p:blipFill>
        <p:spPr>
          <a:xfrm>
            <a:off x="2786050" y="571486"/>
            <a:ext cx="1774574" cy="54110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43240" y="2714626"/>
            <a:ext cx="4143404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Roboto" pitchFamily="2" charset="0"/>
                <a:ea typeface="Arial Unicode MS" pitchFamily="34" charset="-122"/>
                <a:cs typeface="Arial Unicode MS" pitchFamily="34" charset="-122"/>
              </a:rPr>
              <a:t>qikan.chaoxing.com</a:t>
            </a:r>
            <a:endParaRPr lang="zh-CN" altLang="en-US" sz="3200" b="1" dirty="0">
              <a:solidFill>
                <a:srgbClr val="FFC000"/>
              </a:solidFill>
              <a:latin typeface="Roboto" pitchFamily="2" charset="0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57"/>
            <a:ext cx="9144000" cy="51391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1110976" y="802986"/>
            <a:ext cx="5023274" cy="3563110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3071802" y="515034"/>
            <a:ext cx="4899680" cy="3556914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2645406" y="-772450"/>
            <a:ext cx="2598548" cy="32701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US" altLang="zh-CN" sz="10400" b="1" kern="0" spc="225" dirty="0">
                <a:solidFill>
                  <a:schemeClr val="bg1"/>
                </a:solidFill>
                <a:latin typeface="Agency FB" panose="020B0503020202020204" pitchFamily="34" charset="0"/>
              </a:rPr>
              <a:t> two</a:t>
            </a:r>
            <a:endParaRPr lang="zh-CN" altLang="en-US" sz="10400" b="1" kern="0" spc="2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3666376" y="2585482"/>
            <a:ext cx="300324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5400" b="1" kern="0" spc="225" dirty="0">
                <a:solidFill>
                  <a:srgbClr val="C00000"/>
                </a:solidFill>
                <a:latin typeface="Agency FB" panose="020B0503020202020204" pitchFamily="34" charset="0"/>
              </a:rPr>
              <a:t>联想功能</a:t>
            </a:r>
          </a:p>
        </p:txBody>
      </p:sp>
    </p:spTree>
    <p:extLst>
      <p:ext uri="{BB962C8B-B14F-4D97-AF65-F5344CB8AC3E}">
        <p14:creationId xmlns:p14="http://schemas.microsoft.com/office/powerpoint/2010/main" xmlns="" val="361912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截图_201708022035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63"/>
            <a:ext cx="9144000" cy="442915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14282" y="1714494"/>
            <a:ext cx="1214446" cy="342900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 rot="9283911">
            <a:off x="2303575" y="1209237"/>
            <a:ext cx="604619" cy="522349"/>
          </a:xfrm>
          <a:custGeom>
            <a:avLst/>
            <a:gdLst>
              <a:gd name="T0" fmla="*/ 1281616 w 634"/>
              <a:gd name="T1" fmla="*/ 39819 h 633"/>
              <a:gd name="T2" fmla="*/ 1281616 w 634"/>
              <a:gd name="T3" fmla="*/ 39819 h 633"/>
              <a:gd name="T4" fmla="*/ 0 w 634"/>
              <a:gd name="T5" fmla="*/ 878867 h 633"/>
              <a:gd name="T6" fmla="*/ 405951 w 634"/>
              <a:gd name="T7" fmla="*/ 1214486 h 633"/>
              <a:gd name="T8" fmla="*/ 656748 w 634"/>
              <a:gd name="T9" fmla="*/ 1797553 h 633"/>
              <a:gd name="T10" fmla="*/ 1313497 w 634"/>
              <a:gd name="T11" fmla="*/ 82483 h 633"/>
              <a:gd name="T12" fmla="*/ 1281616 w 634"/>
              <a:gd name="T13" fmla="*/ 39819 h 633"/>
              <a:gd name="T14" fmla="*/ 157280 w 634"/>
              <a:gd name="T15" fmla="*/ 878867 h 633"/>
              <a:gd name="T16" fmla="*/ 157280 w 634"/>
              <a:gd name="T17" fmla="*/ 878867 h 633"/>
              <a:gd name="T18" fmla="*/ 1126461 w 634"/>
              <a:gd name="T19" fmla="*/ 250292 h 633"/>
              <a:gd name="T20" fmla="*/ 437832 w 634"/>
              <a:gd name="T21" fmla="*/ 1086496 h 633"/>
              <a:gd name="T22" fmla="*/ 157280 w 634"/>
              <a:gd name="T23" fmla="*/ 878867 h 633"/>
              <a:gd name="T24" fmla="*/ 656748 w 634"/>
              <a:gd name="T25" fmla="*/ 1589924 h 633"/>
              <a:gd name="T26" fmla="*/ 656748 w 634"/>
              <a:gd name="T27" fmla="*/ 1589924 h 633"/>
              <a:gd name="T28" fmla="*/ 501594 w 634"/>
              <a:gd name="T29" fmla="*/ 1129159 h 633"/>
              <a:gd name="T30" fmla="*/ 1158342 w 634"/>
              <a:gd name="T31" fmla="*/ 290111 h 633"/>
              <a:gd name="T32" fmla="*/ 656748 w 634"/>
              <a:gd name="T33" fmla="*/ 1589924 h 63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xtLst/>
        </p:spPr>
        <p:txBody>
          <a:bodyPr wrap="none" lIns="121908" tIns="60955" rIns="121908" bIns="60955"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14" name="图片 13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12" y="928676"/>
            <a:ext cx="1533525" cy="393382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图片 14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9741" y="928676"/>
            <a:ext cx="1695450" cy="34099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图片 15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895" y="928676"/>
            <a:ext cx="1657581" cy="325800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图片 16" descr="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6181" y="928676"/>
            <a:ext cx="1704975" cy="30384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1785918" y="109821"/>
            <a:ext cx="5643602" cy="400110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    联想功能、筛选精准信息、辅助学术科研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70626114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"/>
            <a:ext cx="4357685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976960"/>
            <a:ext cx="4134465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 独一无二的联想功能  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1438" y="285734"/>
            <a:ext cx="2000232" cy="42862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500562" y="2048530"/>
            <a:ext cx="4134465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 启发、拓展科研思路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00562" y="3191538"/>
            <a:ext cx="4572000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 获取最全面、最有效信息  </a:t>
            </a:r>
          </a:p>
        </p:txBody>
      </p:sp>
      <p:pic>
        <p:nvPicPr>
          <p:cNvPr id="19" name="图片 18" descr="A000220150320I83P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0"/>
            <a:ext cx="1318161" cy="843665"/>
          </a:xfrm>
          <a:prstGeom prst="rect">
            <a:avLst/>
          </a:prstGeom>
        </p:spPr>
      </p:pic>
      <p:pic>
        <p:nvPicPr>
          <p:cNvPr id="20" name="图片 19" descr="A000220150320I83P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51245">
            <a:off x="7452496" y="4123798"/>
            <a:ext cx="1318161" cy="843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8"/>
            <a:ext cx="9144000" cy="4286262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" name="图片 4" descr="我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57238"/>
            <a:ext cx="1817650" cy="428626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右箭头 9"/>
          <p:cNvSpPr/>
          <p:nvPr/>
        </p:nvSpPr>
        <p:spPr>
          <a:xfrm>
            <a:off x="5929322" y="2428874"/>
            <a:ext cx="2286016" cy="14287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429256" y="3000378"/>
            <a:ext cx="3357586" cy="42862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786050" y="214296"/>
            <a:ext cx="4243469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 筛选排序   提供精准知识服务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57"/>
            <a:ext cx="9144000" cy="51391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1110976" y="802986"/>
            <a:ext cx="5023274" cy="3563110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3071802" y="515034"/>
            <a:ext cx="4899680" cy="3556914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2197176" y="904969"/>
            <a:ext cx="3818733" cy="16696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US" altLang="zh-CN" sz="10400" b="1" kern="0" spc="225" dirty="0">
                <a:solidFill>
                  <a:schemeClr val="bg1"/>
                </a:solidFill>
                <a:latin typeface="Agency FB" panose="020B0503020202020204" pitchFamily="34" charset="0"/>
              </a:rPr>
              <a:t> three</a:t>
            </a:r>
            <a:endParaRPr lang="zh-CN" altLang="en-US" sz="10400" b="1" kern="0" spc="2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3594938" y="2585482"/>
            <a:ext cx="300324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5400" b="1" kern="0" spc="225" dirty="0">
                <a:solidFill>
                  <a:srgbClr val="C00000"/>
                </a:solidFill>
                <a:latin typeface="Agency FB" panose="020B0503020202020204" pitchFamily="34" charset="0"/>
              </a:rPr>
              <a:t>流媒体</a:t>
            </a:r>
          </a:p>
        </p:txBody>
      </p:sp>
    </p:spTree>
    <p:extLst>
      <p:ext uri="{BB962C8B-B14F-4D97-AF65-F5344CB8AC3E}">
        <p14:creationId xmlns:p14="http://schemas.microsoft.com/office/powerpoint/2010/main" xmlns="" val="361912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QQ截图20170627141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451"/>
            <a:ext cx="9143999" cy="4991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3857634"/>
            <a:ext cx="1415772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</a:rPr>
              <a:t>流媒体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1571604" y="4143386"/>
            <a:ext cx="1500198" cy="1274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8896657">
            <a:off x="1637421" y="3083959"/>
            <a:ext cx="1500198" cy="12744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71736" y="0"/>
            <a:ext cx="3429024" cy="58477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</a:rPr>
              <a:t>  流媒体</a:t>
            </a:r>
            <a:r>
              <a:rPr lang="en-US" altLang="zh-CN" sz="3200" b="1" dirty="0">
                <a:solidFill>
                  <a:schemeClr val="bg1"/>
                </a:solidFill>
              </a:rPr>
              <a:t>    +    PDF  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000246"/>
            <a:ext cx="849913" cy="584775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</a:rPr>
              <a:t>PDF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066" y="-18"/>
            <a:ext cx="4122372" cy="769441"/>
            <a:chOff x="694755" y="49520"/>
            <a:chExt cx="5496496" cy="1025921"/>
          </a:xfrm>
        </p:grpSpPr>
        <p:sp>
          <p:nvSpPr>
            <p:cNvPr id="3" name="文本框 2"/>
            <p:cNvSpPr txBox="1"/>
            <p:nvPr/>
          </p:nvSpPr>
          <p:spPr>
            <a:xfrm>
              <a:off x="785190" y="49520"/>
              <a:ext cx="5406061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3600" b="1" kern="0" dirty="0">
                  <a:solidFill>
                    <a:srgbClr val="777777"/>
                  </a:solidFill>
                  <a:latin typeface="Agency FB" panose="020B0503020202020204" pitchFamily="34" charset="0"/>
                </a:rPr>
                <a:t>流媒体   </a:t>
              </a:r>
              <a:r>
                <a:rPr lang="zh-CN" altLang="en-US" sz="4000" b="1" kern="0" dirty="0">
                  <a:solidFill>
                    <a:srgbClr val="777777"/>
                  </a:solidFill>
                  <a:latin typeface="Agency FB" panose="020B0503020202020204" pitchFamily="34" charset="0"/>
                </a:rPr>
                <a:t> </a:t>
              </a:r>
              <a:r>
                <a:rPr lang="en-US" altLang="zh-CN" sz="4400" b="1" kern="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VS </a:t>
              </a:r>
              <a:r>
                <a:rPr lang="en-US" altLang="zh-CN" sz="4000" b="1" kern="0" dirty="0">
                  <a:solidFill>
                    <a:srgbClr val="C00000"/>
                  </a:solidFill>
                  <a:latin typeface="Agency FB" panose="020B0503020202020204" pitchFamily="34" charset="0"/>
                </a:rPr>
                <a:t>   </a:t>
              </a:r>
              <a:r>
                <a:rPr lang="en-US" altLang="zh-CN" sz="3600" b="1" kern="0" dirty="0">
                  <a:solidFill>
                    <a:srgbClr val="777777"/>
                  </a:solidFill>
                  <a:latin typeface="Agency FB" panose="020B0503020202020204" pitchFamily="34" charset="0"/>
                </a:rPr>
                <a:t>PDF</a:t>
              </a:r>
              <a:endParaRPr lang="zh-CN" altLang="en-US" sz="3600" b="1" kern="0" dirty="0">
                <a:solidFill>
                  <a:srgbClr val="777777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2517493"/>
            <a:ext cx="9144000" cy="954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组合 24"/>
          <p:cNvGrpSpPr/>
          <p:nvPr/>
        </p:nvGrpSpPr>
        <p:grpSpPr>
          <a:xfrm>
            <a:off x="285720" y="1444950"/>
            <a:ext cx="1406324" cy="1107721"/>
            <a:chOff x="1400536" y="1926599"/>
            <a:chExt cx="1875098" cy="1476961"/>
          </a:xfrm>
        </p:grpSpPr>
        <p:sp>
          <p:nvSpPr>
            <p:cNvPr id="24" name="任意多边形 23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组合 25"/>
          <p:cNvGrpSpPr/>
          <p:nvPr/>
        </p:nvGrpSpPr>
        <p:grpSpPr>
          <a:xfrm flipV="1">
            <a:off x="1709624" y="2612985"/>
            <a:ext cx="1406324" cy="1107721"/>
            <a:chOff x="1400536" y="1926599"/>
            <a:chExt cx="1875098" cy="1476961"/>
          </a:xfrm>
        </p:grpSpPr>
        <p:sp>
          <p:nvSpPr>
            <p:cNvPr id="27" name="任意多边形 26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组合 28"/>
          <p:cNvGrpSpPr/>
          <p:nvPr/>
        </p:nvGrpSpPr>
        <p:grpSpPr>
          <a:xfrm>
            <a:off x="3005793" y="1409773"/>
            <a:ext cx="1406324" cy="1107721"/>
            <a:chOff x="1400536" y="1926599"/>
            <a:chExt cx="1875098" cy="1476961"/>
          </a:xfrm>
        </p:grpSpPr>
        <p:sp>
          <p:nvSpPr>
            <p:cNvPr id="30" name="任意多边形 29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组合 31"/>
          <p:cNvGrpSpPr/>
          <p:nvPr/>
        </p:nvGrpSpPr>
        <p:grpSpPr>
          <a:xfrm flipV="1">
            <a:off x="4429124" y="2612985"/>
            <a:ext cx="1406324" cy="1107721"/>
            <a:chOff x="1400536" y="1926599"/>
            <a:chExt cx="1875098" cy="1476961"/>
          </a:xfrm>
        </p:grpSpPr>
        <p:sp>
          <p:nvSpPr>
            <p:cNvPr id="33" name="任意多边形 32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组合 34"/>
          <p:cNvGrpSpPr/>
          <p:nvPr/>
        </p:nvGrpSpPr>
        <p:grpSpPr>
          <a:xfrm>
            <a:off x="5880320" y="1427361"/>
            <a:ext cx="1406324" cy="1107721"/>
            <a:chOff x="1400536" y="1926599"/>
            <a:chExt cx="1875098" cy="1476961"/>
          </a:xfrm>
        </p:grpSpPr>
        <p:sp>
          <p:nvSpPr>
            <p:cNvPr id="36" name="任意多边形 35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1406" y="3051980"/>
            <a:ext cx="164307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zh-CN" altLang="en-US" sz="2000" kern="0" spc="225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点开即读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1708" y="3494867"/>
            <a:ext cx="153353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流媒体阅读无需等待下载，打开即读，一读到底</a:t>
            </a:r>
            <a:r>
              <a:rPr lang="en-US" altLang="zh-CN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,</a:t>
            </a: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时效性强。</a:t>
            </a:r>
            <a:endParaRPr lang="en-US" altLang="zh-CN" sz="11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857488" y="3051980"/>
            <a:ext cx="1928826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zh-CN" altLang="en-US" sz="2000" kern="0" spc="225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多终端自适应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2947239" y="3487102"/>
            <a:ext cx="1533530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流媒体可以自动适应阅读设备屏幕大小，按照屏幕尺寸进行重新排版。给读者不同屏幕的相同优质阅读体。</a:t>
            </a:r>
            <a:endParaRPr lang="en-US" altLang="zh-CN" sz="11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86446" y="3051980"/>
            <a:ext cx="1785950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zh-CN" altLang="en-US" sz="2000" kern="0" spc="225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书店级体验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683424" y="3460701"/>
            <a:ext cx="1533530" cy="125418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流媒体点开即读的阅读方式给读者提供了书店级体验，读者可以提前阅读预判这篇文章是否自己真正所需，使读者精准快速找到所需资料。</a:t>
            </a:r>
            <a:endParaRPr lang="en-US" altLang="zh-CN" sz="11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462456" y="908840"/>
            <a:ext cx="15001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zh-CN" altLang="en-US" sz="2000" kern="0" spc="225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固定排版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286248" y="1357304"/>
            <a:ext cx="153353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传统</a:t>
            </a:r>
            <a:r>
              <a:rPr lang="en-US" altLang="zh-CN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PDF</a:t>
            </a: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版式文件与设备大小无关，固定文档格式，版面呈现结果不会自动改变。</a:t>
            </a:r>
            <a:endParaRPr lang="en-US" altLang="zh-CN" sz="11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24635" y="1000114"/>
            <a:ext cx="1461481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zh-CN" altLang="en-US" sz="2000" kern="0" spc="225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下载阅读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592545" y="1428742"/>
            <a:ext cx="153353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传统</a:t>
            </a:r>
            <a:r>
              <a:rPr lang="en-US" altLang="zh-CN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PDF</a:t>
            </a: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版式文件从下载到打开全文大概需要</a:t>
            </a:r>
            <a:r>
              <a:rPr lang="en-US" altLang="zh-CN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30</a:t>
            </a: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秒，只能先下载，后阅读。</a:t>
            </a:r>
            <a:endParaRPr lang="en-US" altLang="zh-CN" sz="11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grpSp>
        <p:nvGrpSpPr>
          <p:cNvPr id="12" name="组合 54"/>
          <p:cNvGrpSpPr/>
          <p:nvPr/>
        </p:nvGrpSpPr>
        <p:grpSpPr>
          <a:xfrm>
            <a:off x="817810" y="2693934"/>
            <a:ext cx="134070" cy="235538"/>
            <a:chOff x="-474562" y="2314128"/>
            <a:chExt cx="271268" cy="476571"/>
          </a:xfrm>
        </p:grpSpPr>
        <p:sp>
          <p:nvSpPr>
            <p:cNvPr id="51" name="等腰三角形 50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组合 55"/>
          <p:cNvGrpSpPr/>
          <p:nvPr/>
        </p:nvGrpSpPr>
        <p:grpSpPr>
          <a:xfrm>
            <a:off x="3641920" y="2689486"/>
            <a:ext cx="134070" cy="235538"/>
            <a:chOff x="-474562" y="2314128"/>
            <a:chExt cx="271268" cy="476571"/>
          </a:xfrm>
        </p:grpSpPr>
        <p:sp>
          <p:nvSpPr>
            <p:cNvPr id="57" name="等腰三角形 56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组合 60"/>
          <p:cNvGrpSpPr/>
          <p:nvPr/>
        </p:nvGrpSpPr>
        <p:grpSpPr>
          <a:xfrm>
            <a:off x="6383129" y="2678320"/>
            <a:ext cx="134070" cy="235538"/>
            <a:chOff x="-474562" y="2314128"/>
            <a:chExt cx="271268" cy="476571"/>
          </a:xfrm>
        </p:grpSpPr>
        <p:sp>
          <p:nvSpPr>
            <p:cNvPr id="62" name="等腰三角形 61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6" name="组合 65"/>
          <p:cNvGrpSpPr/>
          <p:nvPr/>
        </p:nvGrpSpPr>
        <p:grpSpPr>
          <a:xfrm flipV="1">
            <a:off x="4893111" y="2156740"/>
            <a:ext cx="134070" cy="235538"/>
            <a:chOff x="-474562" y="2314128"/>
            <a:chExt cx="271268" cy="476571"/>
          </a:xfrm>
        </p:grpSpPr>
        <p:sp>
          <p:nvSpPr>
            <p:cNvPr id="67" name="等腰三角形 66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组合 70"/>
          <p:cNvGrpSpPr/>
          <p:nvPr/>
        </p:nvGrpSpPr>
        <p:grpSpPr>
          <a:xfrm flipV="1">
            <a:off x="2300163" y="2130512"/>
            <a:ext cx="134070" cy="235538"/>
            <a:chOff x="-474562" y="2314128"/>
            <a:chExt cx="271268" cy="476571"/>
          </a:xfrm>
        </p:grpSpPr>
        <p:sp>
          <p:nvSpPr>
            <p:cNvPr id="72" name="等腰三角形 71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3177460" y="1634973"/>
            <a:ext cx="106299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</a:rPr>
              <a:t>流媒体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57387" y="1647433"/>
            <a:ext cx="106299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</a:rPr>
              <a:t>流媒体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830960" y="3149258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ysClr val="windowText" lastClr="000000"/>
                </a:solidFill>
              </a:rPr>
              <a:t>PDF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00791" y="3142221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ysClr val="windowText" lastClr="000000"/>
                </a:solidFill>
              </a:rPr>
              <a:t>PDF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059900" y="1627223"/>
            <a:ext cx="106299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1600" kern="0" dirty="0">
                <a:solidFill>
                  <a:sysClr val="windowText" lastClr="000000"/>
                </a:solidFill>
              </a:rPr>
              <a:t>流媒体</a:t>
            </a:r>
          </a:p>
        </p:txBody>
      </p:sp>
      <p:grpSp>
        <p:nvGrpSpPr>
          <p:cNvPr id="66" name="组合 31"/>
          <p:cNvGrpSpPr/>
          <p:nvPr/>
        </p:nvGrpSpPr>
        <p:grpSpPr>
          <a:xfrm flipV="1">
            <a:off x="7380518" y="2607037"/>
            <a:ext cx="1406324" cy="1107721"/>
            <a:chOff x="1400536" y="1926599"/>
            <a:chExt cx="1875098" cy="1476961"/>
          </a:xfrm>
        </p:grpSpPr>
        <p:sp>
          <p:nvSpPr>
            <p:cNvPr id="71" name="任意多边形 70"/>
            <p:cNvSpPr/>
            <p:nvPr/>
          </p:nvSpPr>
          <p:spPr>
            <a:xfrm>
              <a:off x="1400536" y="1926599"/>
              <a:ext cx="1875098" cy="1476961"/>
            </a:xfrm>
            <a:custGeom>
              <a:avLst/>
              <a:gdLst>
                <a:gd name="connsiteX0" fmla="*/ 937549 w 1875098"/>
                <a:gd name="connsiteY0" fmla="*/ 0 h 1476961"/>
                <a:gd name="connsiteX1" fmla="*/ 1474579 w 1875098"/>
                <a:gd name="connsiteY1" fmla="*/ 537030 h 1476961"/>
                <a:gd name="connsiteX2" fmla="*/ 1382863 w 1875098"/>
                <a:gd name="connsiteY2" fmla="*/ 837289 h 1476961"/>
                <a:gd name="connsiteX3" fmla="*/ 1325099 w 1875098"/>
                <a:gd name="connsiteY3" fmla="*/ 907299 h 1476961"/>
                <a:gd name="connsiteX4" fmla="*/ 1875098 w 1875098"/>
                <a:gd name="connsiteY4" fmla="*/ 1476961 h 1476961"/>
                <a:gd name="connsiteX5" fmla="*/ 0 w 1875098"/>
                <a:gd name="connsiteY5" fmla="*/ 1476961 h 1476961"/>
                <a:gd name="connsiteX6" fmla="*/ 549999 w 1875098"/>
                <a:gd name="connsiteY6" fmla="*/ 907299 h 1476961"/>
                <a:gd name="connsiteX7" fmla="*/ 492236 w 1875098"/>
                <a:gd name="connsiteY7" fmla="*/ 837289 h 1476961"/>
                <a:gd name="connsiteX8" fmla="*/ 400519 w 1875098"/>
                <a:gd name="connsiteY8" fmla="*/ 537030 h 1476961"/>
                <a:gd name="connsiteX9" fmla="*/ 937549 w 1875098"/>
                <a:gd name="connsiteY9" fmla="*/ 0 h 14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5098" h="1476961">
                  <a:moveTo>
                    <a:pt x="937549" y="0"/>
                  </a:moveTo>
                  <a:cubicBezTo>
                    <a:pt x="1234142" y="0"/>
                    <a:pt x="1474579" y="240437"/>
                    <a:pt x="1474579" y="537030"/>
                  </a:cubicBezTo>
                  <a:cubicBezTo>
                    <a:pt x="1474579" y="648253"/>
                    <a:pt x="1440768" y="751578"/>
                    <a:pt x="1382863" y="837289"/>
                  </a:cubicBezTo>
                  <a:lnTo>
                    <a:pt x="1325099" y="907299"/>
                  </a:lnTo>
                  <a:lnTo>
                    <a:pt x="1875098" y="1476961"/>
                  </a:lnTo>
                  <a:lnTo>
                    <a:pt x="0" y="1476961"/>
                  </a:lnTo>
                  <a:lnTo>
                    <a:pt x="549999" y="907299"/>
                  </a:lnTo>
                  <a:lnTo>
                    <a:pt x="492236" y="837289"/>
                  </a:lnTo>
                  <a:cubicBezTo>
                    <a:pt x="434331" y="751578"/>
                    <a:pt x="400519" y="648253"/>
                    <a:pt x="400519" y="537030"/>
                  </a:cubicBezTo>
                  <a:cubicBezTo>
                    <a:pt x="400519" y="240437"/>
                    <a:pt x="640956" y="0"/>
                    <a:pt x="93754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椭圆 80"/>
            <p:cNvSpPr/>
            <p:nvPr/>
          </p:nvSpPr>
          <p:spPr>
            <a:xfrm>
              <a:off x="1846273" y="1968334"/>
              <a:ext cx="983624" cy="9836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2" name="文本框 78"/>
          <p:cNvSpPr txBox="1"/>
          <p:nvPr/>
        </p:nvSpPr>
        <p:spPr>
          <a:xfrm>
            <a:off x="7552185" y="3136273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ysClr val="windowText" lastClr="000000"/>
                </a:solidFill>
              </a:rPr>
              <a:t>PDF</a:t>
            </a:r>
            <a:endParaRPr lang="zh-CN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88" name="文本框 46"/>
          <p:cNvSpPr txBox="1"/>
          <p:nvPr/>
        </p:nvSpPr>
        <p:spPr>
          <a:xfrm>
            <a:off x="7643802" y="928676"/>
            <a:ext cx="1500198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zh-CN" altLang="en-US" sz="2000" kern="0" spc="225" dirty="0">
                <a:solidFill>
                  <a:sysClr val="windowText" lastClr="000000"/>
                </a:solidFill>
                <a:latin typeface="Agency FB" panose="020B0503020202020204" pitchFamily="34" charset="0"/>
              </a:rPr>
              <a:t>未知需求</a:t>
            </a:r>
          </a:p>
        </p:txBody>
      </p:sp>
      <p:sp>
        <p:nvSpPr>
          <p:cNvPr id="89" name="文本框 47"/>
          <p:cNvSpPr txBox="1"/>
          <p:nvPr/>
        </p:nvSpPr>
        <p:spPr>
          <a:xfrm>
            <a:off x="7467594" y="1357304"/>
            <a:ext cx="153353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defRPr/>
            </a:pP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传统</a:t>
            </a:r>
            <a:r>
              <a:rPr lang="en-US" altLang="zh-CN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PDF</a:t>
            </a:r>
            <a:r>
              <a:rPr lang="zh-CN" altLang="en-US" sz="1100" kern="0" dirty="0">
                <a:solidFill>
                  <a:srgbClr val="777777"/>
                </a:solidFill>
                <a:latin typeface="Calibri" panose="020F0502020204030204" pitchFamily="34" charset="0"/>
              </a:rPr>
              <a:t>文件不能提前预览，往往读者费时费力下载完成后发现内容并非自己所需。</a:t>
            </a:r>
            <a:endParaRPr lang="en-US" altLang="zh-CN" sz="1100" kern="0" dirty="0">
              <a:solidFill>
                <a:srgbClr val="777777"/>
              </a:solidFill>
              <a:latin typeface="Calibri" panose="020F0502020204030204" pitchFamily="34" charset="0"/>
            </a:endParaRPr>
          </a:p>
        </p:txBody>
      </p:sp>
      <p:grpSp>
        <p:nvGrpSpPr>
          <p:cNvPr id="90" name="组合 65"/>
          <p:cNvGrpSpPr/>
          <p:nvPr/>
        </p:nvGrpSpPr>
        <p:grpSpPr>
          <a:xfrm flipV="1">
            <a:off x="8074457" y="2156740"/>
            <a:ext cx="134070" cy="235538"/>
            <a:chOff x="-474562" y="2314128"/>
            <a:chExt cx="271268" cy="476571"/>
          </a:xfrm>
        </p:grpSpPr>
        <p:sp>
          <p:nvSpPr>
            <p:cNvPr id="91" name="等腰三角形 90"/>
            <p:cNvSpPr/>
            <p:nvPr/>
          </p:nvSpPr>
          <p:spPr>
            <a:xfrm>
              <a:off x="-474562" y="2314128"/>
              <a:ext cx="271268" cy="233852"/>
            </a:xfrm>
            <a:prstGeom prst="triangle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-474562" y="2585178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-474562" y="2665079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-474562" y="2744980"/>
              <a:ext cx="271268" cy="45719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12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57686" y="357172"/>
            <a:ext cx="2714644" cy="52322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obliqueBottom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4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、可视化分析</a:t>
            </a:r>
            <a:endParaRPr lang="zh-CN" altLang="en-US" sz="2800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 Unicode MS" pitchFamily="34" charset="-122"/>
            </a:endParaRPr>
          </a:p>
        </p:txBody>
      </p:sp>
      <p:pic>
        <p:nvPicPr>
          <p:cNvPr id="10" name="图片 9" descr="QQ截图20170731164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14" y="0"/>
            <a:ext cx="2045312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29058" y="178593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相似文献排列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58" y="114299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智能分析影响因子趋势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9058" y="250031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基金文献排列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9058" y="314325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全国馆藏一览图</a:t>
            </a:r>
          </a:p>
        </p:txBody>
      </p:sp>
      <p:pic>
        <p:nvPicPr>
          <p:cNvPr id="12" name="图片 11" descr="A000220150321B89P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828" y="2571750"/>
            <a:ext cx="5852172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650"/>
            <a:ext cx="9144000" cy="4514850"/>
          </a:xfrm>
          <a:prstGeom prst="rect">
            <a:avLst/>
          </a:prstGeom>
        </p:spPr>
      </p:pic>
      <p:pic>
        <p:nvPicPr>
          <p:cNvPr id="24" name="图片 2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2524"/>
            <a:ext cx="9144000" cy="4490975"/>
          </a:xfrm>
          <a:prstGeom prst="rect">
            <a:avLst/>
          </a:prstGeom>
        </p:spPr>
      </p:pic>
      <p:pic>
        <p:nvPicPr>
          <p:cNvPr id="25" name="图片 24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714362"/>
            <a:ext cx="8591550" cy="4105275"/>
          </a:xfrm>
          <a:prstGeom prst="rect">
            <a:avLst/>
          </a:prstGeom>
        </p:spPr>
      </p:pic>
      <p:pic>
        <p:nvPicPr>
          <p:cNvPr id="26" name="图片 25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1428742"/>
            <a:ext cx="8201025" cy="2409825"/>
          </a:xfrm>
          <a:prstGeom prst="rect">
            <a:avLst/>
          </a:prstGeom>
        </p:spPr>
      </p:pic>
      <p:pic>
        <p:nvPicPr>
          <p:cNvPr id="29" name="图片 28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" y="1114425"/>
            <a:ext cx="8429625" cy="2914650"/>
          </a:xfrm>
          <a:prstGeom prst="rect">
            <a:avLst/>
          </a:prstGeom>
        </p:spPr>
      </p:pic>
      <p:pic>
        <p:nvPicPr>
          <p:cNvPr id="30" name="图片 29" descr="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728678"/>
            <a:ext cx="8258175" cy="40576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928926" y="109821"/>
            <a:ext cx="3023585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知识图谱、扩展阅读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802231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25"/>
            <a:ext cx="9144000" cy="450057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72000" y="1928808"/>
            <a:ext cx="1928826" cy="4286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QQ截图201708030859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428874"/>
            <a:ext cx="2181225" cy="2409825"/>
          </a:xfrm>
          <a:prstGeom prst="rect">
            <a:avLst/>
          </a:prstGeom>
        </p:spPr>
      </p:pic>
      <p:pic>
        <p:nvPicPr>
          <p:cNvPr id="8" name="图片 7" descr="QQ截图201708030851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571500"/>
            <a:ext cx="8391525" cy="4572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08373" y="109821"/>
            <a:ext cx="4549643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引用格式 </a:t>
            </a:r>
            <a:r>
              <a:rPr lang="en-US" altLang="zh-CN" sz="2400" b="1" dirty="0">
                <a:solidFill>
                  <a:schemeClr val="bg1"/>
                </a:solidFill>
              </a:rPr>
              <a:t>+ </a:t>
            </a:r>
            <a:r>
              <a:rPr lang="zh-CN" altLang="en-US" sz="2400" b="1" dirty="0">
                <a:solidFill>
                  <a:schemeClr val="bg1"/>
                </a:solidFill>
              </a:rPr>
              <a:t>空间收藏 </a:t>
            </a:r>
            <a:r>
              <a:rPr lang="en-US" altLang="zh-CN" sz="2400" b="1" dirty="0">
                <a:solidFill>
                  <a:schemeClr val="bg1"/>
                </a:solidFill>
              </a:rPr>
              <a:t>+ </a:t>
            </a:r>
            <a:r>
              <a:rPr lang="zh-CN" altLang="en-US" sz="2400" b="1" dirty="0">
                <a:solidFill>
                  <a:schemeClr val="bg1"/>
                </a:solidFill>
              </a:rPr>
              <a:t>一键转发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6252139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" y="26625"/>
            <a:ext cx="7652929" cy="50902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3" y="0"/>
            <a:ext cx="5357818" cy="5143500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3" name="组合 22"/>
          <p:cNvGrpSpPr/>
          <p:nvPr/>
        </p:nvGrpSpPr>
        <p:grpSpPr>
          <a:xfrm>
            <a:off x="521066" y="180017"/>
            <a:ext cx="5126225" cy="821168"/>
            <a:chOff x="694755" y="240022"/>
            <a:chExt cx="6834966" cy="1094890"/>
          </a:xfrm>
        </p:grpSpPr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3600" b="1" kern="0" dirty="0">
                  <a:solidFill>
                    <a:srgbClr val="777777"/>
                  </a:solidFill>
                  <a:latin typeface="Agency FB" panose="020B0503020202020204" pitchFamily="34" charset="0"/>
                </a:rPr>
                <a:t>空间收藏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85190" y="924543"/>
              <a:ext cx="6744531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endParaRPr lang="en-US" altLang="zh-CN" sz="14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521067" y="1388656"/>
            <a:ext cx="564060" cy="5640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521066" y="2256077"/>
            <a:ext cx="564060" cy="5640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1066" y="3229599"/>
            <a:ext cx="564060" cy="5640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1066" y="4203121"/>
            <a:ext cx="564060" cy="56406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246825" y="1425823"/>
            <a:ext cx="34289" cy="489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flipH="1">
            <a:off x="1246825" y="2293245"/>
            <a:ext cx="34289" cy="489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 flipH="1">
            <a:off x="1246825" y="3266767"/>
            <a:ext cx="34289" cy="489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1246824" y="4240288"/>
            <a:ext cx="34289" cy="489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7" name="组合 24"/>
          <p:cNvGrpSpPr/>
          <p:nvPr/>
        </p:nvGrpSpPr>
        <p:grpSpPr>
          <a:xfrm>
            <a:off x="1403134" y="1252697"/>
            <a:ext cx="2758799" cy="676109"/>
            <a:chOff x="1870846" y="1670265"/>
            <a:chExt cx="3678398" cy="901480"/>
          </a:xfrm>
        </p:grpSpPr>
        <p:sp>
          <p:nvSpPr>
            <p:cNvPr id="22" name="文本框 21"/>
            <p:cNvSpPr txBox="1"/>
            <p:nvPr/>
          </p:nvSpPr>
          <p:spPr>
            <a:xfrm>
              <a:off x="1870846" y="2202413"/>
              <a:ext cx="367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r>
                <a:rPr lang="zh-CN" altLang="en-US" sz="1200" kern="0" dirty="0">
                  <a:solidFill>
                    <a:srgbClr val="777777"/>
                  </a:solidFill>
                  <a:latin typeface="Calibri" panose="020F0502020204030204" pitchFamily="34" charset="0"/>
                </a:rPr>
                <a:t>一键订阅  方便下次阅读</a:t>
              </a:r>
              <a:endParaRPr lang="en-US" altLang="zh-CN" sz="12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870846" y="1670265"/>
              <a:ext cx="9625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b="1" kern="0" spc="225" dirty="0">
                  <a:solidFill>
                    <a:sysClr val="windowText" lastClr="000000"/>
                  </a:solidFill>
                  <a:latin typeface="Agency FB" panose="020B0503020202020204" pitchFamily="34" charset="0"/>
                </a:rPr>
                <a:t>收藏</a:t>
              </a:r>
            </a:p>
          </p:txBody>
        </p:sp>
      </p:grpSp>
      <p:grpSp>
        <p:nvGrpSpPr>
          <p:cNvPr id="12" name="组合 25"/>
          <p:cNvGrpSpPr/>
          <p:nvPr/>
        </p:nvGrpSpPr>
        <p:grpSpPr>
          <a:xfrm>
            <a:off x="1442811" y="2182689"/>
            <a:ext cx="2758799" cy="633023"/>
            <a:chOff x="1870846" y="1670265"/>
            <a:chExt cx="3678398" cy="844031"/>
          </a:xfrm>
        </p:grpSpPr>
        <p:sp>
          <p:nvSpPr>
            <p:cNvPr id="27" name="文本框 26"/>
            <p:cNvSpPr txBox="1"/>
            <p:nvPr/>
          </p:nvSpPr>
          <p:spPr>
            <a:xfrm>
              <a:off x="1870846" y="2144964"/>
              <a:ext cx="367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r>
                <a:rPr lang="zh-CN" altLang="en-US" sz="1200" kern="0" dirty="0">
                  <a:solidFill>
                    <a:srgbClr val="777777"/>
                  </a:solidFill>
                  <a:latin typeface="Calibri" panose="020F0502020204030204" pitchFamily="34" charset="0"/>
                </a:rPr>
                <a:t>一键分享到社交平台，资源共享</a:t>
              </a:r>
              <a:endParaRPr lang="en-US" altLang="zh-CN" sz="12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70846" y="1670265"/>
              <a:ext cx="9625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b="1" kern="0" spc="225" dirty="0">
                  <a:solidFill>
                    <a:sysClr val="windowText" lastClr="000000"/>
                  </a:solidFill>
                  <a:latin typeface="Agency FB" panose="020B0503020202020204" pitchFamily="34" charset="0"/>
                </a:rPr>
                <a:t>转发</a:t>
              </a:r>
            </a:p>
          </p:txBody>
        </p:sp>
      </p:grpSp>
      <p:grpSp>
        <p:nvGrpSpPr>
          <p:cNvPr id="13" name="组合 28"/>
          <p:cNvGrpSpPr/>
          <p:nvPr/>
        </p:nvGrpSpPr>
        <p:grpSpPr>
          <a:xfrm>
            <a:off x="1442811" y="3156211"/>
            <a:ext cx="2758799" cy="659633"/>
            <a:chOff x="1870846" y="1670265"/>
            <a:chExt cx="3678398" cy="879511"/>
          </a:xfrm>
        </p:grpSpPr>
        <p:sp>
          <p:nvSpPr>
            <p:cNvPr id="30" name="文本框 29"/>
            <p:cNvSpPr txBox="1"/>
            <p:nvPr/>
          </p:nvSpPr>
          <p:spPr>
            <a:xfrm>
              <a:off x="1870846" y="2180444"/>
              <a:ext cx="367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r>
                <a:rPr lang="zh-CN" altLang="en-US" sz="1200" kern="0" dirty="0">
                  <a:solidFill>
                    <a:srgbClr val="777777"/>
                  </a:solidFill>
                  <a:latin typeface="Calibri" panose="020F0502020204030204" pitchFamily="34" charset="0"/>
                </a:rPr>
                <a:t>丰富、多维的开放评价体系</a:t>
              </a:r>
              <a:endParaRPr lang="en-US" altLang="zh-CN" sz="12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870846" y="1670265"/>
              <a:ext cx="9625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b="1" kern="0" spc="225" dirty="0">
                  <a:solidFill>
                    <a:sysClr val="windowText" lastClr="000000"/>
                  </a:solidFill>
                  <a:latin typeface="Agency FB" panose="020B0503020202020204" pitchFamily="34" charset="0"/>
                </a:rPr>
                <a:t>评论</a:t>
              </a:r>
            </a:p>
          </p:txBody>
        </p:sp>
      </p:grpSp>
      <p:grpSp>
        <p:nvGrpSpPr>
          <p:cNvPr id="14" name="组合 31"/>
          <p:cNvGrpSpPr/>
          <p:nvPr/>
        </p:nvGrpSpPr>
        <p:grpSpPr>
          <a:xfrm>
            <a:off x="1449730" y="4129733"/>
            <a:ext cx="2758799" cy="686242"/>
            <a:chOff x="1870846" y="1670265"/>
            <a:chExt cx="3678398" cy="914989"/>
          </a:xfrm>
        </p:grpSpPr>
        <p:sp>
          <p:nvSpPr>
            <p:cNvPr id="33" name="文本框 32"/>
            <p:cNvSpPr txBox="1"/>
            <p:nvPr/>
          </p:nvSpPr>
          <p:spPr>
            <a:xfrm>
              <a:off x="1870846" y="2215922"/>
              <a:ext cx="367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r>
                <a:rPr lang="zh-CN" altLang="en-US" sz="1200" kern="0" dirty="0">
                  <a:solidFill>
                    <a:srgbClr val="777777"/>
                  </a:solidFill>
                  <a:latin typeface="Calibri" panose="020F0502020204030204" pitchFamily="34" charset="0"/>
                </a:rPr>
                <a:t>交互式阅读，阅读不应该是孤独的</a:t>
              </a:r>
              <a:endParaRPr lang="en-US" altLang="zh-CN" sz="12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870846" y="1670265"/>
              <a:ext cx="9625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b="1" kern="0" spc="225" dirty="0">
                  <a:solidFill>
                    <a:sysClr val="windowText" lastClr="000000"/>
                  </a:solidFill>
                  <a:latin typeface="Agency FB" panose="020B0503020202020204" pitchFamily="34" charset="0"/>
                </a:rPr>
                <a:t>互动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79134" y="1494806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chemeClr val="bg1"/>
                </a:solidFill>
              </a:rPr>
              <a:t>1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71601" y="2363356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chemeClr val="bg1"/>
                </a:solidFill>
              </a:rPr>
              <a:t>2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71601" y="3338505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chemeClr val="bg1"/>
                </a:solidFill>
              </a:rPr>
              <a:t>3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79134" y="4315231"/>
            <a:ext cx="10629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en-US" altLang="zh-CN" kern="0" dirty="0">
                <a:solidFill>
                  <a:schemeClr val="bg1"/>
                </a:solidFill>
              </a:rPr>
              <a:t>4</a:t>
            </a:r>
            <a:endParaRPr lang="zh-CN" alt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57"/>
            <a:ext cx="9144000" cy="51391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1110976" y="802986"/>
            <a:ext cx="5023274" cy="3563110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3071802" y="515034"/>
            <a:ext cx="4899680" cy="3556914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2547932" y="951493"/>
            <a:ext cx="3121630" cy="16696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US" altLang="zh-CN" sz="10400" b="1" kern="0" spc="225" dirty="0">
                <a:solidFill>
                  <a:schemeClr val="bg1"/>
                </a:solidFill>
                <a:latin typeface="Agency FB" panose="020B0503020202020204" pitchFamily="34" charset="0"/>
              </a:rPr>
              <a:t> four</a:t>
            </a:r>
            <a:endParaRPr lang="zh-CN" altLang="en-US" sz="10400" b="1" kern="0" spc="2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3594938" y="2585482"/>
            <a:ext cx="300324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5400" b="1" kern="0" spc="225" dirty="0">
                <a:solidFill>
                  <a:srgbClr val="C00000"/>
                </a:solidFill>
                <a:latin typeface="Agency FB" panose="020B0503020202020204" pitchFamily="34" charset="0"/>
              </a:rPr>
              <a:t>域出版</a:t>
            </a:r>
          </a:p>
        </p:txBody>
      </p:sp>
    </p:spTree>
    <p:extLst>
      <p:ext uri="{BB962C8B-B14F-4D97-AF65-F5344CB8AC3E}">
        <p14:creationId xmlns:p14="http://schemas.microsoft.com/office/powerpoint/2010/main" xmlns="" val="361912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066" y="180017"/>
            <a:ext cx="2940936" cy="646331"/>
            <a:chOff x="694755" y="240022"/>
            <a:chExt cx="3921248" cy="861774"/>
          </a:xfrm>
        </p:grpSpPr>
        <p:sp>
          <p:nvSpPr>
            <p:cNvPr id="3" name="矩形 2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85190" y="240022"/>
              <a:ext cx="38308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3600" b="1" kern="0" dirty="0">
                  <a:solidFill>
                    <a:srgbClr val="777777"/>
                  </a:solidFill>
                  <a:latin typeface="Agency FB" panose="020B0503020202020204" pitchFamily="34" charset="0"/>
                </a:rPr>
                <a:t>域出版</a:t>
              </a:r>
            </a:p>
          </p:txBody>
        </p:sp>
      </p:grpSp>
      <p:grpSp>
        <p:nvGrpSpPr>
          <p:cNvPr id="6" name="组合 13"/>
          <p:cNvGrpSpPr/>
          <p:nvPr/>
        </p:nvGrpSpPr>
        <p:grpSpPr>
          <a:xfrm>
            <a:off x="521067" y="1008301"/>
            <a:ext cx="8095353" cy="3563713"/>
            <a:chOff x="694755" y="1228653"/>
            <a:chExt cx="10793803" cy="4751618"/>
          </a:xfrm>
        </p:grpSpPr>
        <p:grpSp>
          <p:nvGrpSpPr>
            <p:cNvPr id="8" name="组合 12"/>
            <p:cNvGrpSpPr/>
            <p:nvPr/>
          </p:nvGrpSpPr>
          <p:grpSpPr>
            <a:xfrm>
              <a:off x="694755" y="1228653"/>
              <a:ext cx="4725805" cy="2915084"/>
              <a:chOff x="694755" y="1228653"/>
              <a:chExt cx="4725805" cy="2915084"/>
            </a:xfrm>
          </p:grpSpPr>
          <p:sp>
            <p:nvSpPr>
              <p:cNvPr id="11" name="对角圆角矩形 10"/>
              <p:cNvSpPr/>
              <p:nvPr/>
            </p:nvSpPr>
            <p:spPr>
              <a:xfrm flipH="1">
                <a:off x="694755" y="1228653"/>
                <a:ext cx="4725805" cy="2915084"/>
              </a:xfrm>
              <a:prstGeom prst="round2Diag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对角圆角矩形 6"/>
              <p:cNvSpPr/>
              <p:nvPr/>
            </p:nvSpPr>
            <p:spPr>
              <a:xfrm flipH="1">
                <a:off x="694755" y="1228653"/>
                <a:ext cx="4519396" cy="2787762"/>
              </a:xfrm>
              <a:prstGeom prst="round2DiagRect">
                <a:avLst/>
              </a:prstGeom>
              <a:blipFill>
                <a:blip r:embed="rId2" cstate="email">
                  <a:extLst>
                    <a:ext uri="{28A0092B-C50C-407E-A947-70E740481C1C}">
                      <a14:useLocalDpi xmlns:a14="http://schemas.microsoft.com/office/drawing/2010/main" xmlns="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2" name="对角圆角矩形 11"/>
            <p:cNvSpPr/>
            <p:nvPr/>
          </p:nvSpPr>
          <p:spPr>
            <a:xfrm>
              <a:off x="5905497" y="1503489"/>
              <a:ext cx="5583061" cy="4476782"/>
            </a:xfrm>
            <a:prstGeom prst="round2Diag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lnSpc>
                  <a:spcPct val="150000"/>
                </a:lnSpc>
                <a:defRPr/>
              </a:pPr>
              <a:endParaRPr lang="en-US" altLang="zh-CN" sz="1600" dirty="0"/>
            </a:p>
            <a:p>
              <a:pPr defTabSz="685800">
                <a:lnSpc>
                  <a:spcPct val="150000"/>
                </a:lnSpc>
                <a:defRPr/>
              </a:pPr>
              <a:r>
                <a:rPr lang="zh-CN" altLang="en-US" sz="1600" dirty="0"/>
                <a:t>       把不同期、不同刊、不同栏目中的同一专题的论文挑选出来，汇集在一个专栏里形成域，按“域”来完成组织发布和出版传播。读者可以按专题分类来寻找自己感兴趣的资料，域出版使知识传播速度更快，范围更广。</a:t>
              </a:r>
            </a:p>
            <a:p>
              <a:pPr algn="ctr" defTabSz="685800">
                <a:lnSpc>
                  <a:spcPct val="150000"/>
                </a:lnSpc>
                <a:defRPr/>
              </a:pPr>
              <a:endParaRPr lang="zh-CN" altLang="en-US" sz="16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89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066" y="180017"/>
            <a:ext cx="5126225" cy="836556"/>
            <a:chOff x="694755" y="240022"/>
            <a:chExt cx="6834966" cy="1115409"/>
          </a:xfrm>
        </p:grpSpPr>
        <p:sp>
          <p:nvSpPr>
            <p:cNvPr id="3" name="文本框 2"/>
            <p:cNvSpPr txBox="1"/>
            <p:nvPr/>
          </p:nvSpPr>
          <p:spPr>
            <a:xfrm>
              <a:off x="785190" y="240022"/>
              <a:ext cx="5882314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3600" b="1" kern="0" dirty="0">
                  <a:solidFill>
                    <a:srgbClr val="777777"/>
                  </a:solidFill>
                  <a:latin typeface="Agency FB" panose="020B0503020202020204" pitchFamily="34" charset="0"/>
                </a:rPr>
                <a:t>超星期刊域空间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694755" y="397656"/>
              <a:ext cx="90436" cy="51573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85190" y="924544"/>
              <a:ext cx="67445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defRPr/>
              </a:pPr>
              <a:endParaRPr lang="en-US" altLang="zh-CN" sz="1500" kern="0" dirty="0">
                <a:solidFill>
                  <a:srgbClr val="777777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6" name="任意多边形 15"/>
          <p:cNvSpPr/>
          <p:nvPr/>
        </p:nvSpPr>
        <p:spPr>
          <a:xfrm>
            <a:off x="4035556" y="2560408"/>
            <a:ext cx="961718" cy="961718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8938" tIns="158938" rIns="158938" bIns="158938" numCol="1" spcCol="953" anchor="ctr" anchorCtr="0">
            <a:noAutofit/>
          </a:bodyPr>
          <a:lstStyle/>
          <a:p>
            <a:pPr algn="ctr" defTabSz="6334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</a:rPr>
              <a:t>域</a:t>
            </a:r>
          </a:p>
        </p:txBody>
      </p:sp>
      <p:sp>
        <p:nvSpPr>
          <p:cNvPr id="18" name="任意多边形 17"/>
          <p:cNvSpPr/>
          <p:nvPr/>
        </p:nvSpPr>
        <p:spPr>
          <a:xfrm>
            <a:off x="4013341" y="974380"/>
            <a:ext cx="961718" cy="961718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175" tIns="154175" rIns="154175" bIns="154175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</a:rPr>
              <a:t>资源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5609170" y="2534275"/>
            <a:ext cx="961718" cy="961718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175" tIns="154175" rIns="154175" bIns="154175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</a:rPr>
              <a:t>读者</a:t>
            </a:r>
          </a:p>
        </p:txBody>
      </p:sp>
      <p:grpSp>
        <p:nvGrpSpPr>
          <p:cNvPr id="6" name="组合 36"/>
          <p:cNvGrpSpPr/>
          <p:nvPr/>
        </p:nvGrpSpPr>
        <p:grpSpPr>
          <a:xfrm>
            <a:off x="4430277" y="2012983"/>
            <a:ext cx="169150" cy="2051528"/>
            <a:chOff x="5907035" y="2683976"/>
            <a:chExt cx="225533" cy="2735371"/>
          </a:xfrm>
        </p:grpSpPr>
        <p:sp>
          <p:nvSpPr>
            <p:cNvPr id="17" name="任意多边形 16"/>
            <p:cNvSpPr/>
            <p:nvPr/>
          </p:nvSpPr>
          <p:spPr>
            <a:xfrm rot="5400000" flipH="1">
              <a:off x="5817543" y="2773468"/>
              <a:ext cx="404515" cy="225531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45105" rIns="42132" bIns="45107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zh-CN" altLang="en-US" sz="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 rot="16200000" flipH="1">
              <a:off x="5817542" y="5104322"/>
              <a:ext cx="404519" cy="225532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5107" rIns="42135" bIns="45106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zh-CN" altLang="en-US" sz="6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4042464" y="4141396"/>
            <a:ext cx="961718" cy="961718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175" tIns="154175" rIns="154175" bIns="154175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</a:rPr>
              <a:t>社交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2454241" y="2548027"/>
            <a:ext cx="961718" cy="961718"/>
          </a:xfrm>
          <a:custGeom>
            <a:avLst/>
            <a:gdLst>
              <a:gd name="connsiteX0" fmla="*/ 0 w 1282291"/>
              <a:gd name="connsiteY0" fmla="*/ 641146 h 1282291"/>
              <a:gd name="connsiteX1" fmla="*/ 641146 w 1282291"/>
              <a:gd name="connsiteY1" fmla="*/ 0 h 1282291"/>
              <a:gd name="connsiteX2" fmla="*/ 1282292 w 1282291"/>
              <a:gd name="connsiteY2" fmla="*/ 641146 h 1282291"/>
              <a:gd name="connsiteX3" fmla="*/ 641146 w 1282291"/>
              <a:gd name="connsiteY3" fmla="*/ 1282292 h 1282291"/>
              <a:gd name="connsiteX4" fmla="*/ 0 w 1282291"/>
              <a:gd name="connsiteY4" fmla="*/ 641146 h 12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291" h="1282291">
                <a:moveTo>
                  <a:pt x="0" y="641146"/>
                </a:moveTo>
                <a:cubicBezTo>
                  <a:pt x="0" y="287051"/>
                  <a:pt x="287051" y="0"/>
                  <a:pt x="641146" y="0"/>
                </a:cubicBezTo>
                <a:cubicBezTo>
                  <a:pt x="995241" y="0"/>
                  <a:pt x="1282292" y="287051"/>
                  <a:pt x="1282292" y="641146"/>
                </a:cubicBezTo>
                <a:cubicBezTo>
                  <a:pt x="1282292" y="995241"/>
                  <a:pt x="995241" y="1282292"/>
                  <a:pt x="641146" y="1282292"/>
                </a:cubicBezTo>
                <a:cubicBezTo>
                  <a:pt x="287051" y="1282292"/>
                  <a:pt x="0" y="995241"/>
                  <a:pt x="0" y="64114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4175" tIns="154175" rIns="154175" bIns="154175" numCol="1" spcCol="953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zh-CN" altLang="en-US" dirty="0">
                <a:solidFill>
                  <a:schemeClr val="bg1"/>
                </a:solidFill>
              </a:rPr>
              <a:t>作者</a:t>
            </a:r>
          </a:p>
        </p:txBody>
      </p:sp>
      <p:grpSp>
        <p:nvGrpSpPr>
          <p:cNvPr id="7" name="组合 13"/>
          <p:cNvGrpSpPr/>
          <p:nvPr/>
        </p:nvGrpSpPr>
        <p:grpSpPr>
          <a:xfrm>
            <a:off x="3854196" y="2380379"/>
            <a:ext cx="1316736" cy="1316736"/>
            <a:chOff x="5138928" y="3104388"/>
            <a:chExt cx="1755648" cy="1755648"/>
          </a:xfrm>
        </p:grpSpPr>
        <p:sp>
          <p:nvSpPr>
            <p:cNvPr id="9" name="椭圆 8"/>
            <p:cNvSpPr/>
            <p:nvPr/>
          </p:nvSpPr>
          <p:spPr>
            <a:xfrm>
              <a:off x="5138928" y="3104388"/>
              <a:ext cx="1755648" cy="1755648"/>
            </a:xfrm>
            <a:prstGeom prst="ellipse">
              <a:avLst/>
            </a:prstGeom>
            <a:noFill/>
            <a:ln w="222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2832878">
              <a:off x="5315712" y="3297936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8540575">
              <a:off x="6573012" y="3305205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13282126">
              <a:off x="6572875" y="4527865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8764236">
              <a:off x="5315702" y="4527865"/>
              <a:ext cx="148499" cy="128016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组合 37"/>
          <p:cNvGrpSpPr/>
          <p:nvPr/>
        </p:nvGrpSpPr>
        <p:grpSpPr>
          <a:xfrm rot="5400000">
            <a:off x="4438747" y="2007328"/>
            <a:ext cx="169150" cy="2051528"/>
            <a:chOff x="5907035" y="2683976"/>
            <a:chExt cx="225533" cy="2735371"/>
          </a:xfrm>
        </p:grpSpPr>
        <p:sp>
          <p:nvSpPr>
            <p:cNvPr id="39" name="任意多边形 38"/>
            <p:cNvSpPr/>
            <p:nvPr/>
          </p:nvSpPr>
          <p:spPr>
            <a:xfrm rot="5400000" flipH="1">
              <a:off x="5817543" y="2773468"/>
              <a:ext cx="404515" cy="225531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" tIns="45105" rIns="42132" bIns="45107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zh-CN" altLang="en-US" sz="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16200000" flipH="1">
              <a:off x="5817542" y="5104322"/>
              <a:ext cx="404519" cy="225532"/>
            </a:xfrm>
            <a:custGeom>
              <a:avLst/>
              <a:gdLst>
                <a:gd name="connsiteX0" fmla="*/ 0 w 140442"/>
                <a:gd name="connsiteY0" fmla="*/ 56383 h 225531"/>
                <a:gd name="connsiteX1" fmla="*/ 4389 w 140442"/>
                <a:gd name="connsiteY1" fmla="*/ 56383 h 225531"/>
                <a:gd name="connsiteX2" fmla="*/ 4389 w 140442"/>
                <a:gd name="connsiteY2" fmla="*/ 169148 h 225531"/>
                <a:gd name="connsiteX3" fmla="*/ 0 w 140442"/>
                <a:gd name="connsiteY3" fmla="*/ 169148 h 225531"/>
                <a:gd name="connsiteX4" fmla="*/ 0 w 140442"/>
                <a:gd name="connsiteY4" fmla="*/ 56383 h 225531"/>
                <a:gd name="connsiteX5" fmla="*/ 8778 w 140442"/>
                <a:gd name="connsiteY5" fmla="*/ 56383 h 225531"/>
                <a:gd name="connsiteX6" fmla="*/ 17555 w 140442"/>
                <a:gd name="connsiteY6" fmla="*/ 56383 h 225531"/>
                <a:gd name="connsiteX7" fmla="*/ 17555 w 140442"/>
                <a:gd name="connsiteY7" fmla="*/ 169148 h 225531"/>
                <a:gd name="connsiteX8" fmla="*/ 8778 w 140442"/>
                <a:gd name="connsiteY8" fmla="*/ 169148 h 225531"/>
                <a:gd name="connsiteX9" fmla="*/ 8778 w 140442"/>
                <a:gd name="connsiteY9" fmla="*/ 56383 h 225531"/>
                <a:gd name="connsiteX10" fmla="*/ 21944 w 140442"/>
                <a:gd name="connsiteY10" fmla="*/ 56383 h 225531"/>
                <a:gd name="connsiteX11" fmla="*/ 70221 w 140442"/>
                <a:gd name="connsiteY11" fmla="*/ 56383 h 225531"/>
                <a:gd name="connsiteX12" fmla="*/ 70221 w 140442"/>
                <a:gd name="connsiteY12" fmla="*/ 0 h 225531"/>
                <a:gd name="connsiteX13" fmla="*/ 140442 w 140442"/>
                <a:gd name="connsiteY13" fmla="*/ 112766 h 225531"/>
                <a:gd name="connsiteX14" fmla="*/ 70221 w 140442"/>
                <a:gd name="connsiteY14" fmla="*/ 225531 h 225531"/>
                <a:gd name="connsiteX15" fmla="*/ 70221 w 140442"/>
                <a:gd name="connsiteY15" fmla="*/ 169148 h 225531"/>
                <a:gd name="connsiteX16" fmla="*/ 21944 w 140442"/>
                <a:gd name="connsiteY16" fmla="*/ 169148 h 225531"/>
                <a:gd name="connsiteX17" fmla="*/ 21944 w 140442"/>
                <a:gd name="connsiteY17" fmla="*/ 56383 h 2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442" h="225531">
                  <a:moveTo>
                    <a:pt x="140442" y="56383"/>
                  </a:moveTo>
                  <a:lnTo>
                    <a:pt x="136053" y="56383"/>
                  </a:lnTo>
                  <a:lnTo>
                    <a:pt x="136053" y="169148"/>
                  </a:lnTo>
                  <a:lnTo>
                    <a:pt x="140442" y="169148"/>
                  </a:lnTo>
                  <a:lnTo>
                    <a:pt x="140442" y="56383"/>
                  </a:lnTo>
                  <a:close/>
                  <a:moveTo>
                    <a:pt x="131664" y="56383"/>
                  </a:moveTo>
                  <a:lnTo>
                    <a:pt x="122887" y="56383"/>
                  </a:lnTo>
                  <a:lnTo>
                    <a:pt x="122887" y="169148"/>
                  </a:lnTo>
                  <a:lnTo>
                    <a:pt x="131664" y="169148"/>
                  </a:lnTo>
                  <a:lnTo>
                    <a:pt x="131664" y="56383"/>
                  </a:lnTo>
                  <a:close/>
                  <a:moveTo>
                    <a:pt x="118498" y="56383"/>
                  </a:moveTo>
                  <a:lnTo>
                    <a:pt x="70221" y="56383"/>
                  </a:lnTo>
                  <a:lnTo>
                    <a:pt x="70221" y="0"/>
                  </a:lnTo>
                  <a:lnTo>
                    <a:pt x="0" y="112766"/>
                  </a:lnTo>
                  <a:lnTo>
                    <a:pt x="70221" y="225531"/>
                  </a:lnTo>
                  <a:lnTo>
                    <a:pt x="70221" y="169148"/>
                  </a:lnTo>
                  <a:lnTo>
                    <a:pt x="118498" y="169148"/>
                  </a:lnTo>
                  <a:lnTo>
                    <a:pt x="118498" y="5638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45107" rIns="42135" bIns="45106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zh-CN" altLang="en-US" sz="6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99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708171138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1835" y="571486"/>
            <a:ext cx="2402972" cy="4271949"/>
          </a:xfrm>
          <a:prstGeom prst="rect">
            <a:avLst/>
          </a:prstGeom>
        </p:spPr>
      </p:pic>
      <p:pic>
        <p:nvPicPr>
          <p:cNvPr id="7" name="图片 6" descr="微信图片_201708171138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571486"/>
            <a:ext cx="2402972" cy="4271949"/>
          </a:xfrm>
          <a:prstGeom prst="rect">
            <a:avLst/>
          </a:prstGeom>
        </p:spPr>
      </p:pic>
      <p:pic>
        <p:nvPicPr>
          <p:cNvPr id="8" name="图片 7" descr="微信图片_201708171138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571486"/>
            <a:ext cx="2402971" cy="42719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截图201706252139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" y="0"/>
            <a:ext cx="7652929" cy="5143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706261145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6314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2066" y="214296"/>
            <a:ext cx="2811988" cy="58477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Below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两年探索与</a:t>
            </a:r>
            <a:r>
              <a:rPr lang="zh-CN" altLang="en-US" sz="3200" b="1" dirty="0">
                <a:solidFill>
                  <a:schemeClr val="bg1"/>
                </a:solidFill>
              </a:rPr>
              <a:t>积累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pic>
        <p:nvPicPr>
          <p:cNvPr id="18" name="图片 17" descr="A000220150321C46PP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1718" y="2141822"/>
            <a:ext cx="1192282" cy="300169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61856" y="1142990"/>
            <a:ext cx="2339102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新的传播理念</a:t>
            </a:r>
          </a:p>
        </p:txBody>
      </p:sp>
      <p:sp>
        <p:nvSpPr>
          <p:cNvPr id="10" name="矩形 9"/>
          <p:cNvSpPr/>
          <p:nvPr/>
        </p:nvSpPr>
        <p:spPr>
          <a:xfrm>
            <a:off x="5161856" y="2143122"/>
            <a:ext cx="2339102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新的传播形式</a:t>
            </a:r>
          </a:p>
        </p:txBody>
      </p:sp>
      <p:sp>
        <p:nvSpPr>
          <p:cNvPr id="11" name="矩形 10"/>
          <p:cNvSpPr/>
          <p:nvPr/>
        </p:nvSpPr>
        <p:spPr>
          <a:xfrm>
            <a:off x="5161856" y="3214692"/>
            <a:ext cx="2339102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prstDash val="sysDot"/>
          </a:ln>
          <a:effectLst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新的传播方法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1039" y="3081944"/>
            <a:ext cx="2061555" cy="20615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42910" y="467011"/>
            <a:ext cx="2286016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超星期刊</a:t>
            </a:r>
            <a:r>
              <a:rPr lang="en-US" altLang="zh-CN" sz="2400" b="1" dirty="0">
                <a:solidFill>
                  <a:schemeClr val="bg1"/>
                </a:solidFill>
              </a:rPr>
              <a:t>PC</a:t>
            </a:r>
            <a:r>
              <a:rPr lang="zh-CN" altLang="en-US" sz="2400" b="1" dirty="0">
                <a:solidFill>
                  <a:schemeClr val="bg1"/>
                </a:solidFill>
              </a:rPr>
              <a:t>端</a:t>
            </a:r>
          </a:p>
        </p:txBody>
      </p:sp>
      <p:sp>
        <p:nvSpPr>
          <p:cNvPr id="12" name="矩形 11"/>
          <p:cNvSpPr/>
          <p:nvPr/>
        </p:nvSpPr>
        <p:spPr>
          <a:xfrm>
            <a:off x="571472" y="1857370"/>
            <a:ext cx="2571768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  超星期刊移动端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554" y="476894"/>
            <a:ext cx="4287905" cy="523220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网址：</a:t>
            </a:r>
            <a:r>
              <a:rPr lang="en-US" altLang="zh-CN" sz="2800" b="1" dirty="0">
                <a:solidFill>
                  <a:schemeClr val="bg1"/>
                </a:solidFill>
              </a:rPr>
              <a:t>Qikan.chaoxing.com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7554" y="1824333"/>
            <a:ext cx="4671472" cy="46166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</a:rPr>
              <a:t>、手机应用商城搜索超星学习通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7554" y="2895903"/>
            <a:ext cx="2196435" cy="461665"/>
          </a:xfrm>
          <a:prstGeom prst="rect">
            <a:avLst/>
          </a:prstGeom>
          <a:noFill/>
          <a:ln w="12700">
            <a:solidFill>
              <a:srgbClr val="FFC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</a:rPr>
              <a:t>、扫描二维码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467544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32" y="1214428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outerShdw blurRad="50800" dist="736600" dir="12960000" algn="ctr" rotWithShape="0">
                    <a:schemeClr val="bg1">
                      <a:lumMod val="50000"/>
                      <a:alpha val="45000"/>
                    </a:schemeClr>
                  </a:outerShdw>
                </a:effectLst>
              </a:rPr>
              <a:t>超星期刊</a:t>
            </a:r>
          </a:p>
        </p:txBody>
      </p:sp>
      <p:grpSp>
        <p:nvGrpSpPr>
          <p:cNvPr id="2" name="组合 38"/>
          <p:cNvGrpSpPr/>
          <p:nvPr/>
        </p:nvGrpSpPr>
        <p:grpSpPr>
          <a:xfrm>
            <a:off x="2143108" y="145404"/>
            <a:ext cx="3402049" cy="926148"/>
            <a:chOff x="2267744" y="195486"/>
            <a:chExt cx="4104456" cy="1117366"/>
          </a:xfrm>
        </p:grpSpPr>
        <p:sp>
          <p:nvSpPr>
            <p:cNvPr id="13" name="椭圆 12"/>
            <p:cNvSpPr/>
            <p:nvPr/>
          </p:nvSpPr>
          <p:spPr>
            <a:xfrm>
              <a:off x="2267744" y="195486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2946144" y="474829"/>
              <a:ext cx="3426056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347556" y="275298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39"/>
          <p:cNvGrpSpPr/>
          <p:nvPr/>
        </p:nvGrpSpPr>
        <p:grpSpPr>
          <a:xfrm>
            <a:off x="2857488" y="1140827"/>
            <a:ext cx="3419347" cy="930857"/>
            <a:chOff x="2627784" y="1392664"/>
            <a:chExt cx="4104456" cy="1117366"/>
          </a:xfrm>
        </p:grpSpPr>
        <p:sp>
          <p:nvSpPr>
            <p:cNvPr id="27" name="椭圆 26"/>
            <p:cNvSpPr/>
            <p:nvPr/>
          </p:nvSpPr>
          <p:spPr>
            <a:xfrm>
              <a:off x="2627784" y="1392664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306184" y="1672007"/>
              <a:ext cx="3426056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707596" y="1472476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>
          <a:xfrm>
            <a:off x="3643306" y="2159399"/>
            <a:ext cx="3351611" cy="912417"/>
            <a:chOff x="2987824" y="2630625"/>
            <a:chExt cx="4104456" cy="1117366"/>
          </a:xfrm>
        </p:grpSpPr>
        <p:sp>
          <p:nvSpPr>
            <p:cNvPr id="31" name="椭圆 30"/>
            <p:cNvSpPr/>
            <p:nvPr/>
          </p:nvSpPr>
          <p:spPr>
            <a:xfrm>
              <a:off x="2987824" y="2630625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666224" y="2909968"/>
              <a:ext cx="3426056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3067636" y="2710437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1"/>
          <p:cNvGrpSpPr/>
          <p:nvPr/>
        </p:nvGrpSpPr>
        <p:grpSpPr>
          <a:xfrm>
            <a:off x="4388206" y="3071816"/>
            <a:ext cx="3398504" cy="925182"/>
            <a:chOff x="3347864" y="3827803"/>
            <a:chExt cx="4104456" cy="1117366"/>
          </a:xfrm>
        </p:grpSpPr>
        <p:sp>
          <p:nvSpPr>
            <p:cNvPr id="35" name="椭圆 34"/>
            <p:cNvSpPr/>
            <p:nvPr/>
          </p:nvSpPr>
          <p:spPr>
            <a:xfrm>
              <a:off x="3347864" y="3827803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026264" y="4107146"/>
              <a:ext cx="3426056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3427676" y="3907615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643306" y="35180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刊种资源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80478" y="377761"/>
            <a:ext cx="485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90380" y="1393223"/>
            <a:ext cx="487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0676" y="2420348"/>
            <a:ext cx="47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35940" y="3342455"/>
            <a:ext cx="484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04</a:t>
            </a:r>
            <a:endParaRPr lang="zh-CN" altLang="en-US" sz="20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14810" y="1371687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联想功能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8039" y="2380573"/>
            <a:ext cx="187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流媒体阅读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31500" y="3289952"/>
            <a:ext cx="190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域出版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9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57"/>
            <a:ext cx="9144000" cy="5139187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组合 7"/>
          <p:cNvGrpSpPr/>
          <p:nvPr/>
        </p:nvGrpSpPr>
        <p:grpSpPr>
          <a:xfrm>
            <a:off x="1110976" y="802986"/>
            <a:ext cx="5023274" cy="3563110"/>
            <a:chOff x="1481301" y="1070647"/>
            <a:chExt cx="6697699" cy="4750813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1646094" y="4493702"/>
              <a:ext cx="2302270" cy="1327758"/>
            </a:xfrm>
            <a:prstGeom prst="line">
              <a:avLst/>
            </a:prstGeom>
            <a:ln w="50800" cap="rnd">
              <a:solidFill>
                <a:srgbClr val="8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组合 34"/>
            <p:cNvGrpSpPr/>
            <p:nvPr/>
          </p:nvGrpSpPr>
          <p:grpSpPr>
            <a:xfrm rot="10800000">
              <a:off x="1481301" y="3625137"/>
              <a:ext cx="3051799" cy="1728467"/>
              <a:chOff x="6520660" y="1483648"/>
              <a:chExt cx="3051799" cy="1728467"/>
            </a:xfrm>
          </p:grpSpPr>
          <p:cxnSp>
            <p:nvCxnSpPr>
              <p:cNvPr id="36" name="直接连接符 35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H="1">
                <a:off x="7105396" y="2339169"/>
                <a:ext cx="1425084" cy="872946"/>
              </a:xfrm>
              <a:prstGeom prst="line">
                <a:avLst/>
              </a:prstGeom>
              <a:ln w="50800" cap="flat">
                <a:solidFill>
                  <a:srgbClr val="88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任意多边形 16"/>
            <p:cNvSpPr/>
            <p:nvPr/>
          </p:nvSpPr>
          <p:spPr>
            <a:xfrm rot="19792404">
              <a:off x="2532205" y="1070647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rgbClr val="88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3133345" y="493956"/>
            <a:ext cx="4899680" cy="3556914"/>
            <a:chOff x="4177793" y="658608"/>
            <a:chExt cx="6532906" cy="47425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8408429" y="658608"/>
              <a:ext cx="2302270" cy="1327758"/>
            </a:xfrm>
            <a:prstGeom prst="line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33"/>
            <p:cNvGrpSpPr/>
            <p:nvPr/>
          </p:nvGrpSpPr>
          <p:grpSpPr>
            <a:xfrm>
              <a:off x="6880509" y="1514128"/>
              <a:ext cx="3344249" cy="2183279"/>
              <a:chOff x="6228210" y="1483648"/>
              <a:chExt cx="3344249" cy="2183279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6520660" y="165286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270189" y="1483648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6228210" y="2339169"/>
                <a:ext cx="2302270" cy="1327758"/>
              </a:xfrm>
              <a:prstGeom prst="line">
                <a:avLst/>
              </a:prstGeom>
              <a:ln w="508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任意多边形 18"/>
            <p:cNvSpPr/>
            <p:nvPr/>
          </p:nvSpPr>
          <p:spPr>
            <a:xfrm rot="19792404" flipH="1" flipV="1">
              <a:off x="4177793" y="2967198"/>
              <a:ext cx="5646795" cy="2433962"/>
            </a:xfrm>
            <a:custGeom>
              <a:avLst/>
              <a:gdLst>
                <a:gd name="connsiteX0" fmla="*/ 1275066 w 4784954"/>
                <a:gd name="connsiteY0" fmla="*/ 0 h 2062479"/>
                <a:gd name="connsiteX1" fmla="*/ 3509888 w 4784954"/>
                <a:gd name="connsiteY1" fmla="*/ 0 h 2062479"/>
                <a:gd name="connsiteX2" fmla="*/ 4784954 w 4784954"/>
                <a:gd name="connsiteY2" fmla="*/ 2062479 h 2062479"/>
                <a:gd name="connsiteX3" fmla="*/ 0 w 4784954"/>
                <a:gd name="connsiteY3" fmla="*/ 2062479 h 206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84954" h="2062479">
                  <a:moveTo>
                    <a:pt x="1275066" y="0"/>
                  </a:moveTo>
                  <a:lnTo>
                    <a:pt x="3509888" y="0"/>
                  </a:lnTo>
                  <a:lnTo>
                    <a:pt x="4784954" y="2062479"/>
                  </a:lnTo>
                  <a:lnTo>
                    <a:pt x="0" y="20624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 rot="19792301">
            <a:off x="2684773" y="751879"/>
            <a:ext cx="3814051" cy="16696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US" altLang="zh-CN" sz="10400" b="1" kern="0" spc="225" dirty="0">
                <a:solidFill>
                  <a:schemeClr val="bg1"/>
                </a:solidFill>
                <a:latin typeface="Agency FB" panose="020B0503020202020204" pitchFamily="34" charset="0"/>
              </a:rPr>
              <a:t> one</a:t>
            </a:r>
            <a:endParaRPr lang="zh-CN" altLang="en-US" sz="10400" b="1" kern="0" spc="225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 rot="19792301">
            <a:off x="3666376" y="2585482"/>
            <a:ext cx="3003248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685800">
              <a:defRPr/>
            </a:pPr>
            <a:r>
              <a:rPr lang="zh-CN" altLang="en-US" sz="5400" b="1" kern="0" spc="225" dirty="0">
                <a:solidFill>
                  <a:srgbClr val="C00000"/>
                </a:solidFill>
                <a:latin typeface="Agency FB" panose="020B0503020202020204" pitchFamily="34" charset="0"/>
              </a:rPr>
              <a:t>刊种资源</a:t>
            </a:r>
          </a:p>
        </p:txBody>
      </p:sp>
    </p:spTree>
    <p:extLst>
      <p:ext uri="{BB962C8B-B14F-4D97-AF65-F5344CB8AC3E}">
        <p14:creationId xmlns:p14="http://schemas.microsoft.com/office/powerpoint/2010/main" xmlns="" val="361912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微信图片_201706261145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"/>
            <a:ext cx="450056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405588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目前全文收录中文期刊  </a:t>
            </a:r>
            <a:r>
              <a:rPr lang="en-US" altLang="zh-Hans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70</a:t>
            </a:r>
            <a:r>
              <a:rPr lang="en-US" altLang="zh-CN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00 </a:t>
            </a: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多种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2048530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核心期刊 超过 </a:t>
            </a:r>
            <a:r>
              <a:rPr lang="en-US" altLang="zh-CN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1300</a:t>
            </a: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多种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357172"/>
            <a:ext cx="2714644" cy="523220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obliqueBottom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 1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、刊种</a:t>
            </a:r>
            <a:r>
              <a:rPr lang="zh-CN" altLang="en-US" sz="28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资源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4876" y="276291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独家授权期刊超过  </a:t>
            </a:r>
            <a:r>
              <a:rPr lang="en-US" altLang="zh-CN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734 </a:t>
            </a: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14876" y="3334414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与全世界  </a:t>
            </a:r>
            <a:r>
              <a:rPr lang="en-US" altLang="zh-CN" sz="28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8.8</a:t>
            </a:r>
            <a:r>
              <a:rPr lang="en-US" altLang="zh-CN" sz="2400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  <a:cs typeface="Arial Unicode MS" pitchFamily="34" charset="-122"/>
              </a:rPr>
              <a:t>万种期刊联合检索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Q截图20170802192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014"/>
            <a:ext cx="9144000" cy="4201486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214546" y="2285998"/>
            <a:ext cx="4429156" cy="357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3929058" y="3357568"/>
            <a:ext cx="71438" cy="3354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QQ截图201708021944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50"/>
            <a:ext cx="7172325" cy="3714750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4572000" y="3357568"/>
            <a:ext cx="71438" cy="3354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QQ截图2017080220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001566"/>
            <a:ext cx="9144000" cy="4845326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>
            <a:off x="5143504" y="3357568"/>
            <a:ext cx="71438" cy="3354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QQ截图20170802200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2572"/>
            <a:ext cx="9144000" cy="4845326"/>
          </a:xfrm>
          <a:prstGeom prst="rect">
            <a:avLst/>
          </a:prstGeom>
        </p:spPr>
      </p:pic>
      <p:pic>
        <p:nvPicPr>
          <p:cNvPr id="11" name="图片 10" descr="QQ截图201708022001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1552"/>
            <a:ext cx="9144000" cy="36290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571604" y="109821"/>
            <a:ext cx="6072230" cy="461665"/>
          </a:xfrm>
          <a:prstGeom prst="rect">
            <a:avLst/>
          </a:prstGeom>
          <a:solidFill>
            <a:srgbClr val="C00000"/>
          </a:solidFill>
          <a:ln w="57150">
            <a:solidFill>
              <a:srgbClr val="C00000"/>
            </a:solidFill>
            <a:prstDash val="sysDot"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  期刊分类导航 涵盖中图法</a:t>
            </a:r>
            <a:r>
              <a:rPr lang="en-US" altLang="zh-CN" sz="2400" b="1" dirty="0">
                <a:solidFill>
                  <a:schemeClr val="bg1"/>
                </a:solidFill>
              </a:rPr>
              <a:t>22</a:t>
            </a:r>
            <a:r>
              <a:rPr lang="zh-CN" altLang="en-US" sz="2400" b="1" dirty="0">
                <a:solidFill>
                  <a:schemeClr val="bg1"/>
                </a:solidFill>
              </a:rPr>
              <a:t>个大类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154ac88f829c9b8fda7171b6384833354b3d9a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13458</TotalTime>
  <Words>675</Words>
  <Application>Microsoft Macintosh PowerPoint</Application>
  <PresentationFormat>全屏显示(16:9)</PresentationFormat>
  <Paragraphs>108</Paragraphs>
  <Slides>24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Office 主题</vt:lpstr>
      <vt:lpstr>5_Office 主题​​</vt:lpstr>
      <vt:lpstr>6_Office 主题​​</vt:lpstr>
      <vt:lpstr>7_Office 主题​​</vt:lpstr>
      <vt:lpstr>8_Office 主题​​</vt:lpstr>
      <vt:lpstr>7154ac88f829c9b8fda7171b6384833354b3d9a4</vt:lpstr>
      <vt:lpstr>3_Office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zyp</dc:creator>
  <cp:lastModifiedBy>lenovo</cp:lastModifiedBy>
  <cp:revision>298</cp:revision>
  <dcterms:created xsi:type="dcterms:W3CDTF">2017-06-25T12:31:58Z</dcterms:created>
  <dcterms:modified xsi:type="dcterms:W3CDTF">2018-04-02T08:39:10Z</dcterms:modified>
</cp:coreProperties>
</file>