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0" r:id="rId3"/>
    <p:sldId id="324" r:id="rId5"/>
    <p:sldId id="539" r:id="rId6"/>
    <p:sldId id="540" r:id="rId7"/>
    <p:sldId id="541" r:id="rId8"/>
    <p:sldId id="542" r:id="rId9"/>
    <p:sldId id="543" r:id="rId10"/>
    <p:sldId id="544" r:id="rId11"/>
    <p:sldId id="545" r:id="rId12"/>
    <p:sldId id="546" r:id="rId13"/>
    <p:sldId id="547" r:id="rId14"/>
    <p:sldId id="548" r:id="rId15"/>
    <p:sldId id="549" r:id="rId16"/>
    <p:sldId id="550" r:id="rId17"/>
    <p:sldId id="551" r:id="rId18"/>
    <p:sldId id="552" r:id="rId19"/>
    <p:sldId id="553" r:id="rId20"/>
    <p:sldId id="554" r:id="rId21"/>
    <p:sldId id="555" r:id="rId22"/>
    <p:sldId id="556" r:id="rId23"/>
    <p:sldId id="557" r:id="rId24"/>
    <p:sldId id="558" r:id="rId25"/>
    <p:sldId id="559" r:id="rId26"/>
    <p:sldId id="560" r:id="rId27"/>
    <p:sldId id="561" r:id="rId28"/>
    <p:sldId id="562" r:id="rId29"/>
    <p:sldId id="563" r:id="rId30"/>
    <p:sldId id="564" r:id="rId31"/>
    <p:sldId id="565" r:id="rId32"/>
    <p:sldId id="566" r:id="rId33"/>
    <p:sldId id="567" r:id="rId34"/>
    <p:sldId id="568" r:id="rId35"/>
    <p:sldId id="569" r:id="rId36"/>
    <p:sldId id="570" r:id="rId37"/>
    <p:sldId id="571" r:id="rId38"/>
    <p:sldId id="328" r:id="rId39"/>
    <p:sldId id="374" r:id="rId40"/>
    <p:sldId id="443" r:id="rId41"/>
    <p:sldId id="371" r:id="rId42"/>
    <p:sldId id="372" r:id="rId43"/>
    <p:sldId id="375" r:id="rId44"/>
    <p:sldId id="376" r:id="rId45"/>
    <p:sldId id="377" r:id="rId46"/>
    <p:sldId id="378" r:id="rId47"/>
    <p:sldId id="379" r:id="rId48"/>
    <p:sldId id="380" r:id="rId49"/>
    <p:sldId id="470" r:id="rId50"/>
    <p:sldId id="384" r:id="rId51"/>
    <p:sldId id="385" r:id="rId52"/>
    <p:sldId id="386" r:id="rId53"/>
    <p:sldId id="387" r:id="rId54"/>
    <p:sldId id="388" r:id="rId55"/>
    <p:sldId id="390" r:id="rId56"/>
    <p:sldId id="391" r:id="rId57"/>
    <p:sldId id="392" r:id="rId58"/>
    <p:sldId id="393" r:id="rId59"/>
    <p:sldId id="394" r:id="rId60"/>
    <p:sldId id="400" r:id="rId61"/>
    <p:sldId id="477" r:id="rId62"/>
    <p:sldId id="572" r:id="rId63"/>
    <p:sldId id="573" r:id="rId64"/>
    <p:sldId id="574" r:id="rId65"/>
    <p:sldId id="575" r:id="rId66"/>
    <p:sldId id="576" r:id="rId67"/>
    <p:sldId id="577" r:id="rId68"/>
    <p:sldId id="578" r:id="rId69"/>
    <p:sldId id="579" r:id="rId70"/>
    <p:sldId id="580" r:id="rId71"/>
    <p:sldId id="581" r:id="rId72"/>
    <p:sldId id="501" r:id="rId73"/>
    <p:sldId id="318" r:id="rId74"/>
    <p:sldId id="319" r:id="rId75"/>
    <p:sldId id="320" r:id="rId76"/>
    <p:sldId id="314" r:id="rId77"/>
    <p:sldId id="313" r:id="rId78"/>
    <p:sldId id="299" r:id="rId7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1560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8" y="120"/>
      </p:cViewPr>
      <p:guideLst>
        <p:guide orient="horz" pos="2172"/>
        <p:guide pos="388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96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2" Type="http://schemas.openxmlformats.org/officeDocument/2006/relationships/tableStyles" Target="tableStyles.xml"/><Relationship Id="rId81" Type="http://schemas.openxmlformats.org/officeDocument/2006/relationships/viewProps" Target="viewProps.xml"/><Relationship Id="rId80" Type="http://schemas.openxmlformats.org/officeDocument/2006/relationships/presProps" Target="presProps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rgbClr val="FFFFFF">
        <a:alpha val="90000"/>
      </a:srgbClr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alignAccFollowNode1">
    <dgm:fillClrLst meth="repeat">
      <a:srgbClr val="4AB1E4">
        <a:alpha val="90000"/>
        <a:tint val="40000"/>
      </a:srgbClr>
    </dgm:fillClrLst>
    <dgm:linClrLst meth="repeat">
      <a:srgbClr val="4AB1E4">
        <a:alpha val="90000"/>
        <a:tint val="40000"/>
      </a:srgbClr>
    </dgm:linClrLst>
    <dgm:effectClrLst/>
    <dgm:txLinClrLst/>
    <dgm:txFillClrLst meth="repeat">
      <a:srgbClr val="080808"/>
    </dgm:txFillClrLst>
    <dgm:txEffectClrLst/>
  </dgm:styleLbl>
  <dgm:styleLbl name="alignImgPlace1">
    <dgm:fillClrLst meth="repeat">
      <a:srgbClr val="4AB1E4">
        <a:tint val="50000"/>
      </a:srgbClr>
    </dgm:fillClrLst>
    <dgm:linClrLst meth="repeat">
      <a:srgbClr val="FFFFFF"/>
    </dgm:linClrLst>
    <dgm:effectClrLst/>
    <dgm:txLinClrLst/>
    <dgm:txFillClrLst meth="repeat">
      <a:srgbClr val="FFFFFF"/>
    </dgm:txFillClrLst>
    <dgm:txEffectClrLst/>
  </dgm:styleLbl>
  <dgm:styleLbl name="alignNode1">
    <dgm:fillClrLst meth="repeat">
      <a:srgbClr val="4AB1E4"/>
    </dgm:fillClrLst>
    <dgm:linClrLst meth="repeat">
      <a:srgbClr val="4AB1E4"/>
    </dgm:linClrLst>
    <dgm:effectClrLst/>
    <dgm:txLinClrLst/>
    <dgm:txFillClrLst/>
    <dgm:txEffectClrLst/>
  </dgm:styleLbl>
  <dgm:styleLbl name="asst0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asst1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asst2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asst3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asst4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bgAcc1">
    <dgm:fillClrLst meth="repeat">
      <a:srgbClr val="FFFFFF">
        <a:alpha val="90000"/>
      </a:srgbClr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bgAccFollowNode1">
    <dgm:fillClrLst meth="repeat">
      <a:srgbClr val="4AB1E4">
        <a:alpha val="90000"/>
        <a:tint val="40000"/>
      </a:srgbClr>
    </dgm:fillClrLst>
    <dgm:linClrLst meth="repeat">
      <a:srgbClr val="4AB1E4">
        <a:alpha val="90000"/>
        <a:tint val="40000"/>
      </a:srgbClr>
    </dgm:linClrLst>
    <dgm:effectClrLst/>
    <dgm:txLinClrLst/>
    <dgm:txFillClrLst meth="repeat">
      <a:srgbClr val="080808"/>
    </dgm:txFillClrLst>
    <dgm:txEffectClrLst/>
  </dgm:styleLbl>
  <dgm:styleLbl name="bgImgPlace1">
    <dgm:fillClrLst meth="repeat">
      <a:srgbClr val="4AB1E4">
        <a:tint val="50000"/>
      </a:srgbClr>
    </dgm:fillClrLst>
    <dgm:linClrLst meth="repeat">
      <a:srgbClr val="FFFFFF"/>
    </dgm:linClrLst>
    <dgm:effectClrLst/>
    <dgm:txLinClrLst/>
    <dgm:txFillClrLst meth="repeat">
      <a:srgbClr val="FFFFFF"/>
    </dgm:txFillClrLst>
    <dgm:txEffectClrLst/>
  </dgm:styleLbl>
  <dgm:styleLbl name="bgShp">
    <dgm:fillClrLst meth="repeat">
      <a:srgbClr val="4AB1E4">
        <a:tint val="40000"/>
      </a:srgbClr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bgSibTrans2D1">
    <dgm:fillClrLst meth="repeat">
      <a:srgbClr val="4AB1E4">
        <a:tint val="60000"/>
      </a:srgbClr>
    </dgm:fillClrLst>
    <dgm:linClrLst meth="repeat">
      <a:srgbClr val="4AB1E4">
        <a:tint val="60000"/>
      </a:srgbClr>
    </dgm:linClrLst>
    <dgm:effectClrLst/>
    <dgm:txLinClrLst/>
    <dgm:txFillClrLst/>
    <dgm:txEffectClrLst/>
  </dgm:styleLbl>
  <dgm:styleLbl name="callout">
    <dgm:fillClrLst meth="repeat">
      <a:srgbClr val="4AB1E4"/>
    </dgm:fillClrLst>
    <dgm:linClrLst meth="repeat">
      <a:srgbClr val="4AB1E4">
        <a:tint val="50000"/>
      </a:srgbClr>
    </dgm:linClrLst>
    <dgm:effectClrLst/>
    <dgm:txLinClrLst/>
    <dgm:txFillClrLst meth="repeat">
      <a:srgbClr val="080808"/>
    </dgm:txFillClrLst>
    <dgm:txEffectClrLst/>
  </dgm:styleLbl>
  <dgm:styleLbl name="conFgAcc1">
    <dgm:fillClrLst meth="repeat">
      <a:srgbClr val="FFFFFF">
        <a:alpha val="90000"/>
      </a:srgbClr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dkBgShp">
    <dgm:fillClrLst meth="repeat">
      <a:srgbClr val="4AB1E4">
        <a:shade val="80000"/>
      </a:srgbClr>
    </dgm:fillClrLst>
    <dgm:linClrLst meth="repeat">
      <a:srgbClr val="4AB1E4"/>
    </dgm:linClrLst>
    <dgm:effectClrLst/>
    <dgm:txLinClrLst/>
    <dgm:txFillClrLst meth="repeat">
      <a:srgbClr val="FFFFFF"/>
    </dgm:txFillClrLst>
    <dgm:txEffectClrLst/>
  </dgm:styleLbl>
  <dgm:styleLbl name="fgAcc0">
    <dgm:fillClrLst meth="repeat">
      <a:srgbClr val="FFFFFF">
        <a:alpha val="90000"/>
      </a:srgbClr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fgAcc1">
    <dgm:fillClrLst meth="repeat">
      <a:srgbClr val="FFFFFF">
        <a:alpha val="90000"/>
      </a:srgbClr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fgAcc2">
    <dgm:fillClrLst meth="repeat">
      <a:srgbClr val="FFFFFF">
        <a:alpha val="90000"/>
      </a:srgbClr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fgAcc3">
    <dgm:fillClrLst meth="repeat">
      <a:srgbClr val="FFFFFF">
        <a:alpha val="90000"/>
      </a:srgbClr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fgAcc4">
    <dgm:fillClrLst meth="repeat">
      <a:srgbClr val="FFFFFF">
        <a:alpha val="90000"/>
      </a:srgbClr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fgAccFollowNode1">
    <dgm:fillClrLst meth="repeat">
      <a:srgbClr val="4AB1E4">
        <a:alpha val="90000"/>
        <a:tint val="40000"/>
      </a:srgbClr>
    </dgm:fillClrLst>
    <dgm:linClrLst meth="repeat">
      <a:srgbClr val="4AB1E4">
        <a:alpha val="90000"/>
        <a:tint val="40000"/>
      </a:srgbClr>
    </dgm:linClrLst>
    <dgm:effectClrLst/>
    <dgm:txLinClrLst/>
    <dgm:txFillClrLst meth="repeat">
      <a:srgbClr val="080808"/>
    </dgm:txFillClrLst>
    <dgm:txEffectClrLst/>
  </dgm:styleLbl>
  <dgm:styleLbl name="fgImgPlace1">
    <dgm:fillClrLst meth="repeat">
      <a:srgbClr val="4AB1E4">
        <a:tint val="50000"/>
      </a:srgbClr>
    </dgm:fillClrLst>
    <dgm:linClrLst meth="repeat">
      <a:srgbClr val="FFFFFF"/>
    </dgm:linClrLst>
    <dgm:effectClrLst/>
    <dgm:txLinClrLst/>
    <dgm:txFillClrLst meth="repeat">
      <a:srgbClr val="FFFFFF"/>
    </dgm:txFillClrLst>
    <dgm:txEffectClrLst/>
  </dgm:styleLbl>
  <dgm:styleLbl name="fgShp">
    <dgm:fillClrLst meth="repeat">
      <a:srgbClr val="4AB1E4">
        <a:tint val="60000"/>
      </a:srgbClr>
    </dgm:fillClrLst>
    <dgm:linClrLst meth="repeat">
      <a:srgbClr val="FFFFFF"/>
    </dgm:linClrLst>
    <dgm:effectClrLst/>
    <dgm:txLinClrLst/>
    <dgm:txFillClrLst meth="repeat">
      <a:srgbClr val="080808"/>
    </dgm:txFillClrLst>
    <dgm:txEffectClrLst/>
  </dgm:styleLbl>
  <dgm:styleLbl name="fgSibTrans2D1">
    <dgm:fillClrLst meth="repeat">
      <a:srgbClr val="4AB1E4">
        <a:tint val="60000"/>
      </a:srgbClr>
    </dgm:fillClrLst>
    <dgm:linClrLst meth="repeat">
      <a:srgbClr val="4AB1E4">
        <a:tint val="60000"/>
      </a:srgbClr>
    </dgm:linClrLst>
    <dgm:effectClrLst/>
    <dgm:txLinClrLst/>
    <dgm:txFillClrLst/>
    <dgm:txEffectClrLst/>
  </dgm:styleLbl>
  <dgm:styleLbl name="lnNode1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node0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node1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node2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node3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node4">
    <dgm:fillClrLst meth="repeat">
      <a:srgbClr val="4AB1E4"/>
    </dgm:fillClrLst>
    <dgm:linClrLst meth="repeat">
      <a:srgbClr val="FFFFFF"/>
    </dgm:linClrLst>
    <dgm:effectClrLst/>
    <dgm:txLinClrLst/>
    <dgm:txFillClrLst/>
    <dgm:txEffectClrLst/>
  </dgm:styleLbl>
  <dgm:styleLbl name="parChTrans1D1">
    <dgm:fillClrLst meth="repeat">
      <a:srgbClr val="4AB1E4"/>
    </dgm:fillClrLst>
    <dgm:linClrLst meth="repeat">
      <a:srgbClr val="4AB1E4">
        <a:shade val="60000"/>
      </a:srgbClr>
    </dgm:linClrLst>
    <dgm:effectClrLst/>
    <dgm:txLinClrLst/>
    <dgm:txFillClrLst meth="repeat">
      <a:srgbClr val="080808"/>
    </dgm:txFillClrLst>
    <dgm:txEffectClrLst/>
  </dgm:styleLbl>
  <dgm:styleLbl name="parChTrans1D2">
    <dgm:fillClrLst meth="repeat">
      <a:srgbClr val="4AB1E4"/>
    </dgm:fillClrLst>
    <dgm:linClrLst meth="repeat">
      <a:srgbClr val="4AB1E4">
        <a:shade val="60000"/>
      </a:srgbClr>
    </dgm:linClrLst>
    <dgm:effectClrLst/>
    <dgm:txLinClrLst/>
    <dgm:txFillClrLst meth="repeat">
      <a:srgbClr val="080808"/>
    </dgm:txFillClrLst>
    <dgm:txEffectClrLst/>
  </dgm:styleLbl>
  <dgm:styleLbl name="parChTrans1D3">
    <dgm:fillClrLst meth="repeat">
      <a:srgbClr val="4AB1E4"/>
    </dgm:fillClrLst>
    <dgm:linClrLst meth="repeat">
      <a:srgbClr val="4AB1E4">
        <a:shade val="80000"/>
      </a:srgbClr>
    </dgm:linClrLst>
    <dgm:effectClrLst/>
    <dgm:txLinClrLst/>
    <dgm:txFillClrLst meth="repeat">
      <a:srgbClr val="080808"/>
    </dgm:txFillClrLst>
    <dgm:txEffectClrLst/>
  </dgm:styleLbl>
  <dgm:styleLbl name="parChTrans1D4">
    <dgm:fillClrLst meth="repeat">
      <a:srgbClr val="4AB1E4"/>
    </dgm:fillClrLst>
    <dgm:linClrLst meth="repeat">
      <a:srgbClr val="4AB1E4">
        <a:shade val="80000"/>
      </a:srgbClr>
    </dgm:linClrLst>
    <dgm:effectClrLst/>
    <dgm:txLinClrLst/>
    <dgm:txFillClrLst meth="repeat">
      <a:srgbClr val="080808"/>
    </dgm:txFillClrLst>
    <dgm:txEffectClrLst/>
  </dgm:styleLbl>
  <dgm:styleLbl name="parChTrans2D1">
    <dgm:fillClrLst meth="repeat">
      <a:srgbClr val="4AB1E4">
        <a:tint val="60000"/>
      </a:srgbClr>
    </dgm:fillClrLst>
    <dgm:linClrLst meth="repeat">
      <a:srgbClr val="4AB1E4">
        <a:tint val="60000"/>
      </a:srgbClr>
    </dgm:linClrLst>
    <dgm:effectClrLst/>
    <dgm:txLinClrLst/>
    <dgm:txFillClrLst meth="repeat">
      <a:srgbClr val="FFFFFF"/>
    </dgm:txFillClrLst>
    <dgm:txEffectClrLst/>
  </dgm:styleLbl>
  <dgm:styleLbl name="parChTrans2D2">
    <dgm:fillClrLst meth="repeat">
      <a:srgbClr val="4AB1E4"/>
    </dgm:fillClrLst>
    <dgm:linClrLst meth="repeat">
      <a:srgbClr val="4AB1E4"/>
    </dgm:linClrLst>
    <dgm:effectClrLst/>
    <dgm:txLinClrLst/>
    <dgm:txFillClrLst meth="repeat">
      <a:srgbClr val="FFFFFF"/>
    </dgm:txFillClrLst>
    <dgm:txEffectClrLst/>
  </dgm:styleLbl>
  <dgm:styleLbl name="parChTrans2D3">
    <dgm:fillClrLst meth="repeat">
      <a:srgbClr val="4AB1E4"/>
    </dgm:fillClrLst>
    <dgm:linClrLst meth="repeat">
      <a:srgbClr val="4AB1E4"/>
    </dgm:linClrLst>
    <dgm:effectClrLst/>
    <dgm:txLinClrLst/>
    <dgm:txFillClrLst meth="repeat">
      <a:srgbClr val="FFFFFF"/>
    </dgm:txFillClrLst>
    <dgm:txEffectClrLst/>
  </dgm:styleLbl>
  <dgm:styleLbl name="parChTrans2D4">
    <dgm:fillClrLst meth="repeat">
      <a:srgbClr val="4AB1E4"/>
    </dgm:fillClrLst>
    <dgm:linClrLst meth="repeat">
      <a:srgbClr val="4AB1E4"/>
    </dgm:linClrLst>
    <dgm:effectClrLst/>
    <dgm:txLinClrLst/>
    <dgm:txFillClrLst meth="repeat">
      <a:srgbClr val="FFFFFF"/>
    </dgm:txFillClrLst>
    <dgm:txEffectClrLst/>
  </dgm:styleLbl>
  <dgm:styleLbl name="revTx">
    <dgm:fillClrLst meth="repeat">
      <a:srgbClr val="FFFFFF">
        <a:alpha val="0"/>
      </a:srgbClr>
    </dgm:fillClrLst>
    <dgm:linClrLst meth="repeat">
      <a:srgbClr val="080808">
        <a:alpha val="0"/>
      </a:srgbClr>
    </dgm:linClrLst>
    <dgm:effectClrLst/>
    <dgm:txLinClrLst/>
    <dgm:txFillClrLst meth="repeat">
      <a:srgbClr val="080808"/>
    </dgm:txFillClrLst>
    <dgm:txEffectClrLst/>
  </dgm:styleLbl>
  <dgm:styleLbl name="sibTrans1D1">
    <dgm:fillClrLst meth="repeat">
      <a:srgbClr val="4AB1E4"/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sibTrans2D1">
    <dgm:fillClrLst meth="repeat">
      <a:srgbClr val="4AB1E4">
        <a:tint val="60000"/>
      </a:srgbClr>
    </dgm:fillClrLst>
    <dgm:linClrLst meth="repeat">
      <a:srgbClr val="4AB1E4">
        <a:tint val="60000"/>
      </a:srgbClr>
    </dgm:linClrLst>
    <dgm:effectClrLst/>
    <dgm:txLinClrLst/>
    <dgm:txFillClrLst/>
    <dgm:txEffectClrLst/>
  </dgm:styleLbl>
  <dgm:styleLbl name="solidAlignAcc1">
    <dgm:fillClrLst meth="repeat">
      <a:srgbClr val="FFFFFF"/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solidBgAcc1">
    <dgm:fillClrLst meth="repeat">
      <a:srgbClr val="FFFFFF"/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solidFgAcc1">
    <dgm:fillClrLst meth="repeat">
      <a:srgbClr val="FFFFFF"/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trAlignAcc1">
    <dgm:fillClrLst meth="repeat">
      <a:srgbClr val="FFFFFF">
        <a:alpha val="40000"/>
      </a:srgbClr>
    </dgm:fillClrLst>
    <dgm:linClrLst meth="repeat">
      <a:srgbClr val="4AB1E4"/>
    </dgm:linClrLst>
    <dgm:effectClrLst/>
    <dgm:txLinClrLst/>
    <dgm:txFillClrLst meth="repeat">
      <a:srgbClr val="080808"/>
    </dgm:txFillClrLst>
    <dgm:txEffectClrLst/>
  </dgm:styleLbl>
  <dgm:styleLbl name="trBgShp">
    <dgm:fillClrLst meth="repeat">
      <a:srgbClr val="4AB1E4">
        <a:tint val="50000"/>
        <a:alpha val="40000"/>
      </a:srgbClr>
    </dgm:fillClrLst>
    <dgm:linClrLst meth="repeat">
      <a:srgbClr val="4AB1E4"/>
    </dgm:linClrLst>
    <dgm:effectClrLst/>
    <dgm:txLinClrLst/>
    <dgm:txFillClrLst meth="repeat">
      <a:srgbClr val="FFFFFF"/>
    </dgm:txFillClrLst>
    <dgm:txEffectClrLst/>
  </dgm:styleLbl>
  <dgm:styleLbl name="vennNode1">
    <dgm:fillClrLst meth="repeat">
      <a:srgbClr val="4AB1E4">
        <a:alpha val="50000"/>
      </a:srgbClr>
    </dgm:fillClrLst>
    <dgm:linClrLst meth="repeat">
      <a:srgbClr val="FFFFFF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85B09-8C0A-4E72-A5DB-7C14DA018641}" type="doc">
      <dgm:prSet loTypeId="urn:microsoft.com/office/officeart/2005/8/layout/hierarchy3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60E9AD91-E1E1-43BD-9A4F-CD6811218B85}">
      <dgm:prSet phldrT="[文本]" custT="1"/>
      <dgm:spPr>
        <a:solidFill>
          <a:srgbClr val="0070C0"/>
        </a:solidFill>
      </dgm:spPr>
      <dgm:t>
        <a:bodyPr/>
        <a:lstStyle/>
        <a:p>
          <a:r>
            <a:rPr lang="zh-CN" altLang="en-US" sz="1400" b="1" dirty="0">
              <a:solidFill>
                <a:schemeClr val="bg1"/>
              </a:solidFill>
              <a:latin typeface="+mn-ea"/>
              <a:ea typeface="+mn-ea"/>
            </a:rPr>
            <a:t>微观领域研究</a:t>
          </a:r>
        </a:p>
      </dgm:t>
    </dgm:pt>
    <dgm:pt modelId="{38058DC7-415F-45B7-8704-C72050482773}" cxnId="{C64FACCE-7C68-4157-BBE9-88F1C2A42E2F}" type="parTrans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9B921CD5-B18E-4501-A26A-55D4EF45E58C}" cxnId="{C64FACCE-7C68-4157-BBE9-88F1C2A42E2F}" type="sibTrans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A714E043-533D-4D14-BBEA-9F85714B5584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/>
              </a:solidFill>
              <a:latin typeface="+mn-ea"/>
              <a:ea typeface="+mn-ea"/>
            </a:rPr>
            <a:t>利率期限结构与定价</a:t>
          </a:r>
        </a:p>
      </dgm:t>
    </dgm:pt>
    <dgm:pt modelId="{A9336D05-72BF-467B-9AA0-29F53022C6CE}" cxnId="{AB5A2E3F-268A-4860-A96A-8F1B0C03615F}" type="parTrans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0D718916-89DA-460D-8B30-2F487F1A8398}" cxnId="{AB5A2E3F-268A-4860-A96A-8F1B0C03615F}" type="sibTrans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751B7485-829E-46AC-8F4B-79086108D536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/>
              </a:solidFill>
              <a:latin typeface="+mn-ea"/>
              <a:ea typeface="+mn-ea"/>
            </a:rPr>
            <a:t>债券投资策略与风险管理</a:t>
          </a:r>
        </a:p>
      </dgm:t>
    </dgm:pt>
    <dgm:pt modelId="{B90866CE-2369-4560-8284-AEBA98706DCE}" cxnId="{45E70E96-DBCE-41CF-9EA7-2370B9CAA662}" type="parTrans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716B906F-E303-45D5-BE39-6148D7A81C57}" cxnId="{45E70E96-DBCE-41CF-9EA7-2370B9CAA662}" type="sibTrans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BCF51850-AAC8-48FB-AED8-5154D73ED7DE}">
      <dgm:prSet phldrT="[文本]" custT="1"/>
      <dgm:spPr>
        <a:solidFill>
          <a:srgbClr val="0070C0"/>
        </a:solidFill>
      </dgm:spPr>
      <dgm:t>
        <a:bodyPr/>
        <a:lstStyle/>
        <a:p>
          <a:r>
            <a:rPr lang="zh-CN" altLang="en-US" sz="1400" b="1" dirty="0">
              <a:solidFill>
                <a:schemeClr val="bg1"/>
              </a:solidFill>
              <a:latin typeface="+mn-ea"/>
              <a:ea typeface="+mn-ea"/>
            </a:rPr>
            <a:t>中国债券市场宏观与体制方面的研究</a:t>
          </a:r>
        </a:p>
      </dgm:t>
    </dgm:pt>
    <dgm:pt modelId="{AB72FFE4-1E8F-4956-8384-E5158EF5F9CB}" cxnId="{12F94346-D0C5-440A-9C18-91D0E04467EA}" type="parTrans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967E5896-A0C7-40E8-BDE7-14CAECEBC5D7}" cxnId="{12F94346-D0C5-440A-9C18-91D0E04467EA}" type="sibTrans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629B4A4C-6524-432D-8A22-FFD3BC207594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/>
              </a:solidFill>
              <a:latin typeface="+mn-ea"/>
              <a:ea typeface="+mn-ea"/>
            </a:rPr>
            <a:t>国债规模方面的研究 </a:t>
          </a:r>
        </a:p>
      </dgm:t>
    </dgm:pt>
    <dgm:pt modelId="{8C7530C9-9127-45A7-BA01-AD00E8B0E577}" cxnId="{FCECEBCD-E8B2-4F50-B5BE-4A25DBF30A5F}" type="parTrans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E400BB79-CF81-4D23-97AE-2FBD3C5DE4BB}" cxnId="{FCECEBCD-E8B2-4F50-B5BE-4A25DBF30A5F}" type="sibTrans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E5999B9A-3421-41AB-A855-58B66F44AFBA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/>
              </a:solidFill>
              <a:latin typeface="+mn-ea"/>
              <a:ea typeface="+mn-ea"/>
            </a:rPr>
            <a:t>中国债券市场存在问题方面的研究</a:t>
          </a:r>
        </a:p>
      </dgm:t>
    </dgm:pt>
    <dgm:pt modelId="{8A08765D-021B-4E2C-9E23-EBDFF3C371B2}" cxnId="{BF39CB71-930B-438A-A1B3-410A7FD02EFA}" type="parTrans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357E4637-C7ED-4204-8423-92AFF9A10F94}" cxnId="{BF39CB71-930B-438A-A1B3-410A7FD02EFA}" type="sibTrans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4455EE77-5F31-4DAF-B51C-972C3724BF77}">
      <dgm:prSet phldrT="[文本]" custT="1"/>
      <dgm:spPr>
        <a:solidFill>
          <a:srgbClr val="0070C0"/>
        </a:solidFill>
      </dgm:spPr>
      <dgm:t>
        <a:bodyPr/>
        <a:lstStyle/>
        <a:p>
          <a:r>
            <a:rPr lang="zh-CN" altLang="en-US" sz="1400" b="1" dirty="0">
              <a:solidFill>
                <a:schemeClr val="bg1"/>
              </a:solidFill>
              <a:latin typeface="+mn-ea"/>
              <a:ea typeface="+mn-ea"/>
            </a:rPr>
            <a:t>中国债券市场发展策略研究 </a:t>
          </a:r>
        </a:p>
      </dgm:t>
    </dgm:pt>
    <dgm:pt modelId="{7C40F6FD-39B7-4844-9CC6-8BD26B97AD53}" cxnId="{83034AFC-6785-43D9-AE72-3AAD33DE5767}" type="parTrans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A3C8CADD-AF51-4474-9A4D-4BBA5473686D}" cxnId="{83034AFC-6785-43D9-AE72-3AAD33DE5767}" type="sibTrans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1B5A2959-DB74-42C1-9E3A-190B3E76F28A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/>
              </a:solidFill>
              <a:latin typeface="+mn-ea"/>
              <a:ea typeface="+mn-ea"/>
            </a:rPr>
            <a:t>政府怎样有效地运用宏观调控的平台</a:t>
          </a:r>
        </a:p>
      </dgm:t>
    </dgm:pt>
    <dgm:pt modelId="{0DAAE418-7BB6-41E6-AC4C-EF367FDCBF77}" cxnId="{C6497980-EAC3-4368-9400-139D30740EA4}" type="parTrans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9BDD24D0-F65A-4252-9990-C5FE788CBA51}" cxnId="{C6497980-EAC3-4368-9400-139D30740EA4}" type="sibTrans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CEF370E5-8DB5-49C5-8738-6DB2C6F52D8F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/>
              </a:solidFill>
              <a:latin typeface="+mn-ea"/>
              <a:ea typeface="+mn-ea"/>
            </a:rPr>
            <a:t>衍生产品</a:t>
          </a:r>
        </a:p>
      </dgm:t>
    </dgm:pt>
    <dgm:pt modelId="{3F2ABC03-6E2D-4A1D-89B3-761E5C5D7433}" cxnId="{3AD7BCBA-169D-40D6-A734-6A9113177853}" type="parTrans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0A634E4C-6FD2-4FDE-A5CB-D26E09D60938}" cxnId="{3AD7BCBA-169D-40D6-A734-6A9113177853}" type="sibTrans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60C96253-7836-4EC5-A849-97CC893FB77B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/>
              </a:solidFill>
              <a:latin typeface="+mn-ea"/>
              <a:ea typeface="+mn-ea"/>
            </a:rPr>
            <a:t>债券市场微观结构</a:t>
          </a:r>
        </a:p>
      </dgm:t>
    </dgm:pt>
    <dgm:pt modelId="{9E012BF2-6883-4A80-B680-EB4A5064B9AB}" cxnId="{23AFAB6D-CA34-4BE4-B00D-E5DE00C7C04D}" type="parTrans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CA6B96F8-766D-4D37-898C-BB43132CF8B5}" cxnId="{23AFAB6D-CA34-4BE4-B00D-E5DE00C7C04D}" type="sibTrans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E4B6A5E5-D051-4443-8C09-E3BBF402DA00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/>
              </a:solidFill>
              <a:latin typeface="+mn-ea"/>
              <a:ea typeface="+mn-ea"/>
            </a:rPr>
            <a:t>体制制约债券市场发展问题的研究 </a:t>
          </a:r>
        </a:p>
      </dgm:t>
    </dgm:pt>
    <dgm:pt modelId="{F62BC54D-F12D-45FA-839B-D3885D3AB703}" cxnId="{CA978563-FD1F-46CE-8453-6DE5DFF5A6BB}" type="parTrans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452EF10F-A2BA-4D6E-B86F-3499DA4A6AB3}" cxnId="{CA978563-FD1F-46CE-8453-6DE5DFF5A6BB}" type="sibTrans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BDE3BBE9-5A16-4403-865A-A7EF6F1FFF72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/>
              </a:solidFill>
              <a:latin typeface="+mn-ea"/>
              <a:ea typeface="+mn-ea"/>
            </a:rPr>
            <a:t>利率和汇率的平价关系</a:t>
          </a:r>
        </a:p>
      </dgm:t>
    </dgm:pt>
    <dgm:pt modelId="{1627B45B-D378-4CBB-BF92-78C56D217485}" cxnId="{3861C585-3D59-4D25-A994-9E8288FF08E7}" type="parTrans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DFD2B38E-84F4-4399-A948-E13DA001AE2A}" cxnId="{3861C585-3D59-4D25-A994-9E8288FF08E7}" type="sibTrans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7B09D01A-2B6D-4F0C-B67C-0570B3506085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/>
              </a:solidFill>
              <a:latin typeface="+mn-ea"/>
              <a:ea typeface="+mn-ea"/>
            </a:rPr>
            <a:t>制约债券市场发展缓慢的因素</a:t>
          </a:r>
        </a:p>
      </dgm:t>
    </dgm:pt>
    <dgm:pt modelId="{A7391F64-65CB-401D-80A4-9857A81ACAB7}" cxnId="{69F8966C-4F21-4F65-8099-B2099246E6CF}" type="sibTrans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B3AF69DC-120D-4ED1-8097-EDACB132DFCF}" cxnId="{69F8966C-4F21-4F65-8099-B2099246E6CF}" type="parTrans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4271DD8D-CD86-4A5A-99A5-1BA1067FF1DA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/>
              </a:solidFill>
              <a:latin typeface="+mn-ea"/>
              <a:ea typeface="+mn-ea"/>
            </a:rPr>
            <a:t>利率市场化，债券市场基准利率</a:t>
          </a:r>
        </a:p>
      </dgm:t>
    </dgm:pt>
    <dgm:pt modelId="{A0FC465E-5227-4A2A-834B-37CFF5D37840}" cxnId="{F2B88A17-5E34-4647-9979-D99B1D670C6B}" type="parTrans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A9C60B8D-6D8B-4BA5-B10E-79CBBAD07B97}" cxnId="{F2B88A17-5E34-4647-9979-D99B1D670C6B}" type="sibTrans">
      <dgm:prSet/>
      <dgm:spPr/>
      <dgm:t>
        <a:bodyPr/>
        <a:lstStyle/>
        <a:p>
          <a:endParaRPr lang="zh-CN" altLang="en-US" sz="1400" b="0">
            <a:solidFill>
              <a:schemeClr val="tx1"/>
            </a:solidFill>
            <a:latin typeface="+mn-ea"/>
            <a:ea typeface="+mn-ea"/>
          </a:endParaRPr>
        </a:p>
      </dgm:t>
    </dgm:pt>
    <dgm:pt modelId="{E7097753-A704-4287-ACF8-984597AD8509}" type="pres">
      <dgm:prSet presAssocID="{04685B09-8C0A-4E72-A5DB-7C14DA01864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2FAF6A-C62B-4E0E-9198-BB2E378342FD}" type="pres">
      <dgm:prSet presAssocID="{60E9AD91-E1E1-43BD-9A4F-CD6811218B85}" presName="root" presStyleCnt="0"/>
      <dgm:spPr/>
    </dgm:pt>
    <dgm:pt modelId="{9D07C8B9-14AF-423C-A7EB-EFA62C8A6B6C}" type="pres">
      <dgm:prSet presAssocID="{60E9AD91-E1E1-43BD-9A4F-CD6811218B85}" presName="rootComposite" presStyleCnt="0"/>
      <dgm:spPr/>
    </dgm:pt>
    <dgm:pt modelId="{52179459-2AC0-4E1A-9B1A-4F2BFC503C22}" type="pres">
      <dgm:prSet presAssocID="{60E9AD91-E1E1-43BD-9A4F-CD6811218B85}" presName="rootText" presStyleLbl="node1" presStyleIdx="0" presStyleCnt="3"/>
      <dgm:spPr/>
    </dgm:pt>
    <dgm:pt modelId="{C238CE78-8668-4DC7-9BB8-13F3B5AE2731}" type="pres">
      <dgm:prSet presAssocID="{60E9AD91-E1E1-43BD-9A4F-CD6811218B85}" presName="rootConnector" presStyleLbl="node1" presStyleIdx="0" presStyleCnt="3"/>
      <dgm:spPr/>
    </dgm:pt>
    <dgm:pt modelId="{532500C7-7380-420F-8A7E-02F8B32E79B3}" type="pres">
      <dgm:prSet presAssocID="{60E9AD91-E1E1-43BD-9A4F-CD6811218B85}" presName="childShape" presStyleCnt="0"/>
      <dgm:spPr/>
    </dgm:pt>
    <dgm:pt modelId="{0EC07814-4598-40F0-B0C3-93FF6DF43729}" type="pres">
      <dgm:prSet presAssocID="{A9336D05-72BF-467B-9AA0-29F53022C6CE}" presName="Name13" presStyleLbl="parChTrans1D2" presStyleIdx="0" presStyleCnt="11"/>
      <dgm:spPr/>
    </dgm:pt>
    <dgm:pt modelId="{D54F606D-C20C-42F6-B355-6A071F52B679}" type="pres">
      <dgm:prSet presAssocID="{A714E043-533D-4D14-BBEA-9F85714B5584}" presName="childText" presStyleLbl="bgAcc1" presStyleIdx="0" presStyleCnt="11">
        <dgm:presLayoutVars>
          <dgm:bulletEnabled val="1"/>
        </dgm:presLayoutVars>
      </dgm:prSet>
      <dgm:spPr/>
    </dgm:pt>
    <dgm:pt modelId="{CDDB0B9D-CDF0-45CA-9E7C-336FFC67D5C2}" type="pres">
      <dgm:prSet presAssocID="{B90866CE-2369-4560-8284-AEBA98706DCE}" presName="Name13" presStyleLbl="parChTrans1D2" presStyleIdx="1" presStyleCnt="11"/>
      <dgm:spPr/>
    </dgm:pt>
    <dgm:pt modelId="{90C34708-771D-4349-9EAA-5A1DAC7723C0}" type="pres">
      <dgm:prSet presAssocID="{751B7485-829E-46AC-8F4B-79086108D536}" presName="childText" presStyleLbl="bgAcc1" presStyleIdx="1" presStyleCnt="11">
        <dgm:presLayoutVars>
          <dgm:bulletEnabled val="1"/>
        </dgm:presLayoutVars>
      </dgm:prSet>
      <dgm:spPr/>
    </dgm:pt>
    <dgm:pt modelId="{50983089-B9B1-4A76-BC49-0C1CA92F52E6}" type="pres">
      <dgm:prSet presAssocID="{9E012BF2-6883-4A80-B680-EB4A5064B9AB}" presName="Name13" presStyleLbl="parChTrans1D2" presStyleIdx="2" presStyleCnt="11"/>
      <dgm:spPr/>
    </dgm:pt>
    <dgm:pt modelId="{79A289B9-1EEE-4BA2-AE23-F70BDDB5F535}" type="pres">
      <dgm:prSet presAssocID="{60C96253-7836-4EC5-A849-97CC893FB77B}" presName="childText" presStyleLbl="bgAcc1" presStyleIdx="2" presStyleCnt="11">
        <dgm:presLayoutVars>
          <dgm:bulletEnabled val="1"/>
        </dgm:presLayoutVars>
      </dgm:prSet>
      <dgm:spPr/>
    </dgm:pt>
    <dgm:pt modelId="{6335E857-1B3C-4F6D-9744-7519B2D93220}" type="pres">
      <dgm:prSet presAssocID="{3F2ABC03-6E2D-4A1D-89B3-761E5C5D7433}" presName="Name13" presStyleLbl="parChTrans1D2" presStyleIdx="3" presStyleCnt="11"/>
      <dgm:spPr/>
    </dgm:pt>
    <dgm:pt modelId="{2DA92518-EE31-4328-A802-F258036249CB}" type="pres">
      <dgm:prSet presAssocID="{CEF370E5-8DB5-49C5-8738-6DB2C6F52D8F}" presName="childText" presStyleLbl="bgAcc1" presStyleIdx="3" presStyleCnt="11">
        <dgm:presLayoutVars>
          <dgm:bulletEnabled val="1"/>
        </dgm:presLayoutVars>
      </dgm:prSet>
      <dgm:spPr/>
    </dgm:pt>
    <dgm:pt modelId="{4EA787D6-0945-4C89-A436-5A62F28E2FEA}" type="pres">
      <dgm:prSet presAssocID="{BCF51850-AAC8-48FB-AED8-5154D73ED7DE}" presName="root" presStyleCnt="0"/>
      <dgm:spPr/>
    </dgm:pt>
    <dgm:pt modelId="{B67D73BF-DCF2-4595-B4B7-3A02E2E095EB}" type="pres">
      <dgm:prSet presAssocID="{BCF51850-AAC8-48FB-AED8-5154D73ED7DE}" presName="rootComposite" presStyleCnt="0"/>
      <dgm:spPr/>
    </dgm:pt>
    <dgm:pt modelId="{295C34D9-CF09-42CC-9912-4C99CBDEFDAA}" type="pres">
      <dgm:prSet presAssocID="{BCF51850-AAC8-48FB-AED8-5154D73ED7DE}" presName="rootText" presStyleLbl="node1" presStyleIdx="1" presStyleCnt="3"/>
      <dgm:spPr/>
    </dgm:pt>
    <dgm:pt modelId="{94CBBD05-1BD5-424A-A7BF-E56A5236CCB8}" type="pres">
      <dgm:prSet presAssocID="{BCF51850-AAC8-48FB-AED8-5154D73ED7DE}" presName="rootConnector" presStyleLbl="node1" presStyleIdx="1" presStyleCnt="3"/>
      <dgm:spPr/>
    </dgm:pt>
    <dgm:pt modelId="{EA2F01AA-D4F5-4748-ADAD-F4DBA2B098B0}" type="pres">
      <dgm:prSet presAssocID="{BCF51850-AAC8-48FB-AED8-5154D73ED7DE}" presName="childShape" presStyleCnt="0"/>
      <dgm:spPr/>
    </dgm:pt>
    <dgm:pt modelId="{C1ACF906-7C2A-49A6-A076-92BABCC3F5F3}" type="pres">
      <dgm:prSet presAssocID="{8C7530C9-9127-45A7-BA01-AD00E8B0E577}" presName="Name13" presStyleLbl="parChTrans1D2" presStyleIdx="4" presStyleCnt="11"/>
      <dgm:spPr/>
    </dgm:pt>
    <dgm:pt modelId="{34FDEC1D-C7E2-4721-A629-780B95E67550}" type="pres">
      <dgm:prSet presAssocID="{629B4A4C-6524-432D-8A22-FFD3BC207594}" presName="childText" presStyleLbl="bgAcc1" presStyleIdx="4" presStyleCnt="11">
        <dgm:presLayoutVars>
          <dgm:bulletEnabled val="1"/>
        </dgm:presLayoutVars>
      </dgm:prSet>
      <dgm:spPr/>
    </dgm:pt>
    <dgm:pt modelId="{8A9CDE63-56E0-4F1B-AD10-C961088E1E32}" type="pres">
      <dgm:prSet presAssocID="{8A08765D-021B-4E2C-9E23-EBDFF3C371B2}" presName="Name13" presStyleLbl="parChTrans1D2" presStyleIdx="5" presStyleCnt="11"/>
      <dgm:spPr/>
    </dgm:pt>
    <dgm:pt modelId="{7922A98E-E2D4-4DD7-9F1F-7966BCACFB86}" type="pres">
      <dgm:prSet presAssocID="{E5999B9A-3421-41AB-A855-58B66F44AFBA}" presName="childText" presStyleLbl="bgAcc1" presStyleIdx="5" presStyleCnt="11">
        <dgm:presLayoutVars>
          <dgm:bulletEnabled val="1"/>
        </dgm:presLayoutVars>
      </dgm:prSet>
      <dgm:spPr/>
    </dgm:pt>
    <dgm:pt modelId="{FE2365C1-9B5A-403F-AC77-53DBFE1FFB67}" type="pres">
      <dgm:prSet presAssocID="{F62BC54D-F12D-45FA-839B-D3885D3AB703}" presName="Name13" presStyleLbl="parChTrans1D2" presStyleIdx="6" presStyleCnt="11"/>
      <dgm:spPr/>
    </dgm:pt>
    <dgm:pt modelId="{E411B9CA-AB57-45E0-AA08-41819951C14C}" type="pres">
      <dgm:prSet presAssocID="{E4B6A5E5-D051-4443-8C09-E3BBF402DA00}" presName="childText" presStyleLbl="bgAcc1" presStyleIdx="6" presStyleCnt="11">
        <dgm:presLayoutVars>
          <dgm:bulletEnabled val="1"/>
        </dgm:presLayoutVars>
      </dgm:prSet>
      <dgm:spPr/>
    </dgm:pt>
    <dgm:pt modelId="{3AAA97BA-D545-4B77-8783-1F30AEF50273}" type="pres">
      <dgm:prSet presAssocID="{4455EE77-5F31-4DAF-B51C-972C3724BF77}" presName="root" presStyleCnt="0"/>
      <dgm:spPr/>
    </dgm:pt>
    <dgm:pt modelId="{0895B53E-FC18-4402-A006-B598AEA5A4C2}" type="pres">
      <dgm:prSet presAssocID="{4455EE77-5F31-4DAF-B51C-972C3724BF77}" presName="rootComposite" presStyleCnt="0"/>
      <dgm:spPr/>
    </dgm:pt>
    <dgm:pt modelId="{90F750A2-A4CF-4834-9B47-812BB7ADEA3C}" type="pres">
      <dgm:prSet presAssocID="{4455EE77-5F31-4DAF-B51C-972C3724BF77}" presName="rootText" presStyleLbl="node1" presStyleIdx="2" presStyleCnt="3" custLinFactNeighborX="-1595"/>
      <dgm:spPr/>
    </dgm:pt>
    <dgm:pt modelId="{DA9AACE5-75FA-46AA-9D9B-74E47CD83E01}" type="pres">
      <dgm:prSet presAssocID="{4455EE77-5F31-4DAF-B51C-972C3724BF77}" presName="rootConnector" presStyleLbl="node1" presStyleIdx="2" presStyleCnt="3"/>
      <dgm:spPr/>
    </dgm:pt>
    <dgm:pt modelId="{A29985AC-C1CD-4489-B11A-0F612EFC2810}" type="pres">
      <dgm:prSet presAssocID="{4455EE77-5F31-4DAF-B51C-972C3724BF77}" presName="childShape" presStyleCnt="0"/>
      <dgm:spPr/>
    </dgm:pt>
    <dgm:pt modelId="{B0AB6264-123A-4992-B27E-CB2CD1FF7403}" type="pres">
      <dgm:prSet presAssocID="{B3AF69DC-120D-4ED1-8097-EDACB132DFCF}" presName="Name13" presStyleLbl="parChTrans1D2" presStyleIdx="7" presStyleCnt="11"/>
      <dgm:spPr/>
    </dgm:pt>
    <dgm:pt modelId="{781FCEE7-CD4A-45C3-A581-AB7AAE54FEBA}" type="pres">
      <dgm:prSet presAssocID="{7B09D01A-2B6D-4F0C-B67C-0570B3506085}" presName="childText" presStyleLbl="bgAcc1" presStyleIdx="7" presStyleCnt="11">
        <dgm:presLayoutVars>
          <dgm:bulletEnabled val="1"/>
        </dgm:presLayoutVars>
      </dgm:prSet>
      <dgm:spPr/>
    </dgm:pt>
    <dgm:pt modelId="{15EC8AE1-F34A-4012-932E-E7F2D30CBBD4}" type="pres">
      <dgm:prSet presAssocID="{0DAAE418-7BB6-41E6-AC4C-EF367FDCBF77}" presName="Name13" presStyleLbl="parChTrans1D2" presStyleIdx="8" presStyleCnt="11"/>
      <dgm:spPr/>
    </dgm:pt>
    <dgm:pt modelId="{4610D05B-FBE8-40A4-B37A-B7370ABF15B4}" type="pres">
      <dgm:prSet presAssocID="{1B5A2959-DB74-42C1-9E3A-190B3E76F28A}" presName="childText" presStyleLbl="bgAcc1" presStyleIdx="8" presStyleCnt="11">
        <dgm:presLayoutVars>
          <dgm:bulletEnabled val="1"/>
        </dgm:presLayoutVars>
      </dgm:prSet>
      <dgm:spPr/>
    </dgm:pt>
    <dgm:pt modelId="{CB85AFBC-B7FE-415F-994A-1750E69D73CD}" type="pres">
      <dgm:prSet presAssocID="{1627B45B-D378-4CBB-BF92-78C56D217485}" presName="Name13" presStyleLbl="parChTrans1D2" presStyleIdx="9" presStyleCnt="11"/>
      <dgm:spPr/>
    </dgm:pt>
    <dgm:pt modelId="{22533C1E-9B5A-450D-AB57-9D003FF6DC20}" type="pres">
      <dgm:prSet presAssocID="{BDE3BBE9-5A16-4403-865A-A7EF6F1FFF72}" presName="childText" presStyleLbl="bgAcc1" presStyleIdx="9" presStyleCnt="11">
        <dgm:presLayoutVars>
          <dgm:bulletEnabled val="1"/>
        </dgm:presLayoutVars>
      </dgm:prSet>
      <dgm:spPr/>
    </dgm:pt>
    <dgm:pt modelId="{9636EB3E-4A20-4B65-930F-F3017BE668FF}" type="pres">
      <dgm:prSet presAssocID="{A0FC465E-5227-4A2A-834B-37CFF5D37840}" presName="Name13" presStyleLbl="parChTrans1D2" presStyleIdx="10" presStyleCnt="11"/>
      <dgm:spPr/>
    </dgm:pt>
    <dgm:pt modelId="{D6E1A7BC-917B-4F15-8EE7-C6BA4DCDEBB5}" type="pres">
      <dgm:prSet presAssocID="{4271DD8D-CD86-4A5A-99A5-1BA1067FF1DA}" presName="childText" presStyleLbl="bgAcc1" presStyleIdx="10" presStyleCnt="11">
        <dgm:presLayoutVars>
          <dgm:bulletEnabled val="1"/>
        </dgm:presLayoutVars>
      </dgm:prSet>
      <dgm:spPr/>
    </dgm:pt>
  </dgm:ptLst>
  <dgm:cxnLst>
    <dgm:cxn modelId="{B2BD9000-0F43-4E98-AB5E-0329D0392ACA}" type="presOf" srcId="{60E9AD91-E1E1-43BD-9A4F-CD6811218B85}" destId="{C238CE78-8668-4DC7-9BB8-13F3B5AE2731}" srcOrd="1" destOrd="0" presId="urn:microsoft.com/office/officeart/2005/8/layout/hierarchy3#1"/>
    <dgm:cxn modelId="{1F3AD103-4F85-4BCB-9230-69633D6E2F75}" type="presOf" srcId="{7B09D01A-2B6D-4F0C-B67C-0570B3506085}" destId="{781FCEE7-CD4A-45C3-A581-AB7AAE54FEBA}" srcOrd="0" destOrd="0" presId="urn:microsoft.com/office/officeart/2005/8/layout/hierarchy3#1"/>
    <dgm:cxn modelId="{33E0740B-2A4A-4091-BB8E-D8FE53A1ACB0}" type="presOf" srcId="{A9336D05-72BF-467B-9AA0-29F53022C6CE}" destId="{0EC07814-4598-40F0-B0C3-93FF6DF43729}" srcOrd="0" destOrd="0" presId="urn:microsoft.com/office/officeart/2005/8/layout/hierarchy3#1"/>
    <dgm:cxn modelId="{9FB67810-B154-4613-86CC-235A6FEC000A}" type="presOf" srcId="{1B5A2959-DB74-42C1-9E3A-190B3E76F28A}" destId="{4610D05B-FBE8-40A4-B37A-B7370ABF15B4}" srcOrd="0" destOrd="0" presId="urn:microsoft.com/office/officeart/2005/8/layout/hierarchy3#1"/>
    <dgm:cxn modelId="{EA687E14-C24F-470F-BC79-0BC3FEC8668D}" type="presOf" srcId="{60C96253-7836-4EC5-A849-97CC893FB77B}" destId="{79A289B9-1EEE-4BA2-AE23-F70BDDB5F535}" srcOrd="0" destOrd="0" presId="urn:microsoft.com/office/officeart/2005/8/layout/hierarchy3#1"/>
    <dgm:cxn modelId="{F2B88A17-5E34-4647-9979-D99B1D670C6B}" srcId="{4455EE77-5F31-4DAF-B51C-972C3724BF77}" destId="{4271DD8D-CD86-4A5A-99A5-1BA1067FF1DA}" srcOrd="3" destOrd="0" parTransId="{A0FC465E-5227-4A2A-834B-37CFF5D37840}" sibTransId="{A9C60B8D-6D8B-4BA5-B10E-79CBBAD07B97}"/>
    <dgm:cxn modelId="{71746624-EBF5-4432-8714-AD843C4FE6FD}" type="presOf" srcId="{3F2ABC03-6E2D-4A1D-89B3-761E5C5D7433}" destId="{6335E857-1B3C-4F6D-9744-7519B2D93220}" srcOrd="0" destOrd="0" presId="urn:microsoft.com/office/officeart/2005/8/layout/hierarchy3#1"/>
    <dgm:cxn modelId="{21167C24-84C1-409F-9204-845EB777339A}" type="presOf" srcId="{8A08765D-021B-4E2C-9E23-EBDFF3C371B2}" destId="{8A9CDE63-56E0-4F1B-AD10-C961088E1E32}" srcOrd="0" destOrd="0" presId="urn:microsoft.com/office/officeart/2005/8/layout/hierarchy3#1"/>
    <dgm:cxn modelId="{AB5A2E3F-268A-4860-A96A-8F1B0C03615F}" srcId="{60E9AD91-E1E1-43BD-9A4F-CD6811218B85}" destId="{A714E043-533D-4D14-BBEA-9F85714B5584}" srcOrd="0" destOrd="0" parTransId="{A9336D05-72BF-467B-9AA0-29F53022C6CE}" sibTransId="{0D718916-89DA-460D-8B30-2F487F1A8398}"/>
    <dgm:cxn modelId="{1464655D-F1D7-4DA5-A6D7-B1332E043CFB}" type="presOf" srcId="{BDE3BBE9-5A16-4403-865A-A7EF6F1FFF72}" destId="{22533C1E-9B5A-450D-AB57-9D003FF6DC20}" srcOrd="0" destOrd="0" presId="urn:microsoft.com/office/officeart/2005/8/layout/hierarchy3#1"/>
    <dgm:cxn modelId="{A8AE695D-2450-4135-BEDE-31A0CC7A41BF}" type="presOf" srcId="{B90866CE-2369-4560-8284-AEBA98706DCE}" destId="{CDDB0B9D-CDF0-45CA-9E7C-336FFC67D5C2}" srcOrd="0" destOrd="0" presId="urn:microsoft.com/office/officeart/2005/8/layout/hierarchy3#1"/>
    <dgm:cxn modelId="{CA978563-FD1F-46CE-8453-6DE5DFF5A6BB}" srcId="{BCF51850-AAC8-48FB-AED8-5154D73ED7DE}" destId="{E4B6A5E5-D051-4443-8C09-E3BBF402DA00}" srcOrd="2" destOrd="0" parTransId="{F62BC54D-F12D-45FA-839B-D3885D3AB703}" sibTransId="{452EF10F-A2BA-4D6E-B86F-3499DA4A6AB3}"/>
    <dgm:cxn modelId="{CB7EF244-CBE1-4113-923E-2649593877CD}" type="presOf" srcId="{B3AF69DC-120D-4ED1-8097-EDACB132DFCF}" destId="{B0AB6264-123A-4992-B27E-CB2CD1FF7403}" srcOrd="0" destOrd="0" presId="urn:microsoft.com/office/officeart/2005/8/layout/hierarchy3#1"/>
    <dgm:cxn modelId="{12F94346-D0C5-440A-9C18-91D0E04467EA}" srcId="{04685B09-8C0A-4E72-A5DB-7C14DA018641}" destId="{BCF51850-AAC8-48FB-AED8-5154D73ED7DE}" srcOrd="1" destOrd="0" parTransId="{AB72FFE4-1E8F-4956-8384-E5158EF5F9CB}" sibTransId="{967E5896-A0C7-40E8-BDE7-14CAECEBC5D7}"/>
    <dgm:cxn modelId="{F73D1A67-699B-4664-B8F5-BF349367BF50}" type="presOf" srcId="{F62BC54D-F12D-45FA-839B-D3885D3AB703}" destId="{FE2365C1-9B5A-403F-AC77-53DBFE1FFB67}" srcOrd="0" destOrd="0" presId="urn:microsoft.com/office/officeart/2005/8/layout/hierarchy3#1"/>
    <dgm:cxn modelId="{B463DB4A-18F4-40A0-8C95-223C7E19DE9F}" type="presOf" srcId="{BCF51850-AAC8-48FB-AED8-5154D73ED7DE}" destId="{94CBBD05-1BD5-424A-A7BF-E56A5236CCB8}" srcOrd="1" destOrd="0" presId="urn:microsoft.com/office/officeart/2005/8/layout/hierarchy3#1"/>
    <dgm:cxn modelId="{69F8966C-4F21-4F65-8099-B2099246E6CF}" srcId="{4455EE77-5F31-4DAF-B51C-972C3724BF77}" destId="{7B09D01A-2B6D-4F0C-B67C-0570B3506085}" srcOrd="0" destOrd="0" parTransId="{B3AF69DC-120D-4ED1-8097-EDACB132DFCF}" sibTransId="{A7391F64-65CB-401D-80A4-9857A81ACAB7}"/>
    <dgm:cxn modelId="{474AAF4C-52E1-4024-9A79-5EE7A7039E0E}" type="presOf" srcId="{A714E043-533D-4D14-BBEA-9F85714B5584}" destId="{D54F606D-C20C-42F6-B355-6A071F52B679}" srcOrd="0" destOrd="0" presId="urn:microsoft.com/office/officeart/2005/8/layout/hierarchy3#1"/>
    <dgm:cxn modelId="{23AFAB6D-CA34-4BE4-B00D-E5DE00C7C04D}" srcId="{60E9AD91-E1E1-43BD-9A4F-CD6811218B85}" destId="{60C96253-7836-4EC5-A849-97CC893FB77B}" srcOrd="2" destOrd="0" parTransId="{9E012BF2-6883-4A80-B680-EB4A5064B9AB}" sibTransId="{CA6B96F8-766D-4D37-898C-BB43132CF8B5}"/>
    <dgm:cxn modelId="{5C12C66D-1B91-4E7E-8F42-899F663F3DCD}" type="presOf" srcId="{4455EE77-5F31-4DAF-B51C-972C3724BF77}" destId="{DA9AACE5-75FA-46AA-9D9B-74E47CD83E01}" srcOrd="1" destOrd="0" presId="urn:microsoft.com/office/officeart/2005/8/layout/hierarchy3#1"/>
    <dgm:cxn modelId="{BF39CB71-930B-438A-A1B3-410A7FD02EFA}" srcId="{BCF51850-AAC8-48FB-AED8-5154D73ED7DE}" destId="{E5999B9A-3421-41AB-A855-58B66F44AFBA}" srcOrd="1" destOrd="0" parTransId="{8A08765D-021B-4E2C-9E23-EBDFF3C371B2}" sibTransId="{357E4637-C7ED-4204-8423-92AFF9A10F94}"/>
    <dgm:cxn modelId="{38045773-B057-49C9-9639-C568B3A47A6A}" type="presOf" srcId="{CEF370E5-8DB5-49C5-8738-6DB2C6F52D8F}" destId="{2DA92518-EE31-4328-A802-F258036249CB}" srcOrd="0" destOrd="0" presId="urn:microsoft.com/office/officeart/2005/8/layout/hierarchy3#1"/>
    <dgm:cxn modelId="{D50C2D76-D1FB-46ED-A6E2-52C6615CE3D3}" type="presOf" srcId="{4455EE77-5F31-4DAF-B51C-972C3724BF77}" destId="{90F750A2-A4CF-4834-9B47-812BB7ADEA3C}" srcOrd="0" destOrd="0" presId="urn:microsoft.com/office/officeart/2005/8/layout/hierarchy3#1"/>
    <dgm:cxn modelId="{E90C0178-3220-4434-91C7-D4370760A0BE}" type="presOf" srcId="{60E9AD91-E1E1-43BD-9A4F-CD6811218B85}" destId="{52179459-2AC0-4E1A-9B1A-4F2BFC503C22}" srcOrd="0" destOrd="0" presId="urn:microsoft.com/office/officeart/2005/8/layout/hierarchy3#1"/>
    <dgm:cxn modelId="{5FE3E458-D615-42A8-B418-6718ED62A096}" type="presOf" srcId="{0DAAE418-7BB6-41E6-AC4C-EF367FDCBF77}" destId="{15EC8AE1-F34A-4012-932E-E7F2D30CBBD4}" srcOrd="0" destOrd="0" presId="urn:microsoft.com/office/officeart/2005/8/layout/hierarchy3#1"/>
    <dgm:cxn modelId="{26BCFB7A-791D-49F1-A133-CB0488164E5C}" type="presOf" srcId="{4271DD8D-CD86-4A5A-99A5-1BA1067FF1DA}" destId="{D6E1A7BC-917B-4F15-8EE7-C6BA4DCDEBB5}" srcOrd="0" destOrd="0" presId="urn:microsoft.com/office/officeart/2005/8/layout/hierarchy3#1"/>
    <dgm:cxn modelId="{C6497980-EAC3-4368-9400-139D30740EA4}" srcId="{4455EE77-5F31-4DAF-B51C-972C3724BF77}" destId="{1B5A2959-DB74-42C1-9E3A-190B3E76F28A}" srcOrd="1" destOrd="0" parTransId="{0DAAE418-7BB6-41E6-AC4C-EF367FDCBF77}" sibTransId="{9BDD24D0-F65A-4252-9990-C5FE788CBA51}"/>
    <dgm:cxn modelId="{3861C585-3D59-4D25-A994-9E8288FF08E7}" srcId="{4455EE77-5F31-4DAF-B51C-972C3724BF77}" destId="{BDE3BBE9-5A16-4403-865A-A7EF6F1FFF72}" srcOrd="2" destOrd="0" parTransId="{1627B45B-D378-4CBB-BF92-78C56D217485}" sibTransId="{DFD2B38E-84F4-4399-A948-E13DA001AE2A}"/>
    <dgm:cxn modelId="{4AF5D289-C45B-49AF-9AFB-A1725D9FBF4B}" type="presOf" srcId="{751B7485-829E-46AC-8F4B-79086108D536}" destId="{90C34708-771D-4349-9EAA-5A1DAC7723C0}" srcOrd="0" destOrd="0" presId="urn:microsoft.com/office/officeart/2005/8/layout/hierarchy3#1"/>
    <dgm:cxn modelId="{038A4A90-6EED-4375-A997-B17C36F5502B}" type="presOf" srcId="{629B4A4C-6524-432D-8A22-FFD3BC207594}" destId="{34FDEC1D-C7E2-4721-A629-780B95E67550}" srcOrd="0" destOrd="0" presId="urn:microsoft.com/office/officeart/2005/8/layout/hierarchy3#1"/>
    <dgm:cxn modelId="{45E70E96-DBCE-41CF-9EA7-2370B9CAA662}" srcId="{60E9AD91-E1E1-43BD-9A4F-CD6811218B85}" destId="{751B7485-829E-46AC-8F4B-79086108D536}" srcOrd="1" destOrd="0" parTransId="{B90866CE-2369-4560-8284-AEBA98706DCE}" sibTransId="{716B906F-E303-45D5-BE39-6148D7A81C57}"/>
    <dgm:cxn modelId="{8AEC90A2-EB4D-436C-87C0-967DE29FD33A}" type="presOf" srcId="{04685B09-8C0A-4E72-A5DB-7C14DA018641}" destId="{E7097753-A704-4287-ACF8-984597AD8509}" srcOrd="0" destOrd="0" presId="urn:microsoft.com/office/officeart/2005/8/layout/hierarchy3#1"/>
    <dgm:cxn modelId="{017CD2AC-30E7-4DC6-92BF-D1333C68CA8C}" type="presOf" srcId="{BCF51850-AAC8-48FB-AED8-5154D73ED7DE}" destId="{295C34D9-CF09-42CC-9912-4C99CBDEFDAA}" srcOrd="0" destOrd="0" presId="urn:microsoft.com/office/officeart/2005/8/layout/hierarchy3#1"/>
    <dgm:cxn modelId="{0483FFB2-6C94-415C-A73F-9CAC30F1294F}" type="presOf" srcId="{E5999B9A-3421-41AB-A855-58B66F44AFBA}" destId="{7922A98E-E2D4-4DD7-9F1F-7966BCACFB86}" srcOrd="0" destOrd="0" presId="urn:microsoft.com/office/officeart/2005/8/layout/hierarchy3#1"/>
    <dgm:cxn modelId="{1D3AE6B4-C2C9-43FA-9F01-5114AD57647D}" type="presOf" srcId="{1627B45B-D378-4CBB-BF92-78C56D217485}" destId="{CB85AFBC-B7FE-415F-994A-1750E69D73CD}" srcOrd="0" destOrd="0" presId="urn:microsoft.com/office/officeart/2005/8/layout/hierarchy3#1"/>
    <dgm:cxn modelId="{3AD7BCBA-169D-40D6-A734-6A9113177853}" srcId="{60E9AD91-E1E1-43BD-9A4F-CD6811218B85}" destId="{CEF370E5-8DB5-49C5-8738-6DB2C6F52D8F}" srcOrd="3" destOrd="0" parTransId="{3F2ABC03-6E2D-4A1D-89B3-761E5C5D7433}" sibTransId="{0A634E4C-6FD2-4FDE-A5CB-D26E09D60938}"/>
    <dgm:cxn modelId="{9CA847C8-8B1F-4DA6-AA86-7A4E7C36E6EE}" type="presOf" srcId="{A0FC465E-5227-4A2A-834B-37CFF5D37840}" destId="{9636EB3E-4A20-4B65-930F-F3017BE668FF}" srcOrd="0" destOrd="0" presId="urn:microsoft.com/office/officeart/2005/8/layout/hierarchy3#1"/>
    <dgm:cxn modelId="{FCECEBCD-E8B2-4F50-B5BE-4A25DBF30A5F}" srcId="{BCF51850-AAC8-48FB-AED8-5154D73ED7DE}" destId="{629B4A4C-6524-432D-8A22-FFD3BC207594}" srcOrd="0" destOrd="0" parTransId="{8C7530C9-9127-45A7-BA01-AD00E8B0E577}" sibTransId="{E400BB79-CF81-4D23-97AE-2FBD3C5DE4BB}"/>
    <dgm:cxn modelId="{C64FACCE-7C68-4157-BBE9-88F1C2A42E2F}" srcId="{04685B09-8C0A-4E72-A5DB-7C14DA018641}" destId="{60E9AD91-E1E1-43BD-9A4F-CD6811218B85}" srcOrd="0" destOrd="0" parTransId="{38058DC7-415F-45B7-8704-C72050482773}" sibTransId="{9B921CD5-B18E-4501-A26A-55D4EF45E58C}"/>
    <dgm:cxn modelId="{2AB0C1D2-5100-40FC-B94A-DAE9157D5482}" type="presOf" srcId="{8C7530C9-9127-45A7-BA01-AD00E8B0E577}" destId="{C1ACF906-7C2A-49A6-A076-92BABCC3F5F3}" srcOrd="0" destOrd="0" presId="urn:microsoft.com/office/officeart/2005/8/layout/hierarchy3#1"/>
    <dgm:cxn modelId="{986F88EA-F4E3-42A3-B211-402B7AE0898B}" type="presOf" srcId="{9E012BF2-6883-4A80-B680-EB4A5064B9AB}" destId="{50983089-B9B1-4A76-BC49-0C1CA92F52E6}" srcOrd="0" destOrd="0" presId="urn:microsoft.com/office/officeart/2005/8/layout/hierarchy3#1"/>
    <dgm:cxn modelId="{12F450F7-C3D7-4D6B-9D41-19363D2B59B1}" type="presOf" srcId="{E4B6A5E5-D051-4443-8C09-E3BBF402DA00}" destId="{E411B9CA-AB57-45E0-AA08-41819951C14C}" srcOrd="0" destOrd="0" presId="urn:microsoft.com/office/officeart/2005/8/layout/hierarchy3#1"/>
    <dgm:cxn modelId="{83034AFC-6785-43D9-AE72-3AAD33DE5767}" srcId="{04685B09-8C0A-4E72-A5DB-7C14DA018641}" destId="{4455EE77-5F31-4DAF-B51C-972C3724BF77}" srcOrd="2" destOrd="0" parTransId="{7C40F6FD-39B7-4844-9CC6-8BD26B97AD53}" sibTransId="{A3C8CADD-AF51-4474-9A4D-4BBA5473686D}"/>
    <dgm:cxn modelId="{2DFCAF77-B313-43CF-9E93-F185000F5A97}" type="presParOf" srcId="{E7097753-A704-4287-ACF8-984597AD8509}" destId="{262FAF6A-C62B-4E0E-9198-BB2E378342FD}" srcOrd="0" destOrd="0" presId="urn:microsoft.com/office/officeart/2005/8/layout/hierarchy3#1"/>
    <dgm:cxn modelId="{EF1826EA-9B2A-4B97-8FC5-00E55B18AAD3}" type="presParOf" srcId="{262FAF6A-C62B-4E0E-9198-BB2E378342FD}" destId="{9D07C8B9-14AF-423C-A7EB-EFA62C8A6B6C}" srcOrd="0" destOrd="0" presId="urn:microsoft.com/office/officeart/2005/8/layout/hierarchy3#1"/>
    <dgm:cxn modelId="{72D5EE01-17E2-48A9-951F-C8DD4068C9F3}" type="presParOf" srcId="{9D07C8B9-14AF-423C-A7EB-EFA62C8A6B6C}" destId="{52179459-2AC0-4E1A-9B1A-4F2BFC503C22}" srcOrd="0" destOrd="0" presId="urn:microsoft.com/office/officeart/2005/8/layout/hierarchy3#1"/>
    <dgm:cxn modelId="{C5969C56-5E56-409E-97FB-BC5EC5C4F58B}" type="presParOf" srcId="{9D07C8B9-14AF-423C-A7EB-EFA62C8A6B6C}" destId="{C238CE78-8668-4DC7-9BB8-13F3B5AE2731}" srcOrd="1" destOrd="0" presId="urn:microsoft.com/office/officeart/2005/8/layout/hierarchy3#1"/>
    <dgm:cxn modelId="{A3816597-27E5-4BD8-B3E7-04CE75074EE4}" type="presParOf" srcId="{262FAF6A-C62B-4E0E-9198-BB2E378342FD}" destId="{532500C7-7380-420F-8A7E-02F8B32E79B3}" srcOrd="1" destOrd="0" presId="urn:microsoft.com/office/officeart/2005/8/layout/hierarchy3#1"/>
    <dgm:cxn modelId="{19E08156-0EBC-4A68-9CC2-A6C5CA0A97D5}" type="presParOf" srcId="{532500C7-7380-420F-8A7E-02F8B32E79B3}" destId="{0EC07814-4598-40F0-B0C3-93FF6DF43729}" srcOrd="0" destOrd="0" presId="urn:microsoft.com/office/officeart/2005/8/layout/hierarchy3#1"/>
    <dgm:cxn modelId="{55461FDD-B2D5-484A-8ADD-00931C1D3E3B}" type="presParOf" srcId="{532500C7-7380-420F-8A7E-02F8B32E79B3}" destId="{D54F606D-C20C-42F6-B355-6A071F52B679}" srcOrd="1" destOrd="0" presId="urn:microsoft.com/office/officeart/2005/8/layout/hierarchy3#1"/>
    <dgm:cxn modelId="{D9C1696B-4B46-49AF-93EB-5B0609D7953D}" type="presParOf" srcId="{532500C7-7380-420F-8A7E-02F8B32E79B3}" destId="{CDDB0B9D-CDF0-45CA-9E7C-336FFC67D5C2}" srcOrd="2" destOrd="0" presId="urn:microsoft.com/office/officeart/2005/8/layout/hierarchy3#1"/>
    <dgm:cxn modelId="{D463A903-0F5F-4320-B511-46EFB52088B4}" type="presParOf" srcId="{532500C7-7380-420F-8A7E-02F8B32E79B3}" destId="{90C34708-771D-4349-9EAA-5A1DAC7723C0}" srcOrd="3" destOrd="0" presId="urn:microsoft.com/office/officeart/2005/8/layout/hierarchy3#1"/>
    <dgm:cxn modelId="{038C0AA6-D3D2-44EF-A83D-5C028F3C8CCA}" type="presParOf" srcId="{532500C7-7380-420F-8A7E-02F8B32E79B3}" destId="{50983089-B9B1-4A76-BC49-0C1CA92F52E6}" srcOrd="4" destOrd="0" presId="urn:microsoft.com/office/officeart/2005/8/layout/hierarchy3#1"/>
    <dgm:cxn modelId="{DD6C9F98-7EA8-4827-8293-A75005E4AAB7}" type="presParOf" srcId="{532500C7-7380-420F-8A7E-02F8B32E79B3}" destId="{79A289B9-1EEE-4BA2-AE23-F70BDDB5F535}" srcOrd="5" destOrd="0" presId="urn:microsoft.com/office/officeart/2005/8/layout/hierarchy3#1"/>
    <dgm:cxn modelId="{CC315DCB-5C79-491F-80B3-E6ED2E4EDFA7}" type="presParOf" srcId="{532500C7-7380-420F-8A7E-02F8B32E79B3}" destId="{6335E857-1B3C-4F6D-9744-7519B2D93220}" srcOrd="6" destOrd="0" presId="urn:microsoft.com/office/officeart/2005/8/layout/hierarchy3#1"/>
    <dgm:cxn modelId="{F7553719-31D3-44D3-AE1A-DC4BBD0BB97F}" type="presParOf" srcId="{532500C7-7380-420F-8A7E-02F8B32E79B3}" destId="{2DA92518-EE31-4328-A802-F258036249CB}" srcOrd="7" destOrd="0" presId="urn:microsoft.com/office/officeart/2005/8/layout/hierarchy3#1"/>
    <dgm:cxn modelId="{01B170E4-4CA8-4E85-B0FA-0EC9BE00C10E}" type="presParOf" srcId="{E7097753-A704-4287-ACF8-984597AD8509}" destId="{4EA787D6-0945-4C89-A436-5A62F28E2FEA}" srcOrd="1" destOrd="0" presId="urn:microsoft.com/office/officeart/2005/8/layout/hierarchy3#1"/>
    <dgm:cxn modelId="{F96ACF6C-3A43-4DC1-8A88-CED97AF1D93C}" type="presParOf" srcId="{4EA787D6-0945-4C89-A436-5A62F28E2FEA}" destId="{B67D73BF-DCF2-4595-B4B7-3A02E2E095EB}" srcOrd="0" destOrd="0" presId="urn:microsoft.com/office/officeart/2005/8/layout/hierarchy3#1"/>
    <dgm:cxn modelId="{F3A95394-B3EE-4456-8BF4-CA092C404261}" type="presParOf" srcId="{B67D73BF-DCF2-4595-B4B7-3A02E2E095EB}" destId="{295C34D9-CF09-42CC-9912-4C99CBDEFDAA}" srcOrd="0" destOrd="0" presId="urn:microsoft.com/office/officeart/2005/8/layout/hierarchy3#1"/>
    <dgm:cxn modelId="{A5A03A9E-B64E-43D3-94CB-11EFD75DF245}" type="presParOf" srcId="{B67D73BF-DCF2-4595-B4B7-3A02E2E095EB}" destId="{94CBBD05-1BD5-424A-A7BF-E56A5236CCB8}" srcOrd="1" destOrd="0" presId="urn:microsoft.com/office/officeart/2005/8/layout/hierarchy3#1"/>
    <dgm:cxn modelId="{7EC54579-CFB0-4596-9C39-1F00ED4F67D3}" type="presParOf" srcId="{4EA787D6-0945-4C89-A436-5A62F28E2FEA}" destId="{EA2F01AA-D4F5-4748-ADAD-F4DBA2B098B0}" srcOrd="1" destOrd="0" presId="urn:microsoft.com/office/officeart/2005/8/layout/hierarchy3#1"/>
    <dgm:cxn modelId="{823339CE-0D0B-4853-B68F-E7CDFAB05439}" type="presParOf" srcId="{EA2F01AA-D4F5-4748-ADAD-F4DBA2B098B0}" destId="{C1ACF906-7C2A-49A6-A076-92BABCC3F5F3}" srcOrd="0" destOrd="0" presId="urn:microsoft.com/office/officeart/2005/8/layout/hierarchy3#1"/>
    <dgm:cxn modelId="{8DE1082B-D8B7-4C7C-99DC-66B65A614503}" type="presParOf" srcId="{EA2F01AA-D4F5-4748-ADAD-F4DBA2B098B0}" destId="{34FDEC1D-C7E2-4721-A629-780B95E67550}" srcOrd="1" destOrd="0" presId="urn:microsoft.com/office/officeart/2005/8/layout/hierarchy3#1"/>
    <dgm:cxn modelId="{8E02F126-BE9A-452B-9605-03B68F171607}" type="presParOf" srcId="{EA2F01AA-D4F5-4748-ADAD-F4DBA2B098B0}" destId="{8A9CDE63-56E0-4F1B-AD10-C961088E1E32}" srcOrd="2" destOrd="0" presId="urn:microsoft.com/office/officeart/2005/8/layout/hierarchy3#1"/>
    <dgm:cxn modelId="{18D3A7ED-9E0A-4884-BD4E-D93060BB86DD}" type="presParOf" srcId="{EA2F01AA-D4F5-4748-ADAD-F4DBA2B098B0}" destId="{7922A98E-E2D4-4DD7-9F1F-7966BCACFB86}" srcOrd="3" destOrd="0" presId="urn:microsoft.com/office/officeart/2005/8/layout/hierarchy3#1"/>
    <dgm:cxn modelId="{674C91B8-C705-48FF-BD05-EEB75104E0FF}" type="presParOf" srcId="{EA2F01AA-D4F5-4748-ADAD-F4DBA2B098B0}" destId="{FE2365C1-9B5A-403F-AC77-53DBFE1FFB67}" srcOrd="4" destOrd="0" presId="urn:microsoft.com/office/officeart/2005/8/layout/hierarchy3#1"/>
    <dgm:cxn modelId="{9B3F9897-3440-480F-AF9C-4E569C066D23}" type="presParOf" srcId="{EA2F01AA-D4F5-4748-ADAD-F4DBA2B098B0}" destId="{E411B9CA-AB57-45E0-AA08-41819951C14C}" srcOrd="5" destOrd="0" presId="urn:microsoft.com/office/officeart/2005/8/layout/hierarchy3#1"/>
    <dgm:cxn modelId="{50E0CA86-94F5-486C-9117-ECFB5B75DEF7}" type="presParOf" srcId="{E7097753-A704-4287-ACF8-984597AD8509}" destId="{3AAA97BA-D545-4B77-8783-1F30AEF50273}" srcOrd="2" destOrd="0" presId="urn:microsoft.com/office/officeart/2005/8/layout/hierarchy3#1"/>
    <dgm:cxn modelId="{658C1E04-C43A-4BFD-8125-30849670D076}" type="presParOf" srcId="{3AAA97BA-D545-4B77-8783-1F30AEF50273}" destId="{0895B53E-FC18-4402-A006-B598AEA5A4C2}" srcOrd="0" destOrd="0" presId="urn:microsoft.com/office/officeart/2005/8/layout/hierarchy3#1"/>
    <dgm:cxn modelId="{792CED05-D76A-4D21-B3A7-BDAB8F4D63A8}" type="presParOf" srcId="{0895B53E-FC18-4402-A006-B598AEA5A4C2}" destId="{90F750A2-A4CF-4834-9B47-812BB7ADEA3C}" srcOrd="0" destOrd="0" presId="urn:microsoft.com/office/officeart/2005/8/layout/hierarchy3#1"/>
    <dgm:cxn modelId="{BA54BD35-41FB-4512-9A05-629317ED8616}" type="presParOf" srcId="{0895B53E-FC18-4402-A006-B598AEA5A4C2}" destId="{DA9AACE5-75FA-46AA-9D9B-74E47CD83E01}" srcOrd="1" destOrd="0" presId="urn:microsoft.com/office/officeart/2005/8/layout/hierarchy3#1"/>
    <dgm:cxn modelId="{2031A145-8381-402D-A2C1-0C6C23F82AA5}" type="presParOf" srcId="{3AAA97BA-D545-4B77-8783-1F30AEF50273}" destId="{A29985AC-C1CD-4489-B11A-0F612EFC2810}" srcOrd="1" destOrd="0" presId="urn:microsoft.com/office/officeart/2005/8/layout/hierarchy3#1"/>
    <dgm:cxn modelId="{91FBFF08-D2B8-415A-A421-11FC53B52534}" type="presParOf" srcId="{A29985AC-C1CD-4489-B11A-0F612EFC2810}" destId="{B0AB6264-123A-4992-B27E-CB2CD1FF7403}" srcOrd="0" destOrd="0" presId="urn:microsoft.com/office/officeart/2005/8/layout/hierarchy3#1"/>
    <dgm:cxn modelId="{DA94C874-3CD0-41C1-9AAC-F20B7873D0D7}" type="presParOf" srcId="{A29985AC-C1CD-4489-B11A-0F612EFC2810}" destId="{781FCEE7-CD4A-45C3-A581-AB7AAE54FEBA}" srcOrd="1" destOrd="0" presId="urn:microsoft.com/office/officeart/2005/8/layout/hierarchy3#1"/>
    <dgm:cxn modelId="{2ABC1EE1-73AC-4ECA-AEE3-26C07301F5C4}" type="presParOf" srcId="{A29985AC-C1CD-4489-B11A-0F612EFC2810}" destId="{15EC8AE1-F34A-4012-932E-E7F2D30CBBD4}" srcOrd="2" destOrd="0" presId="urn:microsoft.com/office/officeart/2005/8/layout/hierarchy3#1"/>
    <dgm:cxn modelId="{45A2B4D3-F887-4DF8-B9FC-596F78B66CBD}" type="presParOf" srcId="{A29985AC-C1CD-4489-B11A-0F612EFC2810}" destId="{4610D05B-FBE8-40A4-B37A-B7370ABF15B4}" srcOrd="3" destOrd="0" presId="urn:microsoft.com/office/officeart/2005/8/layout/hierarchy3#1"/>
    <dgm:cxn modelId="{219C39D1-6617-4682-9626-E9F7DDBE8121}" type="presParOf" srcId="{A29985AC-C1CD-4489-B11A-0F612EFC2810}" destId="{CB85AFBC-B7FE-415F-994A-1750E69D73CD}" srcOrd="4" destOrd="0" presId="urn:microsoft.com/office/officeart/2005/8/layout/hierarchy3#1"/>
    <dgm:cxn modelId="{09C3BD04-4EF8-48C7-ADB1-F172DAE5BFBC}" type="presParOf" srcId="{A29985AC-C1CD-4489-B11A-0F612EFC2810}" destId="{22533C1E-9B5A-450D-AB57-9D003FF6DC20}" srcOrd="5" destOrd="0" presId="urn:microsoft.com/office/officeart/2005/8/layout/hierarchy3#1"/>
    <dgm:cxn modelId="{4A5EE9C1-641D-4C67-AB41-85FFC80BBFCF}" type="presParOf" srcId="{A29985AC-C1CD-4489-B11A-0F612EFC2810}" destId="{9636EB3E-4A20-4B65-930F-F3017BE668FF}" srcOrd="6" destOrd="0" presId="urn:microsoft.com/office/officeart/2005/8/layout/hierarchy3#1"/>
    <dgm:cxn modelId="{86371816-0FCC-4701-98B9-86BC0140C5C5}" type="presParOf" srcId="{A29985AC-C1CD-4489-B11A-0F612EFC2810}" destId="{D6E1A7BC-917B-4F15-8EE7-C6BA4DCDEBB5}" srcOrd="7" destOrd="0" presId="urn:microsoft.com/office/officeart/2005/8/layout/hierarchy3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86240-472F-47CB-AA76-5D6B0F202E52}" type="doc">
      <dgm:prSet loTypeId="urn:microsoft.com/office/officeart/2005/8/layout/process3#1" loCatId="process" qsTypeId="urn:microsoft.com/office/officeart/2005/8/quickstyle/simple4#1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2747EA7D-30AD-43BD-8FFA-2CA8BB70EFE0}">
      <dgm:prSet phldrT="[文本]" phldr="0" custT="0"/>
      <dgm:spPr/>
      <dgm:t>
        <a:bodyPr vert="horz" wrap="square"/>
        <a:lstStyle>
          <a:lvl1pPr algn="l">
            <a:defRPr sz="27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latin typeface="Calibri" panose="020F0502020204030204" pitchFamily="34" charset="0"/>
            </a:rPr>
            <a:t>因变量</a:t>
          </a:r>
          <a:endParaRPr lang="zh-CN" altLang="en-US" dirty="0"/>
        </a:p>
      </dgm:t>
    </dgm:pt>
    <dgm:pt modelId="{34410AD3-8713-441F-90C7-4A7B82A9F93D}" cxnId="{E1E56821-B942-4A70-863E-55AD75D8E03A}" type="parTrans">
      <dgm:prSet/>
      <dgm:spPr/>
      <dgm:t>
        <a:bodyPr/>
        <a:lstStyle/>
        <a:p>
          <a:endParaRPr lang="zh-CN" altLang="en-US"/>
        </a:p>
      </dgm:t>
    </dgm:pt>
    <dgm:pt modelId="{1EEB3AC5-2822-412E-B071-18DAEF460C50}" cxnId="{E1E56821-B942-4A70-863E-55AD75D8E03A}" type="sibTrans">
      <dgm:prSet/>
      <dgm:spPr/>
      <dgm:t>
        <a:bodyPr/>
        <a:lstStyle/>
        <a:p>
          <a:endParaRPr lang="zh-CN" altLang="en-US"/>
        </a:p>
      </dgm:t>
    </dgm:pt>
    <dgm:pt modelId="{19FF7DA9-962C-471A-BD07-7BFC25DBCB52}">
      <dgm:prSet phldrT="[文本]" custT="1"/>
      <dgm:spPr/>
      <dgm:t>
        <a:bodyPr/>
        <a:lstStyle/>
        <a:p>
          <a:r>
            <a:rPr lang="zh-CN" altLang="en-US" sz="1600" b="0" dirty="0">
              <a:latin typeface="Calibri" panose="020F0502020204030204" pitchFamily="34" charset="0"/>
            </a:rPr>
            <a:t>债务期限结构</a:t>
          </a:r>
          <a:endParaRPr lang="zh-CN" altLang="en-US" sz="1600" dirty="0"/>
        </a:p>
      </dgm:t>
    </dgm:pt>
    <dgm:pt modelId="{F31442CD-05B7-4559-9E30-C7BCE9CF1B95}" cxnId="{B23896AC-BD2B-4393-AACC-8F52DB78492A}" type="parTrans">
      <dgm:prSet/>
      <dgm:spPr/>
      <dgm:t>
        <a:bodyPr/>
        <a:lstStyle/>
        <a:p>
          <a:endParaRPr lang="zh-CN" altLang="en-US"/>
        </a:p>
      </dgm:t>
    </dgm:pt>
    <dgm:pt modelId="{AFF0A043-4BCA-4E40-A91B-4DFDA9E33BF0}" cxnId="{B23896AC-BD2B-4393-AACC-8F52DB78492A}" type="sibTrans">
      <dgm:prSet/>
      <dgm:spPr/>
      <dgm:t>
        <a:bodyPr/>
        <a:lstStyle/>
        <a:p>
          <a:endParaRPr lang="zh-CN" altLang="en-US"/>
        </a:p>
      </dgm:t>
    </dgm:pt>
    <dgm:pt modelId="{DCAED5EC-761C-4B23-B6A1-82443DE320C1}">
      <dgm:prSet phldrT="[文本]" phldr="0" custT="0"/>
      <dgm:spPr/>
      <dgm:t>
        <a:bodyPr vert="horz" wrap="square"/>
        <a:lstStyle>
          <a:lvl1pPr algn="l">
            <a:defRPr sz="27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自变量</a:t>
          </a:r>
        </a:p>
      </dgm:t>
    </dgm:pt>
    <dgm:pt modelId="{718476A8-8E26-4C99-BAFE-FD509DFBFF38}" cxnId="{355251E0-9AF5-4856-B4BE-5D3FB7910437}" type="parTrans">
      <dgm:prSet/>
      <dgm:spPr/>
      <dgm:t>
        <a:bodyPr/>
        <a:lstStyle/>
        <a:p>
          <a:endParaRPr lang="zh-CN" altLang="en-US"/>
        </a:p>
      </dgm:t>
    </dgm:pt>
    <dgm:pt modelId="{3B0C6B15-269F-4393-863A-AD978B5D9672}" cxnId="{355251E0-9AF5-4856-B4BE-5D3FB7910437}" type="sibTrans">
      <dgm:prSet/>
      <dgm:spPr/>
      <dgm:t>
        <a:bodyPr/>
        <a:lstStyle/>
        <a:p>
          <a:endParaRPr lang="zh-CN" altLang="en-US"/>
        </a:p>
      </dgm:t>
    </dgm:pt>
    <dgm:pt modelId="{9A0591B4-A156-4C03-9C29-1EBB0B4D9746}">
      <dgm:prSet phldrT="[文本]" custT="1"/>
      <dgm:spPr/>
      <dgm:t>
        <a:bodyPr/>
        <a:lstStyle/>
        <a:p>
          <a:r>
            <a:rPr lang="zh-CN" altLang="en-US" sz="1600" b="0" dirty="0">
              <a:latin typeface="Calibri" panose="020F0502020204030204" pitchFamily="34" charset="0"/>
            </a:rPr>
            <a:t>下列相关指标</a:t>
          </a:r>
          <a:r>
            <a:rPr lang="en-US" altLang="zh-CN" sz="1600" b="0" dirty="0">
              <a:latin typeface="Calibri" panose="020F0502020204030204" pitchFamily="34" charset="0"/>
            </a:rPr>
            <a:t>:</a:t>
          </a:r>
          <a:endParaRPr lang="zh-CN" altLang="en-US" sz="1600" b="0" dirty="0">
            <a:latin typeface="Calibri" panose="020F0502020204030204" pitchFamily="34" charset="0"/>
          </a:endParaRPr>
        </a:p>
      </dgm:t>
    </dgm:pt>
    <dgm:pt modelId="{CCDAFA6E-F697-4912-ABE1-658CF89ECC5E}" cxnId="{0026DC2A-E5C4-4D28-8772-2B9F495A66F0}" type="parTrans">
      <dgm:prSet/>
      <dgm:spPr/>
      <dgm:t>
        <a:bodyPr/>
        <a:lstStyle/>
        <a:p>
          <a:endParaRPr lang="zh-CN" altLang="en-US"/>
        </a:p>
      </dgm:t>
    </dgm:pt>
    <dgm:pt modelId="{02707ADD-2DE7-4F47-8134-6924B1E10274}" cxnId="{0026DC2A-E5C4-4D28-8772-2B9F495A66F0}" type="sibTrans">
      <dgm:prSet/>
      <dgm:spPr/>
      <dgm:t>
        <a:bodyPr/>
        <a:lstStyle/>
        <a:p>
          <a:endParaRPr lang="zh-CN" altLang="en-US"/>
        </a:p>
      </dgm:t>
    </dgm:pt>
    <dgm:pt modelId="{F1DA1C05-23EF-459E-897F-A3A48CE8DF3B}">
      <dgm:prSet phldrT="[文本]" custT="1"/>
      <dgm:spPr/>
      <dgm:t>
        <a:bodyPr/>
        <a:lstStyle/>
        <a:p>
          <a:r>
            <a:rPr lang="zh-CN" altLang="en-US" sz="1600" b="0" dirty="0">
              <a:latin typeface="Calibri" panose="020F0502020204030204" pitchFamily="34" charset="0"/>
            </a:rPr>
            <a:t>公司特征因素</a:t>
          </a:r>
        </a:p>
      </dgm:t>
    </dgm:pt>
    <dgm:pt modelId="{D616B2B6-2E86-422F-AA37-FF9D2E3AAD9F}" cxnId="{0FAB929B-43F8-4EA3-A650-A493A607468D}" type="parTrans">
      <dgm:prSet/>
      <dgm:spPr/>
      <dgm:t>
        <a:bodyPr/>
        <a:lstStyle/>
        <a:p>
          <a:endParaRPr lang="zh-CN" altLang="en-US"/>
        </a:p>
      </dgm:t>
    </dgm:pt>
    <dgm:pt modelId="{0694B2F5-CA53-459B-9279-9F97CDC5C849}" cxnId="{0FAB929B-43F8-4EA3-A650-A493A607468D}" type="sibTrans">
      <dgm:prSet/>
      <dgm:spPr/>
      <dgm:t>
        <a:bodyPr/>
        <a:lstStyle/>
        <a:p>
          <a:endParaRPr lang="zh-CN" altLang="en-US"/>
        </a:p>
      </dgm:t>
    </dgm:pt>
    <dgm:pt modelId="{E4137723-C018-4E96-8247-959B5E6A1F74}">
      <dgm:prSet phldrT="[文本]" custT="1"/>
      <dgm:spPr/>
      <dgm:t>
        <a:bodyPr/>
        <a:lstStyle/>
        <a:p>
          <a:r>
            <a:rPr lang="zh-CN" altLang="en-US" sz="1600" b="0" dirty="0">
              <a:latin typeface="Calibri" panose="020F0502020204030204" pitchFamily="34" charset="0"/>
            </a:rPr>
            <a:t>国家制度</a:t>
          </a:r>
        </a:p>
      </dgm:t>
    </dgm:pt>
    <dgm:pt modelId="{8677DDA9-E459-4E20-834D-FA07B487AFC6}" cxnId="{FAD14F01-A7D2-4E4C-8EE6-1454EE726215}" type="parTrans">
      <dgm:prSet/>
      <dgm:spPr/>
      <dgm:t>
        <a:bodyPr/>
        <a:lstStyle/>
        <a:p>
          <a:endParaRPr lang="zh-CN" altLang="en-US"/>
        </a:p>
      </dgm:t>
    </dgm:pt>
    <dgm:pt modelId="{AD7F8A65-8A38-4561-A0F8-09561356E919}" cxnId="{FAD14F01-A7D2-4E4C-8EE6-1454EE726215}" type="sibTrans">
      <dgm:prSet/>
      <dgm:spPr/>
      <dgm:t>
        <a:bodyPr/>
        <a:lstStyle/>
        <a:p>
          <a:endParaRPr lang="zh-CN" altLang="en-US"/>
        </a:p>
      </dgm:t>
    </dgm:pt>
    <dgm:pt modelId="{A163BBE8-181A-41FD-BE25-3ECF944530F2}">
      <dgm:prSet phldrT="[文本]" custT="1"/>
      <dgm:spPr/>
      <dgm:t>
        <a:bodyPr/>
        <a:lstStyle/>
        <a:p>
          <a:r>
            <a:rPr lang="zh-CN" altLang="en-US" sz="1600" b="0" dirty="0">
              <a:latin typeface="Calibri" panose="020F0502020204030204" pitchFamily="34" charset="0"/>
            </a:rPr>
            <a:t>经济环境因素</a:t>
          </a:r>
        </a:p>
      </dgm:t>
    </dgm:pt>
    <dgm:pt modelId="{DA8F9AC4-28E7-4C8B-9871-0319CED6F5F6}" cxnId="{FC62A953-5B4C-4EC1-AFDF-EB52E4122F3D}" type="parTrans">
      <dgm:prSet/>
      <dgm:spPr/>
      <dgm:t>
        <a:bodyPr/>
        <a:lstStyle/>
        <a:p>
          <a:endParaRPr lang="zh-CN" altLang="en-US"/>
        </a:p>
      </dgm:t>
    </dgm:pt>
    <dgm:pt modelId="{F376A804-D6C1-452B-A0A5-49F37596D32A}" cxnId="{FC62A953-5B4C-4EC1-AFDF-EB52E4122F3D}" type="sibTrans">
      <dgm:prSet/>
      <dgm:spPr/>
      <dgm:t>
        <a:bodyPr/>
        <a:lstStyle/>
        <a:p>
          <a:endParaRPr lang="zh-CN" altLang="en-US"/>
        </a:p>
      </dgm:t>
    </dgm:pt>
    <dgm:pt modelId="{85B77C35-09E7-4C11-BE3D-C476B5BB2BE4}">
      <dgm:prSet phldrT="[文本]" phldr="0" custT="0"/>
      <dgm:spPr/>
      <dgm:t>
        <a:bodyPr vert="horz" wrap="square"/>
        <a:lstStyle>
          <a:lvl1pPr algn="l">
            <a:defRPr sz="27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研究方法</a:t>
          </a:r>
        </a:p>
      </dgm:t>
    </dgm:pt>
    <dgm:pt modelId="{99E4D438-36DD-4386-B533-8B4F9E169EB0}" cxnId="{E318D14A-6025-46BB-A939-A705A9226A91}" type="parTrans">
      <dgm:prSet/>
      <dgm:spPr/>
      <dgm:t>
        <a:bodyPr/>
        <a:lstStyle/>
        <a:p>
          <a:endParaRPr lang="zh-CN" altLang="en-US"/>
        </a:p>
      </dgm:t>
    </dgm:pt>
    <dgm:pt modelId="{A6943FB3-6924-40BF-A728-FCC2E6C6EFD1}" cxnId="{E318D14A-6025-46BB-A939-A705A9226A91}" type="sibTrans">
      <dgm:prSet/>
      <dgm:spPr/>
      <dgm:t>
        <a:bodyPr/>
        <a:lstStyle/>
        <a:p>
          <a:endParaRPr lang="zh-CN" altLang="en-US"/>
        </a:p>
      </dgm:t>
    </dgm:pt>
    <dgm:pt modelId="{98A57AB8-DFA4-4999-87A3-02989689B108}">
      <dgm:prSet phldrT="[文本]" custT="1"/>
      <dgm:spPr/>
      <dgm:t>
        <a:bodyPr/>
        <a:lstStyle/>
        <a:p>
          <a:r>
            <a:rPr lang="zh-CN" altLang="en-US" sz="1600" b="0" dirty="0">
              <a:latin typeface="Calibri" panose="020F0502020204030204" pitchFamily="34" charset="0"/>
            </a:rPr>
            <a:t>主成份分析</a:t>
          </a:r>
          <a:endParaRPr lang="zh-CN" altLang="en-US" sz="1600" dirty="0"/>
        </a:p>
      </dgm:t>
    </dgm:pt>
    <dgm:pt modelId="{D5448C75-4822-4467-9270-A0CC07FDEAD2}" cxnId="{E697EFE2-260C-4EFA-9D9F-E235E2A91936}" type="parTrans">
      <dgm:prSet/>
      <dgm:spPr/>
      <dgm:t>
        <a:bodyPr/>
        <a:lstStyle/>
        <a:p>
          <a:endParaRPr lang="zh-CN" altLang="en-US"/>
        </a:p>
      </dgm:t>
    </dgm:pt>
    <dgm:pt modelId="{D0C5C9DF-3E35-4B65-ADEB-72D2A1F386D4}" cxnId="{E697EFE2-260C-4EFA-9D9F-E235E2A91936}" type="sibTrans">
      <dgm:prSet/>
      <dgm:spPr/>
      <dgm:t>
        <a:bodyPr/>
        <a:lstStyle/>
        <a:p>
          <a:endParaRPr lang="zh-CN" altLang="en-US"/>
        </a:p>
      </dgm:t>
    </dgm:pt>
    <dgm:pt modelId="{6FCA38FB-46E0-480B-9645-8B303E6CA29F}">
      <dgm:prSet phldrT="[文本]" custT="1"/>
      <dgm:spPr/>
      <dgm:t>
        <a:bodyPr/>
        <a:lstStyle/>
        <a:p>
          <a:r>
            <a:rPr lang="zh-CN" altLang="en-US" sz="1600" b="0" dirty="0">
              <a:latin typeface="Calibri" panose="020F0502020204030204" pitchFamily="34" charset="0"/>
            </a:rPr>
            <a:t>多元回归分析</a:t>
          </a:r>
          <a:endParaRPr lang="zh-CN" altLang="en-US" sz="1600" dirty="0"/>
        </a:p>
      </dgm:t>
    </dgm:pt>
    <dgm:pt modelId="{F241B20D-B599-450E-8866-BA9242772FFB}" cxnId="{7BA83D32-134A-4BDA-ABAF-3DFD5FC6CC66}" type="parTrans">
      <dgm:prSet/>
      <dgm:spPr/>
      <dgm:t>
        <a:bodyPr/>
        <a:lstStyle/>
        <a:p>
          <a:endParaRPr lang="zh-CN" altLang="en-US"/>
        </a:p>
      </dgm:t>
    </dgm:pt>
    <dgm:pt modelId="{6D301D12-57F7-412B-A960-59EC5F457356}" cxnId="{7BA83D32-134A-4BDA-ABAF-3DFD5FC6CC66}" type="sibTrans">
      <dgm:prSet/>
      <dgm:spPr/>
      <dgm:t>
        <a:bodyPr/>
        <a:lstStyle/>
        <a:p>
          <a:endParaRPr lang="zh-CN" altLang="en-US"/>
        </a:p>
      </dgm:t>
    </dgm:pt>
    <dgm:pt modelId="{0924737E-722B-4512-9CB4-9FCE9A7E2D8E}">
      <dgm:prSet phldrT="[文本]" custT="1"/>
      <dgm:spPr/>
      <dgm:t>
        <a:bodyPr/>
        <a:lstStyle/>
        <a:p>
          <a:r>
            <a:rPr lang="en-US" altLang="zh-CN" sz="1600" dirty="0"/>
            <a:t>……</a:t>
          </a:r>
          <a:endParaRPr lang="zh-CN" altLang="en-US" sz="1600" dirty="0"/>
        </a:p>
      </dgm:t>
    </dgm:pt>
    <dgm:pt modelId="{3AC80483-3CAE-44A6-9F20-105DC39A7622}" cxnId="{99074C80-5310-4E55-9998-818D3BC33291}" type="parTrans">
      <dgm:prSet/>
      <dgm:spPr/>
      <dgm:t>
        <a:bodyPr/>
        <a:lstStyle/>
        <a:p>
          <a:endParaRPr lang="zh-CN" altLang="en-US"/>
        </a:p>
      </dgm:t>
    </dgm:pt>
    <dgm:pt modelId="{85B3D48A-D581-44D2-8966-34CC847EC6A3}" cxnId="{99074C80-5310-4E55-9998-818D3BC33291}" type="sibTrans">
      <dgm:prSet/>
      <dgm:spPr/>
      <dgm:t>
        <a:bodyPr/>
        <a:lstStyle/>
        <a:p>
          <a:endParaRPr lang="zh-CN" altLang="en-US"/>
        </a:p>
      </dgm:t>
    </dgm:pt>
    <dgm:pt modelId="{911D9DCD-39B8-4A15-A90C-068CA225E5BE}" type="pres">
      <dgm:prSet presAssocID="{0E286240-472F-47CB-AA76-5D6B0F202E52}" presName="linearFlow" presStyleCnt="0">
        <dgm:presLayoutVars>
          <dgm:dir/>
          <dgm:animLvl val="lvl"/>
          <dgm:resizeHandles val="exact"/>
        </dgm:presLayoutVars>
      </dgm:prSet>
      <dgm:spPr/>
    </dgm:pt>
    <dgm:pt modelId="{AE25C878-E964-4FF1-A78B-189EF46B8AD6}" type="pres">
      <dgm:prSet presAssocID="{2747EA7D-30AD-43BD-8FFA-2CA8BB70EFE0}" presName="composite" presStyleCnt="0"/>
      <dgm:spPr/>
    </dgm:pt>
    <dgm:pt modelId="{F1826866-C24A-4AC0-8489-DFC2073F73FA}" type="pres">
      <dgm:prSet presAssocID="{2747EA7D-30AD-43BD-8FFA-2CA8BB70EFE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538A2E9-4277-4CFA-9268-8063AAD0ACD4}" type="pres">
      <dgm:prSet presAssocID="{2747EA7D-30AD-43BD-8FFA-2CA8BB70EFE0}" presName="parSh" presStyleLbl="node1" presStyleIdx="0" presStyleCnt="3"/>
      <dgm:spPr/>
    </dgm:pt>
    <dgm:pt modelId="{777F75FE-A7FB-4CCC-AEA8-F07EF95F1AD9}" type="pres">
      <dgm:prSet presAssocID="{2747EA7D-30AD-43BD-8FFA-2CA8BB70EFE0}" presName="desTx" presStyleLbl="fgAcc1" presStyleIdx="0" presStyleCnt="3" custScaleY="103017">
        <dgm:presLayoutVars>
          <dgm:bulletEnabled val="1"/>
        </dgm:presLayoutVars>
      </dgm:prSet>
      <dgm:spPr/>
    </dgm:pt>
    <dgm:pt modelId="{4F288D53-91AB-4998-BB47-75F0AB25C0AF}" type="pres">
      <dgm:prSet presAssocID="{1EEB3AC5-2822-412E-B071-18DAEF460C50}" presName="sibTrans" presStyleLbl="sibTrans2D1" presStyleIdx="0" presStyleCnt="2"/>
      <dgm:spPr/>
    </dgm:pt>
    <dgm:pt modelId="{8CBE1CF7-7167-4A3F-A732-4977E608E47F}" type="pres">
      <dgm:prSet presAssocID="{1EEB3AC5-2822-412E-B071-18DAEF460C50}" presName="connTx" presStyleLbl="sibTrans2D1" presStyleIdx="0" presStyleCnt="2"/>
      <dgm:spPr/>
    </dgm:pt>
    <dgm:pt modelId="{117E063E-E262-4290-A7DA-25D5B92DC660}" type="pres">
      <dgm:prSet presAssocID="{DCAED5EC-761C-4B23-B6A1-82443DE320C1}" presName="composite" presStyleCnt="0"/>
      <dgm:spPr/>
    </dgm:pt>
    <dgm:pt modelId="{75FEAACE-8525-4F7A-8AD0-B795D4D498E1}" type="pres">
      <dgm:prSet presAssocID="{DCAED5EC-761C-4B23-B6A1-82443DE320C1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DC37777-E0A0-4FA0-82EC-EEE8AB3C52AC}" type="pres">
      <dgm:prSet presAssocID="{DCAED5EC-761C-4B23-B6A1-82443DE320C1}" presName="parSh" presStyleLbl="node1" presStyleIdx="1" presStyleCnt="3"/>
      <dgm:spPr/>
    </dgm:pt>
    <dgm:pt modelId="{1A520203-818A-4E21-A626-EF7A899C41B5}" type="pres">
      <dgm:prSet presAssocID="{DCAED5EC-761C-4B23-B6A1-82443DE320C1}" presName="desTx" presStyleLbl="fgAcc1" presStyleIdx="1" presStyleCnt="3" custScaleY="105296">
        <dgm:presLayoutVars>
          <dgm:bulletEnabled val="1"/>
        </dgm:presLayoutVars>
      </dgm:prSet>
      <dgm:spPr/>
    </dgm:pt>
    <dgm:pt modelId="{68B642D1-374B-48BB-AD50-B0328FD9EEA0}" type="pres">
      <dgm:prSet presAssocID="{3B0C6B15-269F-4393-863A-AD978B5D9672}" presName="sibTrans" presStyleLbl="sibTrans2D1" presStyleIdx="1" presStyleCnt="2"/>
      <dgm:spPr/>
    </dgm:pt>
    <dgm:pt modelId="{AB2D409D-0014-47BF-83BF-68E1CC881081}" type="pres">
      <dgm:prSet presAssocID="{3B0C6B15-269F-4393-863A-AD978B5D9672}" presName="connTx" presStyleLbl="sibTrans2D1" presStyleIdx="1" presStyleCnt="2"/>
      <dgm:spPr/>
    </dgm:pt>
    <dgm:pt modelId="{DDF148F7-EF93-4F22-9449-E943AACF6918}" type="pres">
      <dgm:prSet presAssocID="{85B77C35-09E7-4C11-BE3D-C476B5BB2BE4}" presName="composite" presStyleCnt="0"/>
      <dgm:spPr/>
    </dgm:pt>
    <dgm:pt modelId="{08826837-A4BF-476C-A283-E9C1EFDA3084}" type="pres">
      <dgm:prSet presAssocID="{85B77C35-09E7-4C11-BE3D-C476B5BB2BE4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1855482-E857-4466-83B7-494909AB16CB}" type="pres">
      <dgm:prSet presAssocID="{85B77C35-09E7-4C11-BE3D-C476B5BB2BE4}" presName="parSh" presStyleLbl="node1" presStyleIdx="2" presStyleCnt="3"/>
      <dgm:spPr/>
    </dgm:pt>
    <dgm:pt modelId="{60F4AC8C-52DF-447E-9DD3-52285F9571A5}" type="pres">
      <dgm:prSet presAssocID="{85B77C35-09E7-4C11-BE3D-C476B5BB2BE4}" presName="desTx" presStyleLbl="fgAcc1" presStyleIdx="2" presStyleCnt="3" custScaleY="94550" custLinFactNeighborX="-935" custLinFactNeighborY="-5254">
        <dgm:presLayoutVars>
          <dgm:bulletEnabled val="1"/>
        </dgm:presLayoutVars>
      </dgm:prSet>
      <dgm:spPr/>
    </dgm:pt>
  </dgm:ptLst>
  <dgm:cxnLst>
    <dgm:cxn modelId="{FAD14F01-A7D2-4E4C-8EE6-1454EE726215}" srcId="{DCAED5EC-761C-4B23-B6A1-82443DE320C1}" destId="{E4137723-C018-4E96-8247-959B5E6A1F74}" srcOrd="2" destOrd="0" parTransId="{8677DDA9-E459-4E20-834D-FA07B487AFC6}" sibTransId="{AD7F8A65-8A38-4561-A0F8-09561356E919}"/>
    <dgm:cxn modelId="{2396E507-A199-4AD4-A156-6E2AE522BF0D}" type="presOf" srcId="{19FF7DA9-962C-471A-BD07-7BFC25DBCB52}" destId="{777F75FE-A7FB-4CCC-AEA8-F07EF95F1AD9}" srcOrd="0" destOrd="0" presId="urn:microsoft.com/office/officeart/2005/8/layout/process3#1"/>
    <dgm:cxn modelId="{F09D431A-0492-4D65-BA1E-2D721E631969}" type="presOf" srcId="{1EEB3AC5-2822-412E-B071-18DAEF460C50}" destId="{8CBE1CF7-7167-4A3F-A732-4977E608E47F}" srcOrd="1" destOrd="0" presId="urn:microsoft.com/office/officeart/2005/8/layout/process3#1"/>
    <dgm:cxn modelId="{E1E56821-B942-4A70-863E-55AD75D8E03A}" srcId="{0E286240-472F-47CB-AA76-5D6B0F202E52}" destId="{2747EA7D-30AD-43BD-8FFA-2CA8BB70EFE0}" srcOrd="0" destOrd="0" parTransId="{34410AD3-8713-441F-90C7-4A7B82A9F93D}" sibTransId="{1EEB3AC5-2822-412E-B071-18DAEF460C50}"/>
    <dgm:cxn modelId="{0026DC2A-E5C4-4D28-8772-2B9F495A66F0}" srcId="{DCAED5EC-761C-4B23-B6A1-82443DE320C1}" destId="{9A0591B4-A156-4C03-9C29-1EBB0B4D9746}" srcOrd="0" destOrd="0" parTransId="{CCDAFA6E-F697-4912-ABE1-658CF89ECC5E}" sibTransId="{02707ADD-2DE7-4F47-8134-6924B1E10274}"/>
    <dgm:cxn modelId="{E061B62F-9EB8-457A-8B9F-255BEF6768B1}" type="presOf" srcId="{2747EA7D-30AD-43BD-8FFA-2CA8BB70EFE0}" destId="{3538A2E9-4277-4CFA-9268-8063AAD0ACD4}" srcOrd="0" destOrd="0" presId="urn:microsoft.com/office/officeart/2005/8/layout/process3#1"/>
    <dgm:cxn modelId="{7BA83D32-134A-4BDA-ABAF-3DFD5FC6CC66}" srcId="{85B77C35-09E7-4C11-BE3D-C476B5BB2BE4}" destId="{6FCA38FB-46E0-480B-9645-8B303E6CA29F}" srcOrd="1" destOrd="0" parTransId="{F241B20D-B599-450E-8866-BA9242772FFB}" sibTransId="{6D301D12-57F7-412B-A960-59EC5F457356}"/>
    <dgm:cxn modelId="{A6301664-3592-4C7E-97DC-B7E4357F998A}" type="presOf" srcId="{85B77C35-09E7-4C11-BE3D-C476B5BB2BE4}" destId="{91855482-E857-4466-83B7-494909AB16CB}" srcOrd="0" destOrd="0" presId="urn:microsoft.com/office/officeart/2005/8/layout/process3#1"/>
    <dgm:cxn modelId="{121FB64A-B09D-41B9-86EC-0AE880C31C77}" type="presOf" srcId="{DCAED5EC-761C-4B23-B6A1-82443DE320C1}" destId="{75FEAACE-8525-4F7A-8AD0-B795D4D498E1}" srcOrd="1" destOrd="0" presId="urn:microsoft.com/office/officeart/2005/8/layout/process3#1"/>
    <dgm:cxn modelId="{E318D14A-6025-46BB-A939-A705A9226A91}" srcId="{0E286240-472F-47CB-AA76-5D6B0F202E52}" destId="{85B77C35-09E7-4C11-BE3D-C476B5BB2BE4}" srcOrd="2" destOrd="0" parTransId="{99E4D438-36DD-4386-B533-8B4F9E169EB0}" sibTransId="{A6943FB3-6924-40BF-A728-FCC2E6C6EFD1}"/>
    <dgm:cxn modelId="{036E974D-40E6-48D8-B503-3557B0C3B0D4}" type="presOf" srcId="{E4137723-C018-4E96-8247-959B5E6A1F74}" destId="{1A520203-818A-4E21-A626-EF7A899C41B5}" srcOrd="0" destOrd="2" presId="urn:microsoft.com/office/officeart/2005/8/layout/process3#1"/>
    <dgm:cxn modelId="{FE002873-56BA-4035-925D-D7925C29FD78}" type="presOf" srcId="{0E286240-472F-47CB-AA76-5D6B0F202E52}" destId="{911D9DCD-39B8-4A15-A90C-068CA225E5BE}" srcOrd="0" destOrd="0" presId="urn:microsoft.com/office/officeart/2005/8/layout/process3#1"/>
    <dgm:cxn modelId="{FC62A953-5B4C-4EC1-AFDF-EB52E4122F3D}" srcId="{DCAED5EC-761C-4B23-B6A1-82443DE320C1}" destId="{A163BBE8-181A-41FD-BE25-3ECF944530F2}" srcOrd="3" destOrd="0" parTransId="{DA8F9AC4-28E7-4C8B-9871-0319CED6F5F6}" sibTransId="{F376A804-D6C1-452B-A0A5-49F37596D32A}"/>
    <dgm:cxn modelId="{37087B7D-D194-4566-ACAA-2488F6438712}" type="presOf" srcId="{2747EA7D-30AD-43BD-8FFA-2CA8BB70EFE0}" destId="{F1826866-C24A-4AC0-8489-DFC2073F73FA}" srcOrd="1" destOrd="0" presId="urn:microsoft.com/office/officeart/2005/8/layout/process3#1"/>
    <dgm:cxn modelId="{99074C80-5310-4E55-9998-818D3BC33291}" srcId="{85B77C35-09E7-4C11-BE3D-C476B5BB2BE4}" destId="{0924737E-722B-4512-9CB4-9FCE9A7E2D8E}" srcOrd="2" destOrd="0" parTransId="{3AC80483-3CAE-44A6-9F20-105DC39A7622}" sibTransId="{85B3D48A-D581-44D2-8966-34CC847EC6A3}"/>
    <dgm:cxn modelId="{19D7CE92-5E34-4653-8087-FE31720EDD8C}" type="presOf" srcId="{85B77C35-09E7-4C11-BE3D-C476B5BB2BE4}" destId="{08826837-A4BF-476C-A283-E9C1EFDA3084}" srcOrd="1" destOrd="0" presId="urn:microsoft.com/office/officeart/2005/8/layout/process3#1"/>
    <dgm:cxn modelId="{0FAB929B-43F8-4EA3-A650-A493A607468D}" srcId="{DCAED5EC-761C-4B23-B6A1-82443DE320C1}" destId="{F1DA1C05-23EF-459E-897F-A3A48CE8DF3B}" srcOrd="1" destOrd="0" parTransId="{D616B2B6-2E86-422F-AA37-FF9D2E3AAD9F}" sibTransId="{0694B2F5-CA53-459B-9279-9F97CDC5C849}"/>
    <dgm:cxn modelId="{1D1ED5A6-83DA-47F8-A537-E76B74BBF261}" type="presOf" srcId="{A163BBE8-181A-41FD-BE25-3ECF944530F2}" destId="{1A520203-818A-4E21-A626-EF7A899C41B5}" srcOrd="0" destOrd="3" presId="urn:microsoft.com/office/officeart/2005/8/layout/process3#1"/>
    <dgm:cxn modelId="{04ECA2AB-9F53-48FC-8CF2-3901E12354E6}" type="presOf" srcId="{F1DA1C05-23EF-459E-897F-A3A48CE8DF3B}" destId="{1A520203-818A-4E21-A626-EF7A899C41B5}" srcOrd="0" destOrd="1" presId="urn:microsoft.com/office/officeart/2005/8/layout/process3#1"/>
    <dgm:cxn modelId="{B23896AC-BD2B-4393-AACC-8F52DB78492A}" srcId="{2747EA7D-30AD-43BD-8FFA-2CA8BB70EFE0}" destId="{19FF7DA9-962C-471A-BD07-7BFC25DBCB52}" srcOrd="0" destOrd="0" parTransId="{F31442CD-05B7-4559-9E30-C7BCE9CF1B95}" sibTransId="{AFF0A043-4BCA-4E40-A91B-4DFDA9E33BF0}"/>
    <dgm:cxn modelId="{6A3253BB-7084-48A4-A800-F73F690ABFF1}" type="presOf" srcId="{DCAED5EC-761C-4B23-B6A1-82443DE320C1}" destId="{DDC37777-E0A0-4FA0-82EC-EEE8AB3C52AC}" srcOrd="0" destOrd="0" presId="urn:microsoft.com/office/officeart/2005/8/layout/process3#1"/>
    <dgm:cxn modelId="{F55388D3-E695-4782-89CC-48D10D68CE66}" type="presOf" srcId="{98A57AB8-DFA4-4999-87A3-02989689B108}" destId="{60F4AC8C-52DF-447E-9DD3-52285F9571A5}" srcOrd="0" destOrd="0" presId="urn:microsoft.com/office/officeart/2005/8/layout/process3#1"/>
    <dgm:cxn modelId="{A861AFD5-BF35-4B38-B386-87799F4637F6}" type="presOf" srcId="{9A0591B4-A156-4C03-9C29-1EBB0B4D9746}" destId="{1A520203-818A-4E21-A626-EF7A899C41B5}" srcOrd="0" destOrd="0" presId="urn:microsoft.com/office/officeart/2005/8/layout/process3#1"/>
    <dgm:cxn modelId="{2A359FD7-9F34-458B-B9CF-385CE1E55591}" type="presOf" srcId="{3B0C6B15-269F-4393-863A-AD978B5D9672}" destId="{AB2D409D-0014-47BF-83BF-68E1CC881081}" srcOrd="1" destOrd="0" presId="urn:microsoft.com/office/officeart/2005/8/layout/process3#1"/>
    <dgm:cxn modelId="{73F626D9-52E8-472C-91A1-5B0CD72BA136}" type="presOf" srcId="{3B0C6B15-269F-4393-863A-AD978B5D9672}" destId="{68B642D1-374B-48BB-AD50-B0328FD9EEA0}" srcOrd="0" destOrd="0" presId="urn:microsoft.com/office/officeart/2005/8/layout/process3#1"/>
    <dgm:cxn modelId="{355251E0-9AF5-4856-B4BE-5D3FB7910437}" srcId="{0E286240-472F-47CB-AA76-5D6B0F202E52}" destId="{DCAED5EC-761C-4B23-B6A1-82443DE320C1}" srcOrd="1" destOrd="0" parTransId="{718476A8-8E26-4C99-BAFE-FD509DFBFF38}" sibTransId="{3B0C6B15-269F-4393-863A-AD978B5D9672}"/>
    <dgm:cxn modelId="{E697EFE2-260C-4EFA-9D9F-E235E2A91936}" srcId="{85B77C35-09E7-4C11-BE3D-C476B5BB2BE4}" destId="{98A57AB8-DFA4-4999-87A3-02989689B108}" srcOrd="0" destOrd="0" parTransId="{D5448C75-4822-4467-9270-A0CC07FDEAD2}" sibTransId="{D0C5C9DF-3E35-4B65-ADEB-72D2A1F386D4}"/>
    <dgm:cxn modelId="{C48EE2EA-3DE6-40A3-9437-46D8FC2E0875}" type="presOf" srcId="{1EEB3AC5-2822-412E-B071-18DAEF460C50}" destId="{4F288D53-91AB-4998-BB47-75F0AB25C0AF}" srcOrd="0" destOrd="0" presId="urn:microsoft.com/office/officeart/2005/8/layout/process3#1"/>
    <dgm:cxn modelId="{616C31ED-8B1C-494C-AFA2-EF032C0C08C6}" type="presOf" srcId="{0924737E-722B-4512-9CB4-9FCE9A7E2D8E}" destId="{60F4AC8C-52DF-447E-9DD3-52285F9571A5}" srcOrd="0" destOrd="2" presId="urn:microsoft.com/office/officeart/2005/8/layout/process3#1"/>
    <dgm:cxn modelId="{7A0726F3-489A-48DE-A4F1-EC2419892B7F}" type="presOf" srcId="{6FCA38FB-46E0-480B-9645-8B303E6CA29F}" destId="{60F4AC8C-52DF-447E-9DD3-52285F9571A5}" srcOrd="0" destOrd="1" presId="urn:microsoft.com/office/officeart/2005/8/layout/process3#1"/>
    <dgm:cxn modelId="{CD0BFE98-D39A-4544-876C-FC1AD945ACFB}" type="presParOf" srcId="{911D9DCD-39B8-4A15-A90C-068CA225E5BE}" destId="{AE25C878-E964-4FF1-A78B-189EF46B8AD6}" srcOrd="0" destOrd="0" presId="urn:microsoft.com/office/officeart/2005/8/layout/process3#1"/>
    <dgm:cxn modelId="{217BA119-3ABC-4F1B-9DDA-FDDF38903368}" type="presParOf" srcId="{AE25C878-E964-4FF1-A78B-189EF46B8AD6}" destId="{F1826866-C24A-4AC0-8489-DFC2073F73FA}" srcOrd="0" destOrd="0" presId="urn:microsoft.com/office/officeart/2005/8/layout/process3#1"/>
    <dgm:cxn modelId="{5977538F-75D3-42A9-8D3A-436A2C2B7B0A}" type="presParOf" srcId="{AE25C878-E964-4FF1-A78B-189EF46B8AD6}" destId="{3538A2E9-4277-4CFA-9268-8063AAD0ACD4}" srcOrd="1" destOrd="0" presId="urn:microsoft.com/office/officeart/2005/8/layout/process3#1"/>
    <dgm:cxn modelId="{690C6F4D-76B5-49FA-A433-BF64948E4F09}" type="presParOf" srcId="{AE25C878-E964-4FF1-A78B-189EF46B8AD6}" destId="{777F75FE-A7FB-4CCC-AEA8-F07EF95F1AD9}" srcOrd="2" destOrd="0" presId="urn:microsoft.com/office/officeart/2005/8/layout/process3#1"/>
    <dgm:cxn modelId="{CF50F263-B799-4D96-A3E6-ABC6633686AF}" type="presParOf" srcId="{911D9DCD-39B8-4A15-A90C-068CA225E5BE}" destId="{4F288D53-91AB-4998-BB47-75F0AB25C0AF}" srcOrd="1" destOrd="0" presId="urn:microsoft.com/office/officeart/2005/8/layout/process3#1"/>
    <dgm:cxn modelId="{173118D9-13CF-4304-ACEF-3D247D73A344}" type="presParOf" srcId="{4F288D53-91AB-4998-BB47-75F0AB25C0AF}" destId="{8CBE1CF7-7167-4A3F-A732-4977E608E47F}" srcOrd="0" destOrd="0" presId="urn:microsoft.com/office/officeart/2005/8/layout/process3#1"/>
    <dgm:cxn modelId="{5871BC1E-35F9-4D16-BA98-07832E654CBC}" type="presParOf" srcId="{911D9DCD-39B8-4A15-A90C-068CA225E5BE}" destId="{117E063E-E262-4290-A7DA-25D5B92DC660}" srcOrd="2" destOrd="0" presId="urn:microsoft.com/office/officeart/2005/8/layout/process3#1"/>
    <dgm:cxn modelId="{99948701-44D8-42D1-8D14-F629A10B5338}" type="presParOf" srcId="{117E063E-E262-4290-A7DA-25D5B92DC660}" destId="{75FEAACE-8525-4F7A-8AD0-B795D4D498E1}" srcOrd="0" destOrd="0" presId="urn:microsoft.com/office/officeart/2005/8/layout/process3#1"/>
    <dgm:cxn modelId="{6BDFECD7-7A21-478C-8779-FBCB1F571E71}" type="presParOf" srcId="{117E063E-E262-4290-A7DA-25D5B92DC660}" destId="{DDC37777-E0A0-4FA0-82EC-EEE8AB3C52AC}" srcOrd="1" destOrd="0" presId="urn:microsoft.com/office/officeart/2005/8/layout/process3#1"/>
    <dgm:cxn modelId="{C26DD48E-43AC-449F-BDC7-FF5560C2F14F}" type="presParOf" srcId="{117E063E-E262-4290-A7DA-25D5B92DC660}" destId="{1A520203-818A-4E21-A626-EF7A899C41B5}" srcOrd="2" destOrd="0" presId="urn:microsoft.com/office/officeart/2005/8/layout/process3#1"/>
    <dgm:cxn modelId="{443678DE-72FB-49BB-BE55-9E0CE7A73241}" type="presParOf" srcId="{911D9DCD-39B8-4A15-A90C-068CA225E5BE}" destId="{68B642D1-374B-48BB-AD50-B0328FD9EEA0}" srcOrd="3" destOrd="0" presId="urn:microsoft.com/office/officeart/2005/8/layout/process3#1"/>
    <dgm:cxn modelId="{9394BEBF-DD87-481F-8755-4C65B5043E26}" type="presParOf" srcId="{68B642D1-374B-48BB-AD50-B0328FD9EEA0}" destId="{AB2D409D-0014-47BF-83BF-68E1CC881081}" srcOrd="0" destOrd="0" presId="urn:microsoft.com/office/officeart/2005/8/layout/process3#1"/>
    <dgm:cxn modelId="{0B8387AC-5D8A-4001-A46C-F8658BDC2FD0}" type="presParOf" srcId="{911D9DCD-39B8-4A15-A90C-068CA225E5BE}" destId="{DDF148F7-EF93-4F22-9449-E943AACF6918}" srcOrd="4" destOrd="0" presId="urn:microsoft.com/office/officeart/2005/8/layout/process3#1"/>
    <dgm:cxn modelId="{0BD19D43-3793-4959-A5A1-5E9414A41486}" type="presParOf" srcId="{DDF148F7-EF93-4F22-9449-E943AACF6918}" destId="{08826837-A4BF-476C-A283-E9C1EFDA3084}" srcOrd="0" destOrd="0" presId="urn:microsoft.com/office/officeart/2005/8/layout/process3#1"/>
    <dgm:cxn modelId="{1B4491DF-2FE6-49A4-BB4B-1DFB5883AB71}" type="presParOf" srcId="{DDF148F7-EF93-4F22-9449-E943AACF6918}" destId="{91855482-E857-4466-83B7-494909AB16CB}" srcOrd="1" destOrd="0" presId="urn:microsoft.com/office/officeart/2005/8/layout/process3#1"/>
    <dgm:cxn modelId="{082BB338-A9E3-48DE-9D4F-414056F17FA0}" type="presParOf" srcId="{DDF148F7-EF93-4F22-9449-E943AACF6918}" destId="{60F4AC8C-52DF-447E-9DD3-52285F9571A5}" srcOrd="2" destOrd="0" presId="urn:microsoft.com/office/officeart/2005/8/layout/process3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F48D74-6D4F-4CF0-9AD8-E24AA481B7E0}" type="doc">
      <dgm:prSet loTypeId="urn:microsoft.com/office/officeart/2005/8/layout/vList2#1" loCatId="list" qsTypeId="urn:microsoft.com/office/officeart/2005/8/quickstyle/simple1#2" qsCatId="simple" csTypeId="urn:microsoft.com/office/officeart/2005/8/colors/accent1_2#3" csCatId="accent1" phldr="1"/>
      <dgm:spPr/>
      <dgm:t>
        <a:bodyPr/>
        <a:lstStyle/>
        <a:p>
          <a:endParaRPr lang="zh-CN" altLang="en-US"/>
        </a:p>
      </dgm:t>
    </dgm:pt>
    <dgm:pt modelId="{12FD9FF8-F999-459D-94E7-6081FCFB9598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2800" b="0" dirty="0">
              <a:latin typeface="宋体" panose="02010600030101010101" pitchFamily="2" charset="-122"/>
              <a:ea typeface="宋体" panose="02010600030101010101" pitchFamily="2" charset="-122"/>
            </a:rPr>
            <a:t>根据</a:t>
          </a:r>
          <a:r>
            <a:rPr lang="zh-CN" altLang="en-US" sz="2800" b="0" dirty="0">
              <a:latin typeface="宋体" panose="02010600030101010101" pitchFamily="2" charset="-122"/>
              <a:ea typeface="宋体" panose="02010600030101010101" pitchFamily="2" charset="-122"/>
            </a:rPr>
            <a:t>上面列</a:t>
          </a:r>
          <a:r>
            <a:rPr lang="zh-CN" altLang="zh-CN" sz="2800" b="0" dirty="0">
              <a:latin typeface="宋体" panose="02010600030101010101" pitchFamily="2" charset="-122"/>
              <a:ea typeface="宋体" panose="02010600030101010101" pitchFamily="2" charset="-122"/>
            </a:rPr>
            <a:t>表</a:t>
          </a:r>
          <a:r>
            <a:rPr lang="zh-CN" altLang="en-US" sz="2800" b="0" dirty="0">
              <a:latin typeface="宋体" panose="02010600030101010101" pitchFamily="2" charset="-122"/>
              <a:ea typeface="宋体" panose="02010600030101010101" pitchFamily="2" charset="-122"/>
            </a:rPr>
            <a:t>中</a:t>
          </a:r>
          <a:r>
            <a:rPr lang="zh-CN" altLang="zh-CN" sz="2800" b="0" dirty="0">
              <a:latin typeface="宋体" panose="02010600030101010101" pitchFamily="2" charset="-122"/>
              <a:ea typeface="宋体" panose="02010600030101010101" pitchFamily="2" charset="-122"/>
            </a:rPr>
            <a:t>的计算公式与数据源设计，</a:t>
          </a:r>
          <a:r>
            <a:rPr lang="zh-CN" altLang="en-US" sz="2800" b="0" dirty="0">
              <a:latin typeface="宋体" panose="02010600030101010101" pitchFamily="2" charset="-122"/>
              <a:ea typeface="宋体" panose="02010600030101010101" pitchFamily="2" charset="-122"/>
            </a:rPr>
            <a:t>完成所有变量的数据处理与计算</a:t>
          </a:r>
          <a:endParaRPr lang="zh-CN" altLang="en-US" sz="2800" dirty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BE340868-3DED-4FB6-9A61-9D88EE69CBA9}" cxnId="{1044A875-A9AE-4B9D-B25A-DDE656085C86}" type="parTrans">
      <dgm:prSet/>
      <dgm:spPr/>
      <dgm:t>
        <a:bodyPr/>
        <a:lstStyle/>
        <a:p>
          <a:endParaRPr lang="zh-CN" altLang="en-US"/>
        </a:p>
      </dgm:t>
    </dgm:pt>
    <dgm:pt modelId="{88902BDF-751F-4ED5-B83D-B30067D5F627}" cxnId="{1044A875-A9AE-4B9D-B25A-DDE656085C86}" type="sibTrans">
      <dgm:prSet/>
      <dgm:spPr/>
      <dgm:t>
        <a:bodyPr/>
        <a:lstStyle/>
        <a:p>
          <a:endParaRPr lang="zh-CN" altLang="en-US"/>
        </a:p>
      </dgm:t>
    </dgm:pt>
    <dgm:pt modelId="{C4EB7782-E948-4EBF-840A-045C6249C4B1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zh-CN" altLang="zh-CN" sz="2800" b="0" dirty="0">
              <a:latin typeface="宋体" panose="02010600030101010101" pitchFamily="2" charset="-122"/>
              <a:ea typeface="宋体" panose="02010600030101010101" pitchFamily="2" charset="-122"/>
            </a:rPr>
            <a:t>财务数据中，</a:t>
          </a:r>
          <a:r>
            <a:rPr lang="zh-CN" altLang="zh-CN" sz="2800" dirty="0">
              <a:latin typeface="宋体" panose="02010600030101010101" pitchFamily="2" charset="-122"/>
              <a:ea typeface="宋体" panose="02010600030101010101" pitchFamily="2" charset="-122"/>
            </a:rPr>
            <a:t>分子</a:t>
          </a:r>
          <a:r>
            <a:rPr lang="zh-CN" altLang="zh-CN" sz="2800" b="0" dirty="0">
              <a:latin typeface="宋体" panose="02010600030101010101" pitchFamily="2" charset="-122"/>
              <a:ea typeface="宋体" panose="02010600030101010101" pitchFamily="2" charset="-122"/>
            </a:rPr>
            <a:t>缺失都记为</a:t>
          </a:r>
          <a:r>
            <a:rPr lang="en-US" altLang="zh-CN" sz="2800" b="0" dirty="0">
              <a:latin typeface="宋体" panose="02010600030101010101" pitchFamily="2" charset="-122"/>
              <a:ea typeface="宋体" panose="02010600030101010101" pitchFamily="2" charset="-122"/>
            </a:rPr>
            <a:t>0</a:t>
          </a:r>
          <a:r>
            <a:rPr lang="zh-CN" altLang="en-US" sz="2800" b="0" dirty="0">
              <a:latin typeface="宋体" panose="02010600030101010101" pitchFamily="2" charset="-122"/>
              <a:ea typeface="宋体" panose="02010600030101010101" pitchFamily="2" charset="-122"/>
            </a:rPr>
            <a:t>。</a:t>
          </a:r>
          <a:endParaRPr lang="zh-CN" altLang="en-US" sz="2800" dirty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CE455D62-6184-40E5-9C2E-B44C8FA9E0F0}" cxnId="{6F59F6E8-9BEB-4D60-8163-F698451FF67D}" type="parTrans">
      <dgm:prSet/>
      <dgm:spPr/>
      <dgm:t>
        <a:bodyPr/>
        <a:lstStyle/>
        <a:p>
          <a:endParaRPr lang="zh-CN" altLang="en-US"/>
        </a:p>
      </dgm:t>
    </dgm:pt>
    <dgm:pt modelId="{88E8C410-8301-45BB-88E2-68B3C5CAF450}" cxnId="{6F59F6E8-9BEB-4D60-8163-F698451FF67D}" type="sibTrans">
      <dgm:prSet/>
      <dgm:spPr/>
      <dgm:t>
        <a:bodyPr/>
        <a:lstStyle/>
        <a:p>
          <a:endParaRPr lang="zh-CN" altLang="en-US"/>
        </a:p>
      </dgm:t>
    </dgm:pt>
    <dgm:pt modelId="{0A3EB78A-C1B6-4CDE-BB26-CAB617420A0D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rPr>
            <a:t>合并</a:t>
          </a:r>
          <a:r>
            <a:rPr lang="zh-CN" altLang="en-US" sz="2800" b="0" dirty="0">
              <a:latin typeface="宋体" panose="02010600030101010101" pitchFamily="2" charset="-122"/>
              <a:ea typeface="宋体" panose="02010600030101010101" pitchFamily="2" charset="-122"/>
            </a:rPr>
            <a:t>来自不同数据源的数据集（依据：上市公司代码及年份）</a:t>
          </a:r>
          <a:endParaRPr lang="zh-CN" altLang="en-US" sz="2800" dirty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7E57F479-5DBE-43DD-89EA-4CCDA1F75DAC}" cxnId="{727B2E4E-EB57-49BA-9753-F3BF872E2FDC}" type="parTrans">
      <dgm:prSet/>
      <dgm:spPr/>
      <dgm:t>
        <a:bodyPr/>
        <a:lstStyle/>
        <a:p>
          <a:endParaRPr lang="zh-CN" altLang="en-US"/>
        </a:p>
      </dgm:t>
    </dgm:pt>
    <dgm:pt modelId="{DC6E96F6-1C31-4A5F-9491-859B60DA74D5}" cxnId="{727B2E4E-EB57-49BA-9753-F3BF872E2FDC}" type="sibTrans">
      <dgm:prSet/>
      <dgm:spPr/>
      <dgm:t>
        <a:bodyPr/>
        <a:lstStyle/>
        <a:p>
          <a:endParaRPr lang="zh-CN" altLang="en-US"/>
        </a:p>
      </dgm:t>
    </dgm:pt>
    <dgm:pt modelId="{15A7C704-3ED9-44E5-BC66-203910D1982E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zh-CN" altLang="en-US" sz="2800" b="0" dirty="0">
              <a:latin typeface="宋体" panose="02010600030101010101" pitchFamily="2" charset="-122"/>
              <a:ea typeface="宋体" panose="02010600030101010101" pitchFamily="2" charset="-122"/>
            </a:rPr>
            <a:t>删除</a:t>
          </a:r>
          <a:r>
            <a:rPr lang="zh-CN" altLang="en-US" sz="2800" dirty="0">
              <a:latin typeface="宋体" panose="02010600030101010101" pitchFamily="2" charset="-122"/>
              <a:ea typeface="宋体" panose="02010600030101010101" pitchFamily="2" charset="-122"/>
            </a:rPr>
            <a:t>因变量缺失</a:t>
          </a:r>
          <a:r>
            <a:rPr lang="zh-CN" altLang="en-US" sz="2800" b="0" dirty="0">
              <a:latin typeface="宋体" panose="02010600030101010101" pitchFamily="2" charset="-122"/>
              <a:ea typeface="宋体" panose="02010600030101010101" pitchFamily="2" charset="-122"/>
            </a:rPr>
            <a:t>的观测。</a:t>
          </a:r>
          <a:endParaRPr lang="zh-CN" altLang="en-US" sz="2800" dirty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A925A1B6-9D6D-4515-811F-D41B2E88C2AA}" cxnId="{7F07FE1F-6569-4C69-A188-7FB03C23591E}" type="parTrans">
      <dgm:prSet/>
      <dgm:spPr/>
      <dgm:t>
        <a:bodyPr/>
        <a:lstStyle/>
        <a:p>
          <a:endParaRPr lang="zh-CN" altLang="en-US"/>
        </a:p>
      </dgm:t>
    </dgm:pt>
    <dgm:pt modelId="{B71133F0-6F17-4D6A-BF38-FECADB4A2CAA}" cxnId="{7F07FE1F-6569-4C69-A188-7FB03C23591E}" type="sibTrans">
      <dgm:prSet/>
      <dgm:spPr/>
      <dgm:t>
        <a:bodyPr/>
        <a:lstStyle/>
        <a:p>
          <a:endParaRPr lang="zh-CN" altLang="en-US"/>
        </a:p>
      </dgm:t>
    </dgm:pt>
    <dgm:pt modelId="{CD09F62E-2289-48E8-9A07-F8D387867045}">
      <dgm:prSet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zh-CN" altLang="en-US" sz="2800" b="0" dirty="0">
              <a:latin typeface="宋体" panose="02010600030101010101" pitchFamily="2" charset="-122"/>
              <a:ea typeface="宋体" panose="02010600030101010101" pitchFamily="2" charset="-122"/>
            </a:rPr>
            <a:t>若行业代码、上市状态等变量缺失，则重复之前的观测值。</a:t>
          </a:r>
          <a:endParaRPr lang="zh-CN" altLang="en-US" sz="2800" dirty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3654E07F-90D5-4CA4-B59E-79D5F59F91E0}" cxnId="{353F60C4-0AC6-44CB-8675-9C12A0F20FF8}" type="parTrans">
      <dgm:prSet/>
      <dgm:spPr/>
    </dgm:pt>
    <dgm:pt modelId="{802C6C79-0D19-4168-B6FE-31F5D833B324}" cxnId="{353F60C4-0AC6-44CB-8675-9C12A0F20FF8}" type="sibTrans">
      <dgm:prSet/>
      <dgm:spPr/>
    </dgm:pt>
    <dgm:pt modelId="{31E7E6FA-E440-475E-B80C-44D697FA751D}" type="pres">
      <dgm:prSet presAssocID="{77F48D74-6D4F-4CF0-9AD8-E24AA481B7E0}" presName="linear" presStyleCnt="0">
        <dgm:presLayoutVars>
          <dgm:animLvl val="lvl"/>
          <dgm:resizeHandles val="exact"/>
        </dgm:presLayoutVars>
      </dgm:prSet>
      <dgm:spPr/>
    </dgm:pt>
    <dgm:pt modelId="{B4A7F9F7-0A31-4D49-85B4-3CC25B096347}" type="pres">
      <dgm:prSet presAssocID="{12FD9FF8-F999-459D-94E7-6081FCFB959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EC9EE92-DCDA-48CC-BC95-206053A9058C}" type="pres">
      <dgm:prSet presAssocID="{12FD9FF8-F999-459D-94E7-6081FCFB9598}" presName="childText" presStyleLbl="revTx" presStyleIdx="0" presStyleCnt="2">
        <dgm:presLayoutVars>
          <dgm:bulletEnabled val="1"/>
        </dgm:presLayoutVars>
      </dgm:prSet>
      <dgm:spPr/>
    </dgm:pt>
    <dgm:pt modelId="{03A26D83-9088-4D58-B939-7A6AF39F86A4}" type="pres">
      <dgm:prSet presAssocID="{0A3EB78A-C1B6-4CDE-BB26-CAB617420A0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853ABC4-602E-478E-A8C9-02E906A7B9ED}" type="pres">
      <dgm:prSet presAssocID="{0A3EB78A-C1B6-4CDE-BB26-CAB617420A0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201CA1C-111E-43D5-AA2F-01800DEC0655}" type="presOf" srcId="{12FD9FF8-F999-459D-94E7-6081FCFB9598}" destId="{B4A7F9F7-0A31-4D49-85B4-3CC25B096347}" srcOrd="0" destOrd="0" presId="urn:microsoft.com/office/officeart/2005/8/layout/vList2#1"/>
    <dgm:cxn modelId="{7F07FE1F-6569-4C69-A188-7FB03C23591E}" srcId="{0A3EB78A-C1B6-4CDE-BB26-CAB617420A0D}" destId="{15A7C704-3ED9-44E5-BC66-203910D1982E}" srcOrd="0" destOrd="0" parTransId="{A925A1B6-9D6D-4515-811F-D41B2E88C2AA}" sibTransId="{B71133F0-6F17-4D6A-BF38-FECADB4A2CAA}"/>
    <dgm:cxn modelId="{40116B60-0D6B-4FC2-B1BA-FA52055109A4}" type="presOf" srcId="{C4EB7782-E948-4EBF-840A-045C6249C4B1}" destId="{3EC9EE92-DCDA-48CC-BC95-206053A9058C}" srcOrd="0" destOrd="0" presId="urn:microsoft.com/office/officeart/2005/8/layout/vList2#1"/>
    <dgm:cxn modelId="{727B2E4E-EB57-49BA-9753-F3BF872E2FDC}" srcId="{77F48D74-6D4F-4CF0-9AD8-E24AA481B7E0}" destId="{0A3EB78A-C1B6-4CDE-BB26-CAB617420A0D}" srcOrd="1" destOrd="0" parTransId="{7E57F479-5DBE-43DD-89EA-4CCDA1F75DAC}" sibTransId="{DC6E96F6-1C31-4A5F-9491-859B60DA74D5}"/>
    <dgm:cxn modelId="{1044A875-A9AE-4B9D-B25A-DDE656085C86}" srcId="{77F48D74-6D4F-4CF0-9AD8-E24AA481B7E0}" destId="{12FD9FF8-F999-459D-94E7-6081FCFB9598}" srcOrd="0" destOrd="0" parTransId="{BE340868-3DED-4FB6-9A61-9D88EE69CBA9}" sibTransId="{88902BDF-751F-4ED5-B83D-B30067D5F627}"/>
    <dgm:cxn modelId="{2E999F87-1EBB-44AE-A38E-3480F2E14D27}" type="presOf" srcId="{15A7C704-3ED9-44E5-BC66-203910D1982E}" destId="{F853ABC4-602E-478E-A8C9-02E906A7B9ED}" srcOrd="0" destOrd="0" presId="urn:microsoft.com/office/officeart/2005/8/layout/vList2#1"/>
    <dgm:cxn modelId="{9F6FB2BD-DC59-40CE-9CF3-9BDC15A51FF9}" type="presOf" srcId="{CD09F62E-2289-48E8-9A07-F8D387867045}" destId="{F853ABC4-602E-478E-A8C9-02E906A7B9ED}" srcOrd="0" destOrd="1" presId="urn:microsoft.com/office/officeart/2005/8/layout/vList2#1"/>
    <dgm:cxn modelId="{353F60C4-0AC6-44CB-8675-9C12A0F20FF8}" srcId="{0A3EB78A-C1B6-4CDE-BB26-CAB617420A0D}" destId="{CD09F62E-2289-48E8-9A07-F8D387867045}" srcOrd="1" destOrd="0" parTransId="{3654E07F-90D5-4CA4-B59E-79D5F59F91E0}" sibTransId="{802C6C79-0D19-4168-B6FE-31F5D833B324}"/>
    <dgm:cxn modelId="{9CAD67C7-E274-4B74-B5F0-5653E0DE3834}" type="presOf" srcId="{0A3EB78A-C1B6-4CDE-BB26-CAB617420A0D}" destId="{03A26D83-9088-4D58-B939-7A6AF39F86A4}" srcOrd="0" destOrd="0" presId="urn:microsoft.com/office/officeart/2005/8/layout/vList2#1"/>
    <dgm:cxn modelId="{6F59F6E8-9BEB-4D60-8163-F698451FF67D}" srcId="{12FD9FF8-F999-459D-94E7-6081FCFB9598}" destId="{C4EB7782-E948-4EBF-840A-045C6249C4B1}" srcOrd="0" destOrd="0" parTransId="{CE455D62-6184-40E5-9C2E-B44C8FA9E0F0}" sibTransId="{88E8C410-8301-45BB-88E2-68B3C5CAF450}"/>
    <dgm:cxn modelId="{ADD41DF1-FAA6-4EC1-B372-99798E53851A}" type="presOf" srcId="{77F48D74-6D4F-4CF0-9AD8-E24AA481B7E0}" destId="{31E7E6FA-E440-475E-B80C-44D697FA751D}" srcOrd="0" destOrd="0" presId="urn:microsoft.com/office/officeart/2005/8/layout/vList2#1"/>
    <dgm:cxn modelId="{F706DEFB-BFFD-439F-9794-65AAFD537C4E}" type="presParOf" srcId="{31E7E6FA-E440-475E-B80C-44D697FA751D}" destId="{B4A7F9F7-0A31-4D49-85B4-3CC25B096347}" srcOrd="0" destOrd="0" presId="urn:microsoft.com/office/officeart/2005/8/layout/vList2#1"/>
    <dgm:cxn modelId="{25F66163-1470-4542-931B-6F651FC6EB26}" type="presParOf" srcId="{31E7E6FA-E440-475E-B80C-44D697FA751D}" destId="{3EC9EE92-DCDA-48CC-BC95-206053A9058C}" srcOrd="1" destOrd="0" presId="urn:microsoft.com/office/officeart/2005/8/layout/vList2#1"/>
    <dgm:cxn modelId="{552CF111-1677-48C3-9AED-A7449784A6CF}" type="presParOf" srcId="{31E7E6FA-E440-475E-B80C-44D697FA751D}" destId="{03A26D83-9088-4D58-B939-7A6AF39F86A4}" srcOrd="2" destOrd="0" presId="urn:microsoft.com/office/officeart/2005/8/layout/vList2#1"/>
    <dgm:cxn modelId="{42B4E7A0-4165-4730-BE6A-F03527AE9E9F}" type="presParOf" srcId="{31E7E6FA-E440-475E-B80C-44D697FA751D}" destId="{F853ABC4-602E-478E-A8C9-02E906A7B9ED}" srcOrd="3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79459-2AC0-4E1A-9B1A-4F2BFC503C22}">
      <dsp:nvSpPr>
        <dsp:cNvPr id="0" name=""/>
        <dsp:cNvSpPr/>
      </dsp:nvSpPr>
      <dsp:spPr>
        <a:xfrm>
          <a:off x="1613788" y="2487"/>
          <a:ext cx="1621395" cy="810697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solidFill>
                <a:schemeClr val="bg1"/>
              </a:solidFill>
              <a:latin typeface="+mn-ea"/>
              <a:ea typeface="+mn-ea"/>
            </a:rPr>
            <a:t>微观领域研究</a:t>
          </a:r>
        </a:p>
      </dsp:txBody>
      <dsp:txXfrm>
        <a:off x="1637533" y="26232"/>
        <a:ext cx="1573905" cy="763207"/>
      </dsp:txXfrm>
    </dsp:sp>
    <dsp:sp modelId="{0EC07814-4598-40F0-B0C3-93FF6DF43729}">
      <dsp:nvSpPr>
        <dsp:cNvPr id="0" name=""/>
        <dsp:cNvSpPr/>
      </dsp:nvSpPr>
      <dsp:spPr>
        <a:xfrm>
          <a:off x="1775927" y="813184"/>
          <a:ext cx="162139" cy="608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023"/>
              </a:lnTo>
              <a:lnTo>
                <a:pt x="162139" y="6080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F606D-C20C-42F6-B355-6A071F52B679}">
      <dsp:nvSpPr>
        <dsp:cNvPr id="0" name=""/>
        <dsp:cNvSpPr/>
      </dsp:nvSpPr>
      <dsp:spPr>
        <a:xfrm>
          <a:off x="1938067" y="1015859"/>
          <a:ext cx="1297116" cy="810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0" kern="1200" dirty="0">
              <a:solidFill>
                <a:schemeClr val="tx1"/>
              </a:solidFill>
              <a:latin typeface="+mn-ea"/>
              <a:ea typeface="+mn-ea"/>
            </a:rPr>
            <a:t>利率期限结构与定价</a:t>
          </a:r>
        </a:p>
      </dsp:txBody>
      <dsp:txXfrm>
        <a:off x="1961812" y="1039604"/>
        <a:ext cx="1249626" cy="763207"/>
      </dsp:txXfrm>
    </dsp:sp>
    <dsp:sp modelId="{CDDB0B9D-CDF0-45CA-9E7C-336FFC67D5C2}">
      <dsp:nvSpPr>
        <dsp:cNvPr id="0" name=""/>
        <dsp:cNvSpPr/>
      </dsp:nvSpPr>
      <dsp:spPr>
        <a:xfrm>
          <a:off x="1775927" y="813184"/>
          <a:ext cx="162139" cy="1621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1395"/>
              </a:lnTo>
              <a:lnTo>
                <a:pt x="162139" y="16213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34708-771D-4349-9EAA-5A1DAC7723C0}">
      <dsp:nvSpPr>
        <dsp:cNvPr id="0" name=""/>
        <dsp:cNvSpPr/>
      </dsp:nvSpPr>
      <dsp:spPr>
        <a:xfrm>
          <a:off x="1938067" y="2029231"/>
          <a:ext cx="1297116" cy="810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0" kern="1200" dirty="0">
              <a:solidFill>
                <a:schemeClr val="tx1"/>
              </a:solidFill>
              <a:latin typeface="+mn-ea"/>
              <a:ea typeface="+mn-ea"/>
            </a:rPr>
            <a:t>债券投资策略与风险管理</a:t>
          </a:r>
        </a:p>
      </dsp:txBody>
      <dsp:txXfrm>
        <a:off x="1961812" y="2052976"/>
        <a:ext cx="1249626" cy="763207"/>
      </dsp:txXfrm>
    </dsp:sp>
    <dsp:sp modelId="{50983089-B9B1-4A76-BC49-0C1CA92F52E6}">
      <dsp:nvSpPr>
        <dsp:cNvPr id="0" name=""/>
        <dsp:cNvSpPr/>
      </dsp:nvSpPr>
      <dsp:spPr>
        <a:xfrm>
          <a:off x="1775927" y="813184"/>
          <a:ext cx="162139" cy="2634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4767"/>
              </a:lnTo>
              <a:lnTo>
                <a:pt x="162139" y="26347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289B9-1EEE-4BA2-AE23-F70BDDB5F535}">
      <dsp:nvSpPr>
        <dsp:cNvPr id="0" name=""/>
        <dsp:cNvSpPr/>
      </dsp:nvSpPr>
      <dsp:spPr>
        <a:xfrm>
          <a:off x="1938067" y="3042603"/>
          <a:ext cx="1297116" cy="810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0" kern="1200" dirty="0">
              <a:solidFill>
                <a:schemeClr val="tx1"/>
              </a:solidFill>
              <a:latin typeface="+mn-ea"/>
              <a:ea typeface="+mn-ea"/>
            </a:rPr>
            <a:t>债券市场微观结构</a:t>
          </a:r>
        </a:p>
      </dsp:txBody>
      <dsp:txXfrm>
        <a:off x="1961812" y="3066348"/>
        <a:ext cx="1249626" cy="763207"/>
      </dsp:txXfrm>
    </dsp:sp>
    <dsp:sp modelId="{6335E857-1B3C-4F6D-9744-7519B2D93220}">
      <dsp:nvSpPr>
        <dsp:cNvPr id="0" name=""/>
        <dsp:cNvSpPr/>
      </dsp:nvSpPr>
      <dsp:spPr>
        <a:xfrm>
          <a:off x="1775927" y="813184"/>
          <a:ext cx="162139" cy="3648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8139"/>
              </a:lnTo>
              <a:lnTo>
                <a:pt x="162139" y="36481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92518-EE31-4328-A802-F258036249CB}">
      <dsp:nvSpPr>
        <dsp:cNvPr id="0" name=""/>
        <dsp:cNvSpPr/>
      </dsp:nvSpPr>
      <dsp:spPr>
        <a:xfrm>
          <a:off x="1938067" y="4055975"/>
          <a:ext cx="1297116" cy="810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0" kern="1200" dirty="0">
              <a:solidFill>
                <a:schemeClr val="tx1"/>
              </a:solidFill>
              <a:latin typeface="+mn-ea"/>
              <a:ea typeface="+mn-ea"/>
            </a:rPr>
            <a:t>衍生产品</a:t>
          </a:r>
        </a:p>
      </dsp:txBody>
      <dsp:txXfrm>
        <a:off x="1961812" y="4079720"/>
        <a:ext cx="1249626" cy="763207"/>
      </dsp:txXfrm>
    </dsp:sp>
    <dsp:sp modelId="{295C34D9-CF09-42CC-9912-4C99CBDEFDAA}">
      <dsp:nvSpPr>
        <dsp:cNvPr id="0" name=""/>
        <dsp:cNvSpPr/>
      </dsp:nvSpPr>
      <dsp:spPr>
        <a:xfrm>
          <a:off x="3640532" y="2487"/>
          <a:ext cx="1621395" cy="810697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solidFill>
                <a:schemeClr val="bg1"/>
              </a:solidFill>
              <a:latin typeface="+mn-ea"/>
              <a:ea typeface="+mn-ea"/>
            </a:rPr>
            <a:t>中国债券市场宏观与体制方面的研究</a:t>
          </a:r>
        </a:p>
      </dsp:txBody>
      <dsp:txXfrm>
        <a:off x="3664277" y="26232"/>
        <a:ext cx="1573905" cy="763207"/>
      </dsp:txXfrm>
    </dsp:sp>
    <dsp:sp modelId="{C1ACF906-7C2A-49A6-A076-92BABCC3F5F3}">
      <dsp:nvSpPr>
        <dsp:cNvPr id="0" name=""/>
        <dsp:cNvSpPr/>
      </dsp:nvSpPr>
      <dsp:spPr>
        <a:xfrm>
          <a:off x="3802671" y="813184"/>
          <a:ext cx="162139" cy="608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023"/>
              </a:lnTo>
              <a:lnTo>
                <a:pt x="162139" y="6080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FDEC1D-C7E2-4721-A629-780B95E67550}">
      <dsp:nvSpPr>
        <dsp:cNvPr id="0" name=""/>
        <dsp:cNvSpPr/>
      </dsp:nvSpPr>
      <dsp:spPr>
        <a:xfrm>
          <a:off x="3964811" y="1015859"/>
          <a:ext cx="1297116" cy="810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0" kern="1200" dirty="0">
              <a:solidFill>
                <a:schemeClr val="tx1"/>
              </a:solidFill>
              <a:latin typeface="+mn-ea"/>
              <a:ea typeface="+mn-ea"/>
            </a:rPr>
            <a:t>国债规模方面的研究 </a:t>
          </a:r>
        </a:p>
      </dsp:txBody>
      <dsp:txXfrm>
        <a:off x="3988556" y="1039604"/>
        <a:ext cx="1249626" cy="763207"/>
      </dsp:txXfrm>
    </dsp:sp>
    <dsp:sp modelId="{8A9CDE63-56E0-4F1B-AD10-C961088E1E32}">
      <dsp:nvSpPr>
        <dsp:cNvPr id="0" name=""/>
        <dsp:cNvSpPr/>
      </dsp:nvSpPr>
      <dsp:spPr>
        <a:xfrm>
          <a:off x="3802671" y="813184"/>
          <a:ext cx="162139" cy="1621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1395"/>
              </a:lnTo>
              <a:lnTo>
                <a:pt x="162139" y="16213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2A98E-E2D4-4DD7-9F1F-7966BCACFB86}">
      <dsp:nvSpPr>
        <dsp:cNvPr id="0" name=""/>
        <dsp:cNvSpPr/>
      </dsp:nvSpPr>
      <dsp:spPr>
        <a:xfrm>
          <a:off x="3964811" y="2029231"/>
          <a:ext cx="1297116" cy="810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0" kern="1200" dirty="0">
              <a:solidFill>
                <a:schemeClr val="tx1"/>
              </a:solidFill>
              <a:latin typeface="+mn-ea"/>
              <a:ea typeface="+mn-ea"/>
            </a:rPr>
            <a:t>中国债券市场存在问题方面的研究</a:t>
          </a:r>
        </a:p>
      </dsp:txBody>
      <dsp:txXfrm>
        <a:off x="3988556" y="2052976"/>
        <a:ext cx="1249626" cy="763207"/>
      </dsp:txXfrm>
    </dsp:sp>
    <dsp:sp modelId="{FE2365C1-9B5A-403F-AC77-53DBFE1FFB67}">
      <dsp:nvSpPr>
        <dsp:cNvPr id="0" name=""/>
        <dsp:cNvSpPr/>
      </dsp:nvSpPr>
      <dsp:spPr>
        <a:xfrm>
          <a:off x="3802671" y="813184"/>
          <a:ext cx="162139" cy="2634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4767"/>
              </a:lnTo>
              <a:lnTo>
                <a:pt x="162139" y="26347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11B9CA-AB57-45E0-AA08-41819951C14C}">
      <dsp:nvSpPr>
        <dsp:cNvPr id="0" name=""/>
        <dsp:cNvSpPr/>
      </dsp:nvSpPr>
      <dsp:spPr>
        <a:xfrm>
          <a:off x="3964811" y="3042603"/>
          <a:ext cx="1297116" cy="810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0" kern="1200" dirty="0">
              <a:solidFill>
                <a:schemeClr val="tx1"/>
              </a:solidFill>
              <a:latin typeface="+mn-ea"/>
              <a:ea typeface="+mn-ea"/>
            </a:rPr>
            <a:t>体制制约债券市场发展问题的研究 </a:t>
          </a:r>
        </a:p>
      </dsp:txBody>
      <dsp:txXfrm>
        <a:off x="3988556" y="3066348"/>
        <a:ext cx="1249626" cy="763207"/>
      </dsp:txXfrm>
    </dsp:sp>
    <dsp:sp modelId="{90F750A2-A4CF-4834-9B47-812BB7ADEA3C}">
      <dsp:nvSpPr>
        <dsp:cNvPr id="0" name=""/>
        <dsp:cNvSpPr/>
      </dsp:nvSpPr>
      <dsp:spPr>
        <a:xfrm>
          <a:off x="5641415" y="2487"/>
          <a:ext cx="1621395" cy="810697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1" kern="1200" dirty="0">
              <a:solidFill>
                <a:schemeClr val="bg1"/>
              </a:solidFill>
              <a:latin typeface="+mn-ea"/>
              <a:ea typeface="+mn-ea"/>
            </a:rPr>
            <a:t>中国债券市场发展策略研究 </a:t>
          </a:r>
        </a:p>
      </dsp:txBody>
      <dsp:txXfrm>
        <a:off x="5665160" y="26232"/>
        <a:ext cx="1573905" cy="763207"/>
      </dsp:txXfrm>
    </dsp:sp>
    <dsp:sp modelId="{B0AB6264-123A-4992-B27E-CB2CD1FF7403}">
      <dsp:nvSpPr>
        <dsp:cNvPr id="0" name=""/>
        <dsp:cNvSpPr/>
      </dsp:nvSpPr>
      <dsp:spPr>
        <a:xfrm>
          <a:off x="5803554" y="813184"/>
          <a:ext cx="188000" cy="608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023"/>
              </a:lnTo>
              <a:lnTo>
                <a:pt x="188000" y="6080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1FCEE7-CD4A-45C3-A581-AB7AAE54FEBA}">
      <dsp:nvSpPr>
        <dsp:cNvPr id="0" name=""/>
        <dsp:cNvSpPr/>
      </dsp:nvSpPr>
      <dsp:spPr>
        <a:xfrm>
          <a:off x="5991555" y="1015859"/>
          <a:ext cx="1297116" cy="810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0" kern="1200" dirty="0">
              <a:solidFill>
                <a:schemeClr val="tx1"/>
              </a:solidFill>
              <a:latin typeface="+mn-ea"/>
              <a:ea typeface="+mn-ea"/>
            </a:rPr>
            <a:t>制约债券市场发展缓慢的因素</a:t>
          </a:r>
        </a:p>
      </dsp:txBody>
      <dsp:txXfrm>
        <a:off x="6015300" y="1039604"/>
        <a:ext cx="1249626" cy="763207"/>
      </dsp:txXfrm>
    </dsp:sp>
    <dsp:sp modelId="{15EC8AE1-F34A-4012-932E-E7F2D30CBBD4}">
      <dsp:nvSpPr>
        <dsp:cNvPr id="0" name=""/>
        <dsp:cNvSpPr/>
      </dsp:nvSpPr>
      <dsp:spPr>
        <a:xfrm>
          <a:off x="5803554" y="813184"/>
          <a:ext cx="188000" cy="1621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1395"/>
              </a:lnTo>
              <a:lnTo>
                <a:pt x="188000" y="16213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10D05B-FBE8-40A4-B37A-B7370ABF15B4}">
      <dsp:nvSpPr>
        <dsp:cNvPr id="0" name=""/>
        <dsp:cNvSpPr/>
      </dsp:nvSpPr>
      <dsp:spPr>
        <a:xfrm>
          <a:off x="5991555" y="2029231"/>
          <a:ext cx="1297116" cy="810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0" kern="1200" dirty="0">
              <a:solidFill>
                <a:schemeClr val="tx1"/>
              </a:solidFill>
              <a:latin typeface="+mn-ea"/>
              <a:ea typeface="+mn-ea"/>
            </a:rPr>
            <a:t>政府怎样有效地运用宏观调控的平台</a:t>
          </a:r>
        </a:p>
      </dsp:txBody>
      <dsp:txXfrm>
        <a:off x="6015300" y="2052976"/>
        <a:ext cx="1249626" cy="763207"/>
      </dsp:txXfrm>
    </dsp:sp>
    <dsp:sp modelId="{CB85AFBC-B7FE-415F-994A-1750E69D73CD}">
      <dsp:nvSpPr>
        <dsp:cNvPr id="0" name=""/>
        <dsp:cNvSpPr/>
      </dsp:nvSpPr>
      <dsp:spPr>
        <a:xfrm>
          <a:off x="5803554" y="813184"/>
          <a:ext cx="188000" cy="2634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4767"/>
              </a:lnTo>
              <a:lnTo>
                <a:pt x="188000" y="26347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33C1E-9B5A-450D-AB57-9D003FF6DC20}">
      <dsp:nvSpPr>
        <dsp:cNvPr id="0" name=""/>
        <dsp:cNvSpPr/>
      </dsp:nvSpPr>
      <dsp:spPr>
        <a:xfrm>
          <a:off x="5991555" y="3042603"/>
          <a:ext cx="1297116" cy="810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0" kern="1200" dirty="0">
              <a:solidFill>
                <a:schemeClr val="tx1"/>
              </a:solidFill>
              <a:latin typeface="+mn-ea"/>
              <a:ea typeface="+mn-ea"/>
            </a:rPr>
            <a:t>利率和汇率的平价关系</a:t>
          </a:r>
        </a:p>
      </dsp:txBody>
      <dsp:txXfrm>
        <a:off x="6015300" y="3066348"/>
        <a:ext cx="1249626" cy="763207"/>
      </dsp:txXfrm>
    </dsp:sp>
    <dsp:sp modelId="{9636EB3E-4A20-4B65-930F-F3017BE668FF}">
      <dsp:nvSpPr>
        <dsp:cNvPr id="0" name=""/>
        <dsp:cNvSpPr/>
      </dsp:nvSpPr>
      <dsp:spPr>
        <a:xfrm>
          <a:off x="5803554" y="813184"/>
          <a:ext cx="188000" cy="3648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8139"/>
              </a:lnTo>
              <a:lnTo>
                <a:pt x="188000" y="36481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1A7BC-917B-4F15-8EE7-C6BA4DCDEBB5}">
      <dsp:nvSpPr>
        <dsp:cNvPr id="0" name=""/>
        <dsp:cNvSpPr/>
      </dsp:nvSpPr>
      <dsp:spPr>
        <a:xfrm>
          <a:off x="5991555" y="4055975"/>
          <a:ext cx="1297116" cy="810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0" kern="1200" dirty="0">
              <a:solidFill>
                <a:schemeClr val="tx1"/>
              </a:solidFill>
              <a:latin typeface="+mn-ea"/>
              <a:ea typeface="+mn-ea"/>
            </a:rPr>
            <a:t>利率市场化，债券市场基准利率</a:t>
          </a:r>
        </a:p>
      </dsp:txBody>
      <dsp:txXfrm>
        <a:off x="6015300" y="4079720"/>
        <a:ext cx="1249626" cy="763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8A2E9-4277-4CFA-9268-8063AAD0ACD4}">
      <dsp:nvSpPr>
        <dsp:cNvPr id="0" name=""/>
        <dsp:cNvSpPr/>
      </dsp:nvSpPr>
      <dsp:spPr>
        <a:xfrm>
          <a:off x="4093" y="1250068"/>
          <a:ext cx="1861062" cy="108027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AB1E4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AB1E4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AB1E4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>
              <a:latin typeface="Calibri" panose="020F0502020204030204" pitchFamily="34" charset="0"/>
            </a:rPr>
            <a:t>因变量</a:t>
          </a:r>
          <a:endParaRPr lang="zh-CN" altLang="en-US" sz="2200" kern="1200" dirty="0"/>
        </a:p>
      </dsp:txBody>
      <dsp:txXfrm>
        <a:off x="4093" y="1250068"/>
        <a:ext cx="1861062" cy="720182"/>
      </dsp:txXfrm>
    </dsp:sp>
    <dsp:sp modelId="{777F75FE-A7FB-4CCC-AEA8-F07EF95F1AD9}">
      <dsp:nvSpPr>
        <dsp:cNvPr id="0" name=""/>
        <dsp:cNvSpPr/>
      </dsp:nvSpPr>
      <dsp:spPr>
        <a:xfrm>
          <a:off x="385274" y="1943368"/>
          <a:ext cx="1861062" cy="1835762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AB1E4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kern="1200" dirty="0">
              <a:latin typeface="Calibri" panose="020F0502020204030204" pitchFamily="34" charset="0"/>
            </a:rPr>
            <a:t>债务期限结构</a:t>
          </a:r>
          <a:endParaRPr lang="zh-CN" altLang="en-US" sz="1600" kern="1200" dirty="0"/>
        </a:p>
      </dsp:txBody>
      <dsp:txXfrm>
        <a:off x="439042" y="1997136"/>
        <a:ext cx="1753526" cy="1728226"/>
      </dsp:txXfrm>
    </dsp:sp>
    <dsp:sp modelId="{4F288D53-91AB-4998-BB47-75F0AB25C0AF}">
      <dsp:nvSpPr>
        <dsp:cNvPr id="0" name=""/>
        <dsp:cNvSpPr/>
      </dsp:nvSpPr>
      <dsp:spPr>
        <a:xfrm rot="21588325">
          <a:off x="2147284" y="1373349"/>
          <a:ext cx="598119" cy="4633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AB1E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AB1E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AB1E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>
        <a:off x="2147284" y="1466255"/>
        <a:ext cx="459114" cy="278010"/>
      </dsp:txXfrm>
    </dsp:sp>
    <dsp:sp modelId="{DDC37777-E0A0-4FA0-82EC-EEE8AB3C52AC}">
      <dsp:nvSpPr>
        <dsp:cNvPr id="0" name=""/>
        <dsp:cNvSpPr/>
      </dsp:nvSpPr>
      <dsp:spPr>
        <a:xfrm>
          <a:off x="2993677" y="1239915"/>
          <a:ext cx="1861062" cy="108027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AB1E4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AB1E4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AB1E4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自变量</a:t>
          </a:r>
        </a:p>
      </dsp:txBody>
      <dsp:txXfrm>
        <a:off x="2993677" y="1239915"/>
        <a:ext cx="1861062" cy="720182"/>
      </dsp:txXfrm>
    </dsp:sp>
    <dsp:sp modelId="{1A520203-818A-4E21-A626-EF7A899C41B5}">
      <dsp:nvSpPr>
        <dsp:cNvPr id="0" name=""/>
        <dsp:cNvSpPr/>
      </dsp:nvSpPr>
      <dsp:spPr>
        <a:xfrm>
          <a:off x="3374859" y="1912910"/>
          <a:ext cx="1861062" cy="1876374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AB1E4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kern="1200" dirty="0">
              <a:latin typeface="Calibri" panose="020F0502020204030204" pitchFamily="34" charset="0"/>
            </a:rPr>
            <a:t>下列相关指标</a:t>
          </a:r>
          <a:r>
            <a:rPr lang="en-US" altLang="zh-CN" sz="1600" b="0" kern="1200" dirty="0">
              <a:latin typeface="Calibri" panose="020F0502020204030204" pitchFamily="34" charset="0"/>
            </a:rPr>
            <a:t>:</a:t>
          </a:r>
          <a:endParaRPr lang="zh-CN" altLang="en-US" sz="1600" b="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kern="1200" dirty="0">
              <a:latin typeface="Calibri" panose="020F0502020204030204" pitchFamily="34" charset="0"/>
            </a:rPr>
            <a:t>公司特征因素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kern="1200" dirty="0">
              <a:latin typeface="Calibri" panose="020F0502020204030204" pitchFamily="34" charset="0"/>
            </a:rPr>
            <a:t>国家制度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kern="1200" dirty="0">
              <a:latin typeface="Calibri" panose="020F0502020204030204" pitchFamily="34" charset="0"/>
            </a:rPr>
            <a:t>经济环境因素</a:t>
          </a:r>
        </a:p>
      </dsp:txBody>
      <dsp:txXfrm>
        <a:off x="3429368" y="1967419"/>
        <a:ext cx="1752044" cy="1767356"/>
      </dsp:txXfrm>
    </dsp:sp>
    <dsp:sp modelId="{68B642D1-374B-48BB-AD50-B0328FD9EEA0}">
      <dsp:nvSpPr>
        <dsp:cNvPr id="0" name=""/>
        <dsp:cNvSpPr/>
      </dsp:nvSpPr>
      <dsp:spPr>
        <a:xfrm rot="55045">
          <a:off x="5136832" y="1392538"/>
          <a:ext cx="598193" cy="4633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AB1E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AB1E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AB1E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>
        <a:off x="5136841" y="1484095"/>
        <a:ext cx="459188" cy="278010"/>
      </dsp:txXfrm>
    </dsp:sp>
    <dsp:sp modelId="{91855482-E857-4466-83B7-494909AB16CB}">
      <dsp:nvSpPr>
        <dsp:cNvPr id="0" name=""/>
        <dsp:cNvSpPr/>
      </dsp:nvSpPr>
      <dsp:spPr>
        <a:xfrm>
          <a:off x="5983262" y="1287788"/>
          <a:ext cx="1861062" cy="108027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AB1E4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AB1E4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AB1E4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研究方法</a:t>
          </a:r>
        </a:p>
      </dsp:txBody>
      <dsp:txXfrm>
        <a:off x="5983262" y="1287788"/>
        <a:ext cx="1861062" cy="720182"/>
      </dsp:txXfrm>
    </dsp:sp>
    <dsp:sp modelId="{60F4AC8C-52DF-447E-9DD3-52285F9571A5}">
      <dsp:nvSpPr>
        <dsp:cNvPr id="0" name=""/>
        <dsp:cNvSpPr/>
      </dsp:nvSpPr>
      <dsp:spPr>
        <a:xfrm>
          <a:off x="6347042" y="1962904"/>
          <a:ext cx="1861062" cy="1684881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AB1E4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kern="1200" dirty="0">
              <a:latin typeface="Calibri" panose="020F0502020204030204" pitchFamily="34" charset="0"/>
            </a:rPr>
            <a:t>主成份分析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0" kern="1200" dirty="0">
              <a:latin typeface="Calibri" panose="020F0502020204030204" pitchFamily="34" charset="0"/>
            </a:rPr>
            <a:t>多元回归分析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600" kern="1200" dirty="0"/>
            <a:t>……</a:t>
          </a:r>
          <a:endParaRPr lang="zh-CN" altLang="en-US" sz="1600" kern="1200" dirty="0"/>
        </a:p>
      </dsp:txBody>
      <dsp:txXfrm>
        <a:off x="6396390" y="2012252"/>
        <a:ext cx="1762366" cy="15861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7F9F7-0A31-4D49-85B4-3CC25B096347}">
      <dsp:nvSpPr>
        <dsp:cNvPr id="0" name=""/>
        <dsp:cNvSpPr/>
      </dsp:nvSpPr>
      <dsp:spPr>
        <a:xfrm>
          <a:off x="0" y="1655"/>
          <a:ext cx="8229600" cy="1258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0" kern="1200" dirty="0">
              <a:latin typeface="宋体" panose="02010600030101010101" pitchFamily="2" charset="-122"/>
              <a:ea typeface="宋体" panose="02010600030101010101" pitchFamily="2" charset="-122"/>
            </a:rPr>
            <a:t>根据上面列表中的计算公式与数据源设计，完成所有变量的数据处理与计算</a:t>
          </a:r>
          <a:endParaRPr lang="zh-CN" altLang="en-US" sz="2800" kern="1200" dirty="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61443" y="63098"/>
        <a:ext cx="8106714" cy="1135778"/>
      </dsp:txXfrm>
    </dsp:sp>
    <dsp:sp modelId="{3EC9EE92-DCDA-48CC-BC95-206053A9058C}">
      <dsp:nvSpPr>
        <dsp:cNvPr id="0" name=""/>
        <dsp:cNvSpPr/>
      </dsp:nvSpPr>
      <dsp:spPr>
        <a:xfrm>
          <a:off x="0" y="1260319"/>
          <a:ext cx="8229600" cy="536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zh-CN" sz="2800" b="0" kern="1200" dirty="0">
              <a:latin typeface="宋体" panose="02010600030101010101" pitchFamily="2" charset="-122"/>
              <a:ea typeface="宋体" panose="02010600030101010101" pitchFamily="2" charset="-122"/>
            </a:rPr>
            <a:t>财务数据中，</a:t>
          </a:r>
          <a:r>
            <a:rPr lang="zh-CN" altLang="zh-CN" sz="2800" kern="1200" dirty="0">
              <a:latin typeface="宋体" panose="02010600030101010101" pitchFamily="2" charset="-122"/>
              <a:ea typeface="宋体" panose="02010600030101010101" pitchFamily="2" charset="-122"/>
            </a:rPr>
            <a:t>分子</a:t>
          </a:r>
          <a:r>
            <a:rPr lang="zh-CN" altLang="zh-CN" sz="2800" b="0" kern="1200" dirty="0">
              <a:latin typeface="宋体" panose="02010600030101010101" pitchFamily="2" charset="-122"/>
              <a:ea typeface="宋体" panose="02010600030101010101" pitchFamily="2" charset="-122"/>
            </a:rPr>
            <a:t>缺失都记为</a:t>
          </a:r>
          <a:r>
            <a:rPr lang="en-US" altLang="zh-CN" sz="2800" b="0" kern="1200" dirty="0">
              <a:latin typeface="宋体" panose="02010600030101010101" pitchFamily="2" charset="-122"/>
              <a:ea typeface="宋体" panose="02010600030101010101" pitchFamily="2" charset="-122"/>
            </a:rPr>
            <a:t>0</a:t>
          </a:r>
          <a:r>
            <a:rPr lang="zh-CN" altLang="en-US" sz="2800" b="0" kern="1200" dirty="0">
              <a:latin typeface="宋体" panose="02010600030101010101" pitchFamily="2" charset="-122"/>
              <a:ea typeface="宋体" panose="02010600030101010101" pitchFamily="2" charset="-122"/>
            </a:rPr>
            <a:t>。</a:t>
          </a:r>
          <a:endParaRPr lang="zh-CN" altLang="en-US" sz="2800" kern="1200" dirty="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0" y="1260319"/>
        <a:ext cx="8229600" cy="536097"/>
      </dsp:txXfrm>
    </dsp:sp>
    <dsp:sp modelId="{03A26D83-9088-4D58-B939-7A6AF39F86A4}">
      <dsp:nvSpPr>
        <dsp:cNvPr id="0" name=""/>
        <dsp:cNvSpPr/>
      </dsp:nvSpPr>
      <dsp:spPr>
        <a:xfrm>
          <a:off x="0" y="1796417"/>
          <a:ext cx="8229600" cy="1258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宋体" panose="02010600030101010101" pitchFamily="2" charset="-122"/>
              <a:ea typeface="宋体" panose="02010600030101010101" pitchFamily="2" charset="-122"/>
            </a:rPr>
            <a:t>合并</a:t>
          </a:r>
          <a:r>
            <a:rPr lang="zh-CN" altLang="en-US" sz="2800" b="0" kern="1200" dirty="0">
              <a:latin typeface="宋体" panose="02010600030101010101" pitchFamily="2" charset="-122"/>
              <a:ea typeface="宋体" panose="02010600030101010101" pitchFamily="2" charset="-122"/>
            </a:rPr>
            <a:t>来自不同数据源的数据集（依据：上市公司代码及年份）</a:t>
          </a:r>
          <a:endParaRPr lang="zh-CN" altLang="en-US" sz="2800" kern="1200" dirty="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61443" y="1857860"/>
        <a:ext cx="8106714" cy="1135778"/>
      </dsp:txXfrm>
    </dsp:sp>
    <dsp:sp modelId="{F853ABC4-602E-478E-A8C9-02E906A7B9ED}">
      <dsp:nvSpPr>
        <dsp:cNvPr id="0" name=""/>
        <dsp:cNvSpPr/>
      </dsp:nvSpPr>
      <dsp:spPr>
        <a:xfrm>
          <a:off x="0" y="3055081"/>
          <a:ext cx="8229600" cy="1567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800" b="0" kern="1200" dirty="0">
              <a:latin typeface="宋体" panose="02010600030101010101" pitchFamily="2" charset="-122"/>
              <a:ea typeface="宋体" panose="02010600030101010101" pitchFamily="2" charset="-122"/>
            </a:rPr>
            <a:t>删除</a:t>
          </a:r>
          <a:r>
            <a:rPr lang="zh-CN" altLang="en-US" sz="2800" kern="1200" dirty="0">
              <a:latin typeface="宋体" panose="02010600030101010101" pitchFamily="2" charset="-122"/>
              <a:ea typeface="宋体" panose="02010600030101010101" pitchFamily="2" charset="-122"/>
            </a:rPr>
            <a:t>因变量缺失</a:t>
          </a:r>
          <a:r>
            <a:rPr lang="zh-CN" altLang="en-US" sz="2800" b="0" kern="1200" dirty="0">
              <a:latin typeface="宋体" panose="02010600030101010101" pitchFamily="2" charset="-122"/>
              <a:ea typeface="宋体" panose="02010600030101010101" pitchFamily="2" charset="-122"/>
            </a:rPr>
            <a:t>的观测。</a:t>
          </a:r>
          <a:endParaRPr lang="zh-CN" altLang="en-US" sz="2800" kern="1200" dirty="0">
            <a:latin typeface="宋体" panose="02010600030101010101" pitchFamily="2" charset="-122"/>
            <a:ea typeface="宋体" panose="02010600030101010101" pitchFamily="2" charset="-122"/>
          </a:endParaRPr>
        </a:p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2800" b="0" kern="1200" dirty="0">
              <a:latin typeface="宋体" panose="02010600030101010101" pitchFamily="2" charset="-122"/>
              <a:ea typeface="宋体" panose="02010600030101010101" pitchFamily="2" charset="-122"/>
            </a:rPr>
            <a:t>若行业代码、上市状态等变量缺失，则重复之前的观测值。</a:t>
          </a:r>
          <a:endParaRPr lang="zh-CN" altLang="en-US" sz="2800" kern="1200" dirty="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0" y="3055081"/>
        <a:ext cx="8229600" cy="1567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#1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#1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srcNode" val="parTx"/>
            <dgm:param type="dstNode" val="parTx"/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2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3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4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5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9303" y="356659"/>
            <a:ext cx="7863029" cy="440676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2935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88020"/>
            <a:ext cx="3860800" cy="365125"/>
          </a:xfrm>
        </p:spPr>
        <p:txBody>
          <a:bodyPr/>
          <a:lstStyle>
            <a:lvl1pPr>
              <a:defRPr sz="14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936427" y="6383320"/>
            <a:ext cx="1632181" cy="406233"/>
          </a:xfrm>
        </p:spPr>
        <p:txBody>
          <a:bodyPr/>
          <a:lstStyle>
            <a:lvl1pPr algn="ctr">
              <a:defRPr sz="1865">
                <a:latin typeface="Impact" panose="020B080603090205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1270837" y="872083"/>
            <a:ext cx="10479237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527435" y="331259"/>
            <a:ext cx="528000" cy="528000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10245396" y="331772"/>
            <a:ext cx="1611243" cy="484133"/>
            <a:chOff x="3717568" y="500833"/>
            <a:chExt cx="1332037" cy="536191"/>
          </a:xfrm>
        </p:grpSpPr>
        <p:sp>
          <p:nvSpPr>
            <p:cNvPr id="11" name="TextBox 10"/>
            <p:cNvSpPr txBox="1"/>
            <p:nvPr/>
          </p:nvSpPr>
          <p:spPr>
            <a:xfrm>
              <a:off x="3717568" y="500833"/>
              <a:ext cx="1325774" cy="373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23829" y="776107"/>
              <a:ext cx="1325776" cy="260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35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CN" altLang="en-US" sz="935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advTm="10000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63344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5587" y="6363344"/>
            <a:ext cx="3860800" cy="365125"/>
          </a:xfr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264764" y="6351789"/>
            <a:ext cx="1850728" cy="376667"/>
          </a:xfr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Tm="10000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2400"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www.resset.cn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advTm="10000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microsoft.com/office/2007/relationships/hdphoto" Target="../media/image2.wdp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02156" tIns="51076" rIns="102156" bIns="5107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l">
              <a:defRPr sz="17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ctr">
              <a:defRPr sz="17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sz="17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Picture 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281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advTm="10000">
    <p:pull dir="u"/>
  </p:transition>
  <p:txStyles>
    <p:titleStyle>
      <a:lvl1pPr algn="ctr" defTabSz="1363980" rtl="0" eaLnBrk="1" latinLnBrk="0" hangingPunct="1">
        <a:spcBef>
          <a:spcPct val="0"/>
        </a:spcBef>
        <a:buNone/>
        <a:defRPr sz="66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1175" indent="-51117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8075" indent="-426720" algn="l" defTabSz="1363980" rtl="0" eaLnBrk="1" latinLnBrk="0" hangingPunct="1">
        <a:spcBef>
          <a:spcPts val="130"/>
        </a:spcBef>
        <a:buFont typeface="Arial" panose="020B0604020202020204" pitchFamily="34" charset="0"/>
        <a:buChar char="–"/>
        <a:defRPr sz="4135" kern="1200">
          <a:solidFill>
            <a:schemeClr val="tx1"/>
          </a:solidFill>
          <a:latin typeface="+mn-lt"/>
          <a:ea typeface="+mn-ea"/>
          <a:cs typeface="+mn-cs"/>
        </a:defRPr>
      </a:lvl2pPr>
      <a:lvl3pPr marL="1704975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87600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–"/>
        <a:defRPr sz="3065" kern="1200">
          <a:solidFill>
            <a:schemeClr val="tx1"/>
          </a:solidFill>
          <a:latin typeface="+mn-lt"/>
          <a:ea typeface="+mn-ea"/>
          <a:cs typeface="+mn-cs"/>
        </a:defRPr>
      </a:lvl4pPr>
      <a:lvl5pPr marL="3070225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»"/>
        <a:defRPr sz="3065" kern="1200">
          <a:solidFill>
            <a:schemeClr val="tx1"/>
          </a:solidFill>
          <a:latin typeface="+mn-lt"/>
          <a:ea typeface="+mn-ea"/>
          <a:cs typeface="+mn-cs"/>
        </a:defRPr>
      </a:lvl5pPr>
      <a:lvl6pPr marL="3751580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6pPr>
      <a:lvl7pPr marL="4434205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7pPr>
      <a:lvl8pPr marL="5116195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8pPr>
      <a:lvl9pPr marL="5798820" indent="-340995" algn="l" defTabSz="1363980" rtl="0" eaLnBrk="1" latinLnBrk="0" hangingPunct="1">
        <a:spcBef>
          <a:spcPts val="130"/>
        </a:spcBef>
        <a:buFont typeface="Arial" panose="020B0604020202020204" pitchFamily="34" charset="0"/>
        <a:buChar char="•"/>
        <a:defRPr sz="30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2pPr>
      <a:lvl3pPr marL="1363980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04660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2859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411220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409257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775200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457825" algn="l" defTabSz="1363980" rtl="0" eaLnBrk="1" latinLnBrk="0" hangingPunct="1"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8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28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9.xml"/><Relationship Id="rId1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2.xml"/><Relationship Id="rId1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hyperlink" Target="http://www.resset.com/" TargetMode="External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4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5.xml"/><Relationship Id="rId1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6.xml"/><Relationship Id="rId2" Type="http://schemas.openxmlformats.org/officeDocument/2006/relationships/image" Target="../media/image21.png"/><Relationship Id="rId1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7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8.xml"/><Relationship Id="rId1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9.xml"/><Relationship Id="rId1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0.xml"/><Relationship Id="rId1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2.xml"/><Relationship Id="rId1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3.xml"/><Relationship Id="rId1" Type="http://schemas.openxmlformats.org/officeDocument/2006/relationships/hyperlink" Target="mailto:resset@resset.cn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5.xml"/><Relationship Id="rId1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46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7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48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49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50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1.xml"/><Relationship Id="rId1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2.xml"/><Relationship Id="rId1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3.xml"/><Relationship Id="rId1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54.xml"/><Relationship Id="rId2" Type="http://schemas.openxmlformats.org/officeDocument/2006/relationships/image" Target="../media/image46.png"/><Relationship Id="rId1" Type="http://schemas.openxmlformats.org/officeDocument/2006/relationships/image" Target="../media/image30.png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5.xml"/><Relationship Id="rId1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4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6.xml"/><Relationship Id="rId1" Type="http://schemas.openxmlformats.org/officeDocument/2006/relationships/image" Target="../media/image4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6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58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6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9.xml"/><Relationship Id="rId1" Type="http://schemas.openxmlformats.org/officeDocument/2006/relationships/image" Target="../media/image5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/Relationships>
</file>

<file path=ppt/slides/_rels/slide6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1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6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2.xml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6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8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3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1.png"/><Relationship Id="rId8" Type="http://schemas.openxmlformats.org/officeDocument/2006/relationships/image" Target="../media/image70.png"/><Relationship Id="rId7" Type="http://schemas.openxmlformats.org/officeDocument/2006/relationships/image" Target="../media/image69.png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2" Type="http://schemas.openxmlformats.org/officeDocument/2006/relationships/notesSlide" Target="../notesSlides/notesSlide71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65.xml"/><Relationship Id="rId1" Type="http://schemas.openxmlformats.org/officeDocument/2006/relationships/image" Target="../media/image63.jpeg"/></Relationships>
</file>

<file path=ppt/slides/_rels/slide7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0.jpeg"/><Relationship Id="rId8" Type="http://schemas.openxmlformats.org/officeDocument/2006/relationships/image" Target="../media/image79.jpeg"/><Relationship Id="rId7" Type="http://schemas.openxmlformats.org/officeDocument/2006/relationships/image" Target="../media/image78.jpeg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8" Type="http://schemas.openxmlformats.org/officeDocument/2006/relationships/notesSlide" Target="../notesSlides/notesSlide72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66.xml"/><Relationship Id="rId15" Type="http://schemas.openxmlformats.org/officeDocument/2006/relationships/image" Target="../media/image86.png"/><Relationship Id="rId14" Type="http://schemas.openxmlformats.org/officeDocument/2006/relationships/image" Target="../media/image85.png"/><Relationship Id="rId13" Type="http://schemas.openxmlformats.org/officeDocument/2006/relationships/image" Target="../media/image84.jpeg"/><Relationship Id="rId12" Type="http://schemas.openxmlformats.org/officeDocument/2006/relationships/image" Target="../media/image83.jpeg"/><Relationship Id="rId11" Type="http://schemas.openxmlformats.org/officeDocument/2006/relationships/image" Target="../media/image82.jpeg"/><Relationship Id="rId10" Type="http://schemas.openxmlformats.org/officeDocument/2006/relationships/image" Target="../media/image81.jpeg"/><Relationship Id="rId1" Type="http://schemas.openxmlformats.org/officeDocument/2006/relationships/image" Target="../media/image7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7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8.xml"/><Relationship Id="rId3" Type="http://schemas.openxmlformats.org/officeDocument/2006/relationships/image" Target="../media/image89.wmf"/><Relationship Id="rId2" Type="http://schemas.openxmlformats.org/officeDocument/2006/relationships/image" Target="../media/image88.GIF"/><Relationship Id="rId1" Type="http://schemas.openxmlformats.org/officeDocument/2006/relationships/image" Target="../media/image87.wmf"/></Relationships>
</file>

<file path=ppt/slides/_rels/slide7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91.jpeg"/><Relationship Id="rId1" Type="http://schemas.openxmlformats.org/officeDocument/2006/relationships/image" Target="../media/image9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6142005"/>
            <a:ext cx="12192000" cy="9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/>
        </p:nvSpPr>
        <p:spPr>
          <a:xfrm>
            <a:off x="0" y="6271404"/>
            <a:ext cx="12192000" cy="5865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6" name="TextBox 55"/>
          <p:cNvSpPr txBox="1"/>
          <p:nvPr/>
        </p:nvSpPr>
        <p:spPr>
          <a:xfrm>
            <a:off x="8638988" y="5736522"/>
            <a:ext cx="3239580" cy="338540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北京聚源锐思数据科技有限公司</a:t>
            </a:r>
            <a:endParaRPr lang="zh-CN" altLang="en-US" sz="1600" b="1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1027" name="Picture 3" descr="E:\文档\doc\04.svn\100.综合\005.Logo\logo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2095" y="259715"/>
            <a:ext cx="1600200" cy="635000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655094" y="2063382"/>
            <a:ext cx="10835292" cy="203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大数据视角下金融实证研究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                       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——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基于锐思金融研究数据库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32492" y="6357669"/>
            <a:ext cx="1820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吴夏夏    高级培训师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pic>
        <p:nvPicPr>
          <p:cNvPr id="2" name="图片 1" descr="0007020175075941_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645" y="97790"/>
            <a:ext cx="950595" cy="920750"/>
          </a:xfrm>
          <a:prstGeom prst="rect">
            <a:avLst/>
          </a:prstGeom>
        </p:spPr>
      </p:pic>
      <p:pic>
        <p:nvPicPr>
          <p:cNvPr id="3" name="图片 2" descr="u=1517206147,2685017828&amp;fm=26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565" y="208280"/>
            <a:ext cx="3244850" cy="737870"/>
          </a:xfrm>
          <a:prstGeom prst="rect">
            <a:avLst/>
          </a:prstGeom>
        </p:spPr>
      </p:pic>
    </p:spTree>
  </p:cSld>
  <p:clrMapOvr>
    <a:masterClrMapping/>
  </p:clrMapOvr>
  <p:transition advTm="10000">
    <p:pull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锐思金融研究数据库科研应用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——</a:t>
            </a:r>
            <a:r>
              <a:rPr sz="2800" i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4818" name="标题 1"/>
          <p:cNvSpPr>
            <a:spLocks noGrp="1"/>
          </p:cNvSpPr>
          <p:nvPr/>
        </p:nvSpPr>
        <p:spPr>
          <a:xfrm>
            <a:off x="1927860" y="1023620"/>
            <a:ext cx="8534400" cy="5054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dirty="0">
                <a:cs typeface="+mj-cs"/>
                <a:sym typeface="+mn-ea"/>
              </a:rPr>
              <a:t>债务期限结构影响因素研究</a:t>
            </a:r>
            <a:endParaRPr lang="zh-CN" altLang="en-US" sz="3200" dirty="0">
              <a:latin typeface="Times New Roman" panose="02020603050405020304" pitchFamily="18" charset="0"/>
              <a:ea typeface="宋体" panose="0201060003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40205" y="1845945"/>
            <a:ext cx="8945880" cy="40976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fontAlgn="auto">
              <a:spcAft>
                <a:spcPts val="1000"/>
              </a:spcAft>
              <a:buFont typeface="Wingdings" panose="05000000000000000000" charset="0"/>
              <a:buChar char=""/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确定研究问题：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  <a:p>
            <a:pPr marL="457200" indent="-457200" algn="just" eaLnBrk="1" hangingPunct="1">
              <a:buFont typeface="Wingdings" panose="05000000000000000000" charset="0"/>
              <a:buChar char=""/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债务期限结构的选择是企业债务融资最重要的财务  决策之一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不适当的债务期限搭配不仅会影响债务融资治理效益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危及企业自身的财务安全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还可能危及一国的金融安全。</a:t>
            </a:r>
            <a:endParaRPr lang="zh-CN" altLang="en-US" sz="2800" b="0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  <a:p>
            <a:pPr marL="457200" indent="-457200" algn="just" eaLnBrk="1" hangingPunct="1">
              <a:buFont typeface="Wingdings" panose="05000000000000000000" charset="0"/>
              <a:buChar char=""/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基于债务期限结构的重要性，选择国内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A</a:t>
            </a:r>
            <a:r>
              <a:rPr lang="zh-CN" altLang="zh-CN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股市场主板上市公司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作为研究对象进行实证研究，</a:t>
            </a:r>
            <a:r>
              <a:rPr lang="zh-CN" altLang="en-US" sz="2800" u="sng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找出影响我国债务期限结构的特征因素，以期能提高企业的融资效率，发展资本市场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2800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advTm="10000">
    <p:pull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锐思金融研究数据库科研应用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——</a:t>
            </a:r>
            <a:r>
              <a:rPr sz="2800" i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4818" name="标题 1"/>
          <p:cNvSpPr>
            <a:spLocks noGrp="1"/>
          </p:cNvSpPr>
          <p:nvPr/>
        </p:nvSpPr>
        <p:spPr>
          <a:xfrm>
            <a:off x="1927860" y="1023620"/>
            <a:ext cx="8534400" cy="5054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dirty="0">
                <a:cs typeface="+mj-cs"/>
                <a:sym typeface="+mn-ea"/>
              </a:rPr>
              <a:t>债务期限结构影响因素研究</a:t>
            </a:r>
            <a:endParaRPr lang="zh-CN" altLang="en-US" sz="3200" dirty="0">
              <a:latin typeface="Times New Roman" panose="02020603050405020304" pitchFamily="18" charset="0"/>
              <a:ea typeface="宋体" panose="02010600030101010101" pitchFamily="2" charset="-122"/>
              <a:cs typeface="+mj-cs"/>
            </a:endParaRPr>
          </a:p>
        </p:txBody>
      </p:sp>
      <p:sp>
        <p:nvSpPr>
          <p:cNvPr id="36867" name="矩形 8"/>
          <p:cNvSpPr/>
          <p:nvPr/>
        </p:nvSpPr>
        <p:spPr>
          <a:xfrm>
            <a:off x="1919288" y="1987868"/>
            <a:ext cx="65532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选择研究方法、设计研究方案：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3" name="图示 2"/>
          <p:cNvGraphicFramePr>
            <a:graphicFrameLocks noGrp="1"/>
          </p:cNvGraphicFramePr>
          <p:nvPr/>
        </p:nvGraphicFramePr>
        <p:xfrm>
          <a:off x="1990725" y="1590675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  <p:custDataLst>
      <p:tags r:id="rId6"/>
    </p:custDataLst>
  </p:cSld>
  <p:clrMapOvr>
    <a:masterClrMapping/>
  </p:clrMapOvr>
  <p:transition advTm="10000">
    <p:pull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锐思金融研究数据库科研应用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——</a:t>
            </a:r>
            <a:r>
              <a:rPr sz="2800" i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4818" name="标题 1"/>
          <p:cNvSpPr>
            <a:spLocks noGrp="1"/>
          </p:cNvSpPr>
          <p:nvPr/>
        </p:nvSpPr>
        <p:spPr>
          <a:xfrm>
            <a:off x="1927860" y="1023620"/>
            <a:ext cx="8534400" cy="5054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dirty="0">
                <a:cs typeface="+mj-cs"/>
                <a:sym typeface="+mn-ea"/>
              </a:rPr>
              <a:t>债务期限结构影响因素研究</a:t>
            </a:r>
            <a:endParaRPr lang="zh-CN" altLang="en-US" sz="3200" dirty="0">
              <a:latin typeface="Times New Roman" panose="02020603050405020304" pitchFamily="18" charset="0"/>
              <a:ea typeface="宋体" panose="0201060003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93520" y="1485900"/>
            <a:ext cx="9471025" cy="4871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Wingdings" panose="05000000000000000000" charset="0"/>
              <a:buChar char=""/>
            </a:pP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样本原则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:</a:t>
            </a:r>
            <a:endParaRPr lang="zh-CN" altLang="zh-CN" sz="2800" b="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1.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研究期限是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2006-2012;</a:t>
            </a:r>
            <a:endParaRPr lang="zh-CN" altLang="zh-CN" sz="2800" b="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2.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非金融类上市公司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;</a:t>
            </a:r>
            <a:endParaRPr lang="zh-CN" altLang="zh-CN" sz="2800" b="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3.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合并未调整报表数据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;</a:t>
            </a:r>
            <a:endParaRPr lang="zh-CN" altLang="zh-CN" sz="2800" b="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4.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只选择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A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股市场主板上市公司数据，踢除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B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股或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H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股公司，同时拥有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A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股和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B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股或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A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股和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H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股的公司也不在考虑范围之类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;</a:t>
            </a:r>
            <a:endParaRPr lang="zh-CN" altLang="zh-CN" sz="2800" b="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5.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样本踢除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ST.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和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PT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类上市公司。</a:t>
            </a:r>
            <a:endParaRPr lang="zh-CN" altLang="zh-CN" sz="2800" b="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Wingdings" panose="05000000000000000000" charset="0"/>
              <a:buChar char=""/>
            </a:pP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基于上述选择标准，最后筛选出上海证劵交易所上市公司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7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年的数据作为样本。</a:t>
            </a:r>
            <a:endParaRPr lang="zh-CN" altLang="en-US" sz="2800"/>
          </a:p>
        </p:txBody>
      </p:sp>
    </p:spTree>
    <p:custDataLst>
      <p:tags r:id="rId1"/>
    </p:custDataLst>
  </p:cSld>
  <p:clrMapOvr>
    <a:masterClrMapping/>
  </p:clrMapOvr>
  <p:transition advTm="10000">
    <p:pull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锐思金融研究数据库科研应用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——</a:t>
            </a:r>
            <a:r>
              <a:rPr sz="2800" i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4818" name="标题 1"/>
          <p:cNvSpPr>
            <a:spLocks noGrp="1"/>
          </p:cNvSpPr>
          <p:nvPr/>
        </p:nvSpPr>
        <p:spPr>
          <a:xfrm>
            <a:off x="1927860" y="1023620"/>
            <a:ext cx="8534400" cy="5054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dirty="0">
                <a:cs typeface="+mj-cs"/>
                <a:sym typeface="+mn-ea"/>
              </a:rPr>
              <a:t>债务期限结构影响因素研究</a:t>
            </a:r>
            <a:endParaRPr lang="zh-CN" altLang="en-US" sz="3200" dirty="0">
              <a:latin typeface="Times New Roman" panose="02020603050405020304" pitchFamily="18" charset="0"/>
              <a:ea typeface="宋体" panose="02010600030101010101" pitchFamily="2" charset="-122"/>
              <a:cs typeface="+mj-cs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992313" y="2449513"/>
          <a:ext cx="8280400" cy="2206625"/>
        </p:xfrm>
        <a:graphic>
          <a:graphicData uri="http://schemas.openxmlformats.org/drawingml/2006/table">
            <a:tbl>
              <a:tblPr/>
              <a:tblGrid>
                <a:gridCol w="1582420"/>
                <a:gridCol w="4392930"/>
                <a:gridCol w="2305050"/>
              </a:tblGrid>
              <a:tr h="742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变量名称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数据样本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数据源</a:t>
                      </a:r>
                      <a:endParaRPr kumimoji="0" 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64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上市公司代码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）取非金融行业且只有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股上市的公司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）取上交所数据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）筛选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2006-2012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年 且 踢除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ST.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和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PT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类上市公司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最后得到样本公司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公司信息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CInfo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；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最新股票信息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LstkInfo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；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年股票综合数据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YRESSTK</a:t>
                      </a: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28" name="内容占位符 6"/>
          <p:cNvSpPr>
            <a:spLocks noGrp="1"/>
          </p:cNvSpPr>
          <p:nvPr>
            <p:ph idx="4294967295"/>
          </p:nvPr>
        </p:nvSpPr>
        <p:spPr>
          <a:xfrm>
            <a:off x="1847850" y="1722438"/>
            <a:ext cx="8540750" cy="595312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charset="0"/>
              <a:buChar char=""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收集及处理数据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——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样本公司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29" name="内容占位符 2"/>
          <p:cNvSpPr txBox="1"/>
          <p:nvPr/>
        </p:nvSpPr>
        <p:spPr>
          <a:xfrm>
            <a:off x="1919288" y="4314825"/>
            <a:ext cx="8540750" cy="10795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</a:pPr>
            <a:endParaRPr lang="zh-CN" altLang="en-US" sz="28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</a:pPr>
            <a:r>
              <a:rPr lang="zh-CN" altLang="en-US" sz="2800" dirty="0">
                <a:latin typeface="Arial" panose="020B0604020202020204" pitchFamily="34" charset="0"/>
              </a:rPr>
              <a:t>筛选得到</a:t>
            </a:r>
            <a:r>
              <a:rPr lang="en-US" altLang="zh-CN" sz="2800" dirty="0">
                <a:latin typeface="Arial" panose="020B0604020202020204" pitchFamily="34" charset="0"/>
              </a:rPr>
              <a:t>822</a:t>
            </a:r>
            <a:r>
              <a:rPr lang="zh-CN" altLang="en-US" sz="2800" dirty="0">
                <a:latin typeface="Arial" panose="020B0604020202020204" pitchFamily="34" charset="0"/>
              </a:rPr>
              <a:t>个样本公司</a:t>
            </a:r>
            <a:endParaRPr lang="en-US" altLang="zh-CN" sz="28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</a:pPr>
            <a:endParaRPr lang="zh-CN" altLang="en-US" sz="2800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0000">
    <p:pull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209303" y="348033"/>
            <a:ext cx="7863029" cy="440676"/>
          </a:xfrm>
        </p:spPr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锐思金融研究数据库科研应用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——</a:t>
            </a:r>
            <a:r>
              <a:rPr sz="2800" i="1" dirty="0" err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4818" name="标题 1"/>
          <p:cNvSpPr>
            <a:spLocks noGrp="1"/>
          </p:cNvSpPr>
          <p:nvPr/>
        </p:nvSpPr>
        <p:spPr>
          <a:xfrm>
            <a:off x="1927860" y="1023620"/>
            <a:ext cx="8534400" cy="5054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dirty="0">
                <a:cs typeface="+mj-cs"/>
                <a:sym typeface="+mn-ea"/>
              </a:rPr>
              <a:t>债务期限结构影响因素研究</a:t>
            </a:r>
            <a:endParaRPr lang="zh-CN" altLang="en-US" sz="3200" dirty="0">
              <a:latin typeface="Times New Roman" panose="02020603050405020304" pitchFamily="18" charset="0"/>
              <a:ea typeface="宋体" panose="02010600030101010101" pitchFamily="2" charset="-122"/>
              <a:cs typeface="+mj-cs"/>
            </a:endParaRPr>
          </a:p>
        </p:txBody>
      </p:sp>
      <p:sp>
        <p:nvSpPr>
          <p:cNvPr id="39938" name="内容占位符 2"/>
          <p:cNvSpPr>
            <a:spLocks noGrp="1"/>
          </p:cNvSpPr>
          <p:nvPr>
            <p:ph idx="4294967295"/>
          </p:nvPr>
        </p:nvSpPr>
        <p:spPr/>
        <p:txBody>
          <a:bodyPr vert="horz" wrap="square" lIns="91440" tIns="45720" rIns="91440" bIns="45720" anchor="t"/>
          <a:lstStyle/>
          <a:p>
            <a:pPr>
              <a:buFont typeface="Wingdings" panose="05000000000000000000" charset="0"/>
              <a:buChar char=""/>
            </a:pPr>
            <a:endParaRPr lang="en-US" altLang="zh-CN" sz="36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604963" y="2733040"/>
          <a:ext cx="8982075" cy="1391285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911860"/>
                <a:gridCol w="1363980"/>
                <a:gridCol w="2975610"/>
                <a:gridCol w="3730625"/>
              </a:tblGrid>
              <a:tr h="659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因变量</a:t>
                      </a:r>
                      <a:endParaRPr kumimoji="0" lang="zh-CN" alt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变量名称</a:t>
                      </a:r>
                      <a:endParaRPr kumimoji="0" lang="zh-CN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计算公式</a:t>
                      </a:r>
                      <a:endParaRPr kumimoji="0" lang="zh-CN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数据源</a:t>
                      </a:r>
                      <a:endParaRPr kumimoji="0" lang="zh-CN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+mn-ea"/>
                          <a:cs typeface="+mn-ea"/>
                        </a:rPr>
                        <a:t>Ｙ</a:t>
                      </a:r>
                      <a:endParaRPr lang="zh-CN" altLang="en-US" sz="1800" kern="1200" dirty="0">
                        <a:solidFill>
                          <a:srgbClr val="080808"/>
                        </a:solidFill>
                        <a:latin typeface="Arial" panose="020B0604020202020204" pitchFamily="34" charset="0"/>
                        <a:ea typeface="+mn-ea"/>
                        <a:cs typeface="+mn-ea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债务期限结构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债务期限结构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=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长期债务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总债务</a:t>
                      </a:r>
                      <a:endParaRPr kumimoji="0" 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非金融行业资产负债表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旧准则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BS_Old</a:t>
                      </a: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上箭头标注 1"/>
          <p:cNvSpPr/>
          <p:nvPr/>
        </p:nvSpPr>
        <p:spPr>
          <a:xfrm>
            <a:off x="4103688" y="4076700"/>
            <a:ext cx="2665413" cy="136842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4AB1E4">
              <a:lumMod val="20000"/>
              <a:lumOff val="80000"/>
            </a:srgbClr>
          </a:solidFill>
        </p:spPr>
        <p:style>
          <a:lnRef idx="2">
            <a:srgbClr val="4AB1E4">
              <a:shade val="50000"/>
            </a:srgbClr>
          </a:lnRef>
          <a:fillRef idx="1">
            <a:srgbClr val="4AB1E4"/>
          </a:fillRef>
          <a:effectRef idx="0">
            <a:srgbClr val="4AB1E4"/>
          </a:effectRef>
          <a:fontRef idx="minor">
            <a:srgbClr val="FFFFFF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rPr>
              <a:t>数据下载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ea"/>
              </a:rPr>
              <a:t>www.resset.com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ea"/>
            </a:endParaRPr>
          </a:p>
        </p:txBody>
      </p:sp>
    </p:spTree>
    <p:custDataLst>
      <p:tags r:id="rId1"/>
    </p:custDataLst>
  </p:cSld>
  <p:clrMapOvr>
    <a:masterClrMapping/>
  </p:clrMapOvr>
  <p:transition advTm="10000">
    <p:pull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锐思金融研究数据库科研应用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——</a:t>
            </a:r>
            <a:r>
              <a:rPr sz="2800" i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4818" name="标题 1"/>
          <p:cNvSpPr>
            <a:spLocks noGrp="1"/>
          </p:cNvSpPr>
          <p:nvPr/>
        </p:nvSpPr>
        <p:spPr>
          <a:xfrm>
            <a:off x="1927860" y="1023620"/>
            <a:ext cx="8534400" cy="5054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dirty="0">
                <a:cs typeface="+mj-cs"/>
                <a:sym typeface="+mn-ea"/>
              </a:rPr>
              <a:t>债务期限结构影响因素研究</a:t>
            </a:r>
            <a:endParaRPr lang="zh-CN" altLang="en-US" sz="3200" dirty="0">
              <a:latin typeface="Times New Roman" panose="02020603050405020304" pitchFamily="18" charset="0"/>
              <a:ea typeface="宋体" panose="02010600030101010101" pitchFamily="2" charset="-122"/>
              <a:cs typeface="+mj-cs"/>
            </a:endParaRPr>
          </a:p>
        </p:txBody>
      </p:sp>
      <p:pic>
        <p:nvPicPr>
          <p:cNvPr id="40964" name="Picture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89025" y="1631950"/>
            <a:ext cx="9742170" cy="45332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 advTm="10000">
    <p:pull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锐思金融研究数据库科研应用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——</a:t>
            </a:r>
            <a:r>
              <a:rPr sz="2800" i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19288" y="1044575"/>
            <a:ext cx="8324850" cy="551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圆角矩形标注 7"/>
          <p:cNvSpPr/>
          <p:nvPr/>
        </p:nvSpPr>
        <p:spPr>
          <a:xfrm>
            <a:off x="4079875" y="1763713"/>
            <a:ext cx="1152525" cy="431800"/>
          </a:xfrm>
          <a:prstGeom prst="wedgeRoundRectCallout">
            <a:avLst>
              <a:gd name="adj1" fmla="val -63855"/>
              <a:gd name="adj2" fmla="val -3635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数据库选择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 advTm="10000">
    <p:pull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锐思金融研究数据库科研应用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——</a:t>
            </a:r>
            <a:r>
              <a:rPr sz="2800" i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3011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92313" y="923925"/>
            <a:ext cx="8286750" cy="5838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圆角矩形标注 7"/>
          <p:cNvSpPr/>
          <p:nvPr/>
        </p:nvSpPr>
        <p:spPr>
          <a:xfrm>
            <a:off x="3648075" y="5316538"/>
            <a:ext cx="1152525" cy="431800"/>
          </a:xfrm>
          <a:prstGeom prst="wedgeRoundRectCallout">
            <a:avLst>
              <a:gd name="adj1" fmla="val -42210"/>
              <a:gd name="adj2" fmla="val 8733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数据表选择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 advTm="10000">
    <p:pull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锐思金融研究数据库科研应用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——</a:t>
            </a:r>
            <a:r>
              <a:rPr sz="2800" i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4035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92313" y="920750"/>
            <a:ext cx="8315325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标注 4"/>
          <p:cNvSpPr/>
          <p:nvPr/>
        </p:nvSpPr>
        <p:spPr>
          <a:xfrm>
            <a:off x="7248525" y="3513138"/>
            <a:ext cx="1511300" cy="431800"/>
          </a:xfrm>
          <a:prstGeom prst="wedgeRoundRectCallout">
            <a:avLst>
              <a:gd name="adj1" fmla="val -79156"/>
              <a:gd name="adj2" fmla="val 4354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日期范围选择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 advTm="10000">
    <p:pull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锐思金融研究数据库科研应用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——</a:t>
            </a:r>
            <a:r>
              <a:rPr sz="2800" i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5060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92313" y="920750"/>
            <a:ext cx="8343900" cy="582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圆角矩形标注 5"/>
          <p:cNvSpPr/>
          <p:nvPr/>
        </p:nvSpPr>
        <p:spPr>
          <a:xfrm>
            <a:off x="6743700" y="5095875"/>
            <a:ext cx="1512888" cy="433388"/>
          </a:xfrm>
          <a:prstGeom prst="wedgeRoundRectCallout">
            <a:avLst>
              <a:gd name="adj1" fmla="val -66645"/>
              <a:gd name="adj2" fmla="val 3624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设置查询条件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 advTm="10000"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0" y="-57150"/>
            <a:ext cx="3456305" cy="6877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CN" altLang="en-US" sz="2100" dirty="0"/>
          </a:p>
        </p:txBody>
      </p:sp>
      <p:sp>
        <p:nvSpPr>
          <p:cNvPr id="19" name="文本框 10"/>
          <p:cNvSpPr txBox="1">
            <a:spLocks noChangeArrowheads="1"/>
          </p:cNvSpPr>
          <p:nvPr/>
        </p:nvSpPr>
        <p:spPr bwMode="auto">
          <a:xfrm>
            <a:off x="430645" y="357260"/>
            <a:ext cx="2998336" cy="193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900" b="1" spc="-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培 训 </a:t>
            </a:r>
            <a:endParaRPr lang="en-US" altLang="zh-CN" sz="5900" b="1" spc="-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r>
              <a:rPr lang="zh-CN" altLang="en-US" sz="5900" b="1" spc="-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内 容</a:t>
            </a:r>
            <a:endParaRPr lang="zh-CN" altLang="en-US" sz="5900" b="1" spc="-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719748" y="3764716"/>
            <a:ext cx="4883150" cy="791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r>
              <a:rPr lang="zh-CN" altLang="en-US" sz="2100" b="1" dirty="0">
                <a:sym typeface="+mn-ea"/>
              </a:rPr>
              <a:t>锐思数据库的特色及优势</a:t>
            </a:r>
            <a:endParaRPr lang="zh-CN" altLang="en-US" sz="2100" b="1" dirty="0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718175" y="2455545"/>
            <a:ext cx="4883150" cy="790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lvl="0" algn="ctr"/>
            <a:r>
              <a:rPr lang="zh-CN" altLang="en-US" sz="2100" b="1" dirty="0">
                <a:solidFill>
                  <a:prstClr val="white"/>
                </a:solidFill>
              </a:rPr>
              <a:t>锐思数据库的操作及应用</a:t>
            </a:r>
            <a:endParaRPr lang="zh-CN" altLang="en-US" sz="2100" b="1" dirty="0">
              <a:solidFill>
                <a:prstClr val="white"/>
              </a:solidFill>
            </a:endParaRPr>
          </a:p>
        </p:txBody>
      </p:sp>
      <p:grpSp>
        <p:nvGrpSpPr>
          <p:cNvPr id="2" name="组合 45"/>
          <p:cNvGrpSpPr>
            <a:grpSpLocks noChangeAspect="1"/>
          </p:cNvGrpSpPr>
          <p:nvPr/>
        </p:nvGrpSpPr>
        <p:grpSpPr>
          <a:xfrm>
            <a:off x="4798695" y="1295400"/>
            <a:ext cx="742950" cy="626110"/>
            <a:chOff x="2971064" y="1796951"/>
            <a:chExt cx="612717" cy="446660"/>
          </a:xfrm>
        </p:grpSpPr>
        <p:sp>
          <p:nvSpPr>
            <p:cNvPr id="50" name="矩形 45"/>
            <p:cNvSpPr/>
            <p:nvPr/>
          </p:nvSpPr>
          <p:spPr>
            <a:xfrm>
              <a:off x="2971064" y="1796951"/>
              <a:ext cx="556093" cy="44666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986250" y="1830244"/>
              <a:ext cx="597531" cy="36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" name="组合 51"/>
          <p:cNvGrpSpPr>
            <a:grpSpLocks noChangeAspect="1"/>
          </p:cNvGrpSpPr>
          <p:nvPr/>
        </p:nvGrpSpPr>
        <p:grpSpPr>
          <a:xfrm>
            <a:off x="4798695" y="2575561"/>
            <a:ext cx="728345" cy="603885"/>
            <a:chOff x="2971064" y="1824695"/>
            <a:chExt cx="612717" cy="439724"/>
          </a:xfrm>
        </p:grpSpPr>
        <p:sp>
          <p:nvSpPr>
            <p:cNvPr id="53" name="矩形 45"/>
            <p:cNvSpPr/>
            <p:nvPr/>
          </p:nvSpPr>
          <p:spPr>
            <a:xfrm>
              <a:off x="2971064" y="1824695"/>
              <a:ext cx="577995" cy="439724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986250" y="1851052"/>
              <a:ext cx="597531" cy="368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" name="组合 54"/>
          <p:cNvGrpSpPr>
            <a:grpSpLocks noChangeAspect="1"/>
          </p:cNvGrpSpPr>
          <p:nvPr/>
        </p:nvGrpSpPr>
        <p:grpSpPr>
          <a:xfrm>
            <a:off x="4815840" y="3839845"/>
            <a:ext cx="725805" cy="624840"/>
            <a:chOff x="2971064" y="1830239"/>
            <a:chExt cx="612717" cy="456370"/>
          </a:xfrm>
        </p:grpSpPr>
        <p:sp>
          <p:nvSpPr>
            <p:cNvPr id="56" name="矩形 45"/>
            <p:cNvSpPr/>
            <p:nvPr/>
          </p:nvSpPr>
          <p:spPr>
            <a:xfrm>
              <a:off x="2971064" y="1830239"/>
              <a:ext cx="578529" cy="45637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986250" y="1857988"/>
              <a:ext cx="597531" cy="370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5704529" y="1221929"/>
            <a:ext cx="4883150" cy="752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lvl="0" algn="ctr"/>
            <a:r>
              <a:rPr lang="zh-CN" altLang="en-US" sz="2100" b="1" dirty="0">
                <a:solidFill>
                  <a:prstClr val="white"/>
                </a:solidFill>
              </a:rPr>
              <a:t>锐思金融研究数据实证研究应用</a:t>
            </a:r>
            <a:endParaRPr lang="zh-CN" altLang="en-US" sz="2100" b="1" dirty="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11825" y="5101590"/>
            <a:ext cx="4883150" cy="790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lvl="0" algn="ctr"/>
            <a:r>
              <a:rPr lang="zh-CN" altLang="en-US" sz="2100" b="1" dirty="0">
                <a:solidFill>
                  <a:prstClr val="white"/>
                </a:solidFill>
                <a:sym typeface="+mn-ea"/>
              </a:rPr>
              <a:t>锐思公司的产品和服务</a:t>
            </a:r>
            <a:endParaRPr lang="zh-CN" altLang="en-US" sz="2100" b="1" dirty="0"/>
          </a:p>
        </p:txBody>
      </p:sp>
      <p:grpSp>
        <p:nvGrpSpPr>
          <p:cNvPr id="7" name="组合 51"/>
          <p:cNvGrpSpPr>
            <a:grpSpLocks noChangeAspect="1"/>
          </p:cNvGrpSpPr>
          <p:nvPr/>
        </p:nvGrpSpPr>
        <p:grpSpPr>
          <a:xfrm>
            <a:off x="4792345" y="5221606"/>
            <a:ext cx="728345" cy="603885"/>
            <a:chOff x="2971064" y="1824695"/>
            <a:chExt cx="612717" cy="439724"/>
          </a:xfrm>
        </p:grpSpPr>
        <p:sp>
          <p:nvSpPr>
            <p:cNvPr id="8" name="矩形 45"/>
            <p:cNvSpPr/>
            <p:nvPr/>
          </p:nvSpPr>
          <p:spPr>
            <a:xfrm>
              <a:off x="2971064" y="1824695"/>
              <a:ext cx="577995" cy="439724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TextBox 53"/>
            <p:cNvSpPr txBox="1"/>
            <p:nvPr/>
          </p:nvSpPr>
          <p:spPr>
            <a:xfrm>
              <a:off x="2986250" y="1851052"/>
              <a:ext cx="597531" cy="368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</a:t>
              </a:r>
              <a:r>
                <a:rPr 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4</a:t>
              </a:r>
              <a:endParaRPr 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8000">
        <p14:doors dir="vert"/>
      </p:transition>
    </mc:Choice>
    <mc:Fallback>
      <p:transition spd="slow" advTm="8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锐思金融研究数据库科研应用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——</a:t>
            </a:r>
            <a:r>
              <a:rPr sz="2800" i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6083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92313" y="920750"/>
            <a:ext cx="8334375" cy="5848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标注 4"/>
          <p:cNvSpPr/>
          <p:nvPr/>
        </p:nvSpPr>
        <p:spPr>
          <a:xfrm>
            <a:off x="9264650" y="3295650"/>
            <a:ext cx="1152525" cy="504825"/>
          </a:xfrm>
          <a:prstGeom prst="wedgeRoundRectCallout">
            <a:avLst>
              <a:gd name="adj1" fmla="val -44751"/>
              <a:gd name="adj2" fmla="val 9880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变量选择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 advTm="10000">
    <p:pull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锐思金融研究数据库科研应用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——</a:t>
            </a:r>
            <a:r>
              <a:rPr sz="2800" i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7107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92313" y="901700"/>
            <a:ext cx="8305800" cy="590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标注 4"/>
          <p:cNvSpPr/>
          <p:nvPr/>
        </p:nvSpPr>
        <p:spPr>
          <a:xfrm>
            <a:off x="6527800" y="2917825"/>
            <a:ext cx="1223963" cy="431800"/>
          </a:xfrm>
          <a:prstGeom prst="wedgeRoundRectCallout">
            <a:avLst>
              <a:gd name="adj1" fmla="val -44751"/>
              <a:gd name="adj2" fmla="val 9880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变量选择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 advTm="10000">
    <p:pull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锐思金融研究数据库科研应用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——</a:t>
            </a:r>
            <a:r>
              <a:rPr sz="2800" i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8131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57388" y="949643"/>
            <a:ext cx="8277225" cy="585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标注 4"/>
          <p:cNvSpPr/>
          <p:nvPr/>
        </p:nvSpPr>
        <p:spPr>
          <a:xfrm>
            <a:off x="8472488" y="4149725"/>
            <a:ext cx="1368425" cy="431800"/>
          </a:xfrm>
          <a:prstGeom prst="wedgeRoundRectCallout">
            <a:avLst>
              <a:gd name="adj1" fmla="val -71797"/>
              <a:gd name="adj2" fmla="val 2582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输出格式选择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 advTm="10000">
    <p:pull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锐思金融研究数据库科研应用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——</a:t>
            </a:r>
            <a:r>
              <a:rPr sz="2800" i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9155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19288" y="920750"/>
            <a:ext cx="8315325" cy="5838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标注 4"/>
          <p:cNvSpPr/>
          <p:nvPr/>
        </p:nvSpPr>
        <p:spPr>
          <a:xfrm>
            <a:off x="7751763" y="5456238"/>
            <a:ext cx="1296988" cy="360363"/>
          </a:xfrm>
          <a:prstGeom prst="wedgeRoundRectCallout">
            <a:avLst>
              <a:gd name="adj1" fmla="val -45442"/>
              <a:gd name="adj2" fmla="val 10026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数据查询提交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 advTm="10000">
    <p:pull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锐思金融研究数据库科研应用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——</a:t>
            </a:r>
            <a:r>
              <a:rPr sz="2800" i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3" name="组合 7"/>
          <p:cNvGrpSpPr/>
          <p:nvPr/>
        </p:nvGrpSpPr>
        <p:grpSpPr>
          <a:xfrm>
            <a:off x="1397478" y="1107746"/>
            <a:ext cx="8911087" cy="5232670"/>
            <a:chOff x="1919288" y="404813"/>
            <a:chExt cx="8280400" cy="6156325"/>
          </a:xfrm>
        </p:grpSpPr>
        <p:pic>
          <p:nvPicPr>
            <p:cNvPr id="50179" name="Picture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919288" y="404813"/>
              <a:ext cx="8280400" cy="61563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圆角矩形标注 1"/>
            <p:cNvSpPr/>
            <p:nvPr/>
          </p:nvSpPr>
          <p:spPr>
            <a:xfrm>
              <a:off x="7032625" y="4797425"/>
              <a:ext cx="1150938" cy="215900"/>
            </a:xfrm>
            <a:prstGeom prst="wedgeRoundRectCallout">
              <a:avLst>
                <a:gd name="adj1" fmla="val -45442"/>
                <a:gd name="adj2" fmla="val 100262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点击下载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圆角矩形标注 5"/>
            <p:cNvSpPr/>
            <p:nvPr/>
          </p:nvSpPr>
          <p:spPr>
            <a:xfrm>
              <a:off x="9120188" y="5013325"/>
              <a:ext cx="936625" cy="287338"/>
            </a:xfrm>
            <a:prstGeom prst="wedgeRoundRectCallout">
              <a:avLst>
                <a:gd name="adj1" fmla="val -37666"/>
                <a:gd name="adj2" fmla="val 118268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连续下载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advTm="10000">
    <p:pull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锐思金融研究数据库科研应用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——</a:t>
            </a:r>
            <a:r>
              <a:rPr sz="2800" i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51202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63750" y="904240"/>
            <a:ext cx="7993380" cy="59220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圆角矩形标注 5"/>
          <p:cNvSpPr/>
          <p:nvPr/>
        </p:nvSpPr>
        <p:spPr>
          <a:xfrm>
            <a:off x="5951855" y="2442845"/>
            <a:ext cx="1513205" cy="207010"/>
          </a:xfrm>
          <a:prstGeom prst="wedgeRoundRectCallout">
            <a:avLst>
              <a:gd name="adj1" fmla="val -43357"/>
              <a:gd name="adj2" fmla="val -10408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数据词典查看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 advTm="10000">
    <p:pull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锐思金融研究数据库科研应用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——</a:t>
            </a:r>
            <a:r>
              <a:rPr sz="2800" i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849120" y="972185"/>
            <a:ext cx="8705850" cy="561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2025650" y="2863215"/>
            <a:ext cx="8064500" cy="27241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 advTm="10000">
    <p:pull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锐思金融研究数据库科研应用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——</a:t>
            </a:r>
            <a:r>
              <a:rPr sz="2800" i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5298" name="内容占位符 2"/>
          <p:cNvSpPr>
            <a:spLocks noGrp="1"/>
          </p:cNvSpPr>
          <p:nvPr>
            <p:ph idx="4294967295"/>
          </p:nvPr>
        </p:nvSpPr>
        <p:spPr>
          <a:xfrm>
            <a:off x="1847850" y="1196975"/>
            <a:ext cx="8540750" cy="574675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charset="0"/>
              <a:buChar char=""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收集及处理数据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——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自变量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471295" y="1934845"/>
          <a:ext cx="9341485" cy="3329305"/>
        </p:xfrm>
        <a:graphic>
          <a:graphicData uri="http://schemas.openxmlformats.org/drawingml/2006/table">
            <a:tbl>
              <a:tblPr/>
              <a:tblGrid>
                <a:gridCol w="559435"/>
                <a:gridCol w="1384935"/>
                <a:gridCol w="3823970"/>
                <a:gridCol w="3573145"/>
              </a:tblGrid>
              <a:tr h="4305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变量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变量名称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计算公式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数据源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3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企业规模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企业规模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总资产的自然对数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非金融行业资产负债表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BS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非金融行业利润表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非金融行业现金流量表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SCF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资产负债表附注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固定资产及折旧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BSNotE_FixassDepr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财务指标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FinRatio</a:t>
                      </a:r>
                      <a:r>
                        <a:rPr kumimoji="0" 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；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年市值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YrMv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。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财务杠杆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财务杠杆</a:t>
                      </a: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总负债</a:t>
                      </a: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总资产</a:t>
                      </a:r>
                      <a:endParaRPr kumimoji="0" 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8616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资产流动性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资产流动性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流动资产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流动负债</a:t>
                      </a:r>
                      <a:endParaRPr kumimoji="0" 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资产期限结构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_BS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计算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资产期限结构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_BS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计算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=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固定资产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总资产</a:t>
                      </a:r>
                      <a:endParaRPr lang="zh-CN" sz="16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10000">
    <p:pull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锐思金融研究数据库科研应用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——</a:t>
            </a:r>
            <a:r>
              <a:rPr sz="2800" i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6322" name="内容占位符 2"/>
          <p:cNvSpPr>
            <a:spLocks noGrp="1"/>
          </p:cNvSpPr>
          <p:nvPr>
            <p:ph idx="4294967295"/>
          </p:nvPr>
        </p:nvSpPr>
        <p:spPr>
          <a:xfrm>
            <a:off x="1774825" y="1268413"/>
            <a:ext cx="8540750" cy="884237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charset="0"/>
              <a:buChar char=""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收集及处理数据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——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自变量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847850" y="1886585"/>
          <a:ext cx="8569325" cy="4395470"/>
        </p:xfrm>
        <a:graphic>
          <a:graphicData uri="http://schemas.openxmlformats.org/drawingml/2006/table">
            <a:tbl>
              <a:tblPr/>
              <a:tblGrid>
                <a:gridCol w="575945"/>
                <a:gridCol w="1159510"/>
                <a:gridCol w="4025900"/>
                <a:gridCol w="2807970"/>
              </a:tblGrid>
              <a:tr h="506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序号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变量名称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计算公式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数据源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3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自由现金流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自由现金流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税后利润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固定资产折旧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投资项目现金流出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非金融行业资产负债表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BS</a:t>
                      </a:r>
                      <a:r>
                        <a:rPr kumimoji="0" 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非金融行业利润表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kumimoji="0" 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非金融行业现金流量表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SCF</a:t>
                      </a:r>
                      <a:r>
                        <a:rPr kumimoji="0" 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</a:t>
                      </a:r>
                      <a:endParaRPr kumimoji="0" 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资产负债表附注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固定资产及折旧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BSNotE_FixassDepr</a:t>
                      </a:r>
                      <a:r>
                        <a:rPr kumimoji="0" 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财务指标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FinRatio</a:t>
                      </a:r>
                      <a:r>
                        <a:rPr kumimoji="0" 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；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年市值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YrMv</a:t>
                      </a:r>
                      <a:r>
                        <a:rPr kumimoji="0" 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。</a:t>
                      </a:r>
                      <a:endParaRPr kumimoji="0" 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实际税率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实际税率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当前所得税额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税前利润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1421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自由现金流销售比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自由现金流销售比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自由现金流自由现金流量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销售收入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12185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企业价值波动性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股票收益计算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企业价值波动性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股票收益计算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股票收益率的标准差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日收益波动率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年度数据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ResVar.Dretvolatility_yr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10000">
    <p:pull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锐思金融研究数据库科研应用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——</a:t>
            </a:r>
            <a:r>
              <a:rPr sz="2800" i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6322" name="内容占位符 2"/>
          <p:cNvSpPr>
            <a:spLocks noGrp="1"/>
          </p:cNvSpPr>
          <p:nvPr>
            <p:ph idx="4294967295"/>
          </p:nvPr>
        </p:nvSpPr>
        <p:spPr>
          <a:xfrm>
            <a:off x="1774825" y="1268413"/>
            <a:ext cx="8540750" cy="884237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charset="0"/>
              <a:buChar char=""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收集及处理数据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——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自变量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738630" y="1998345"/>
          <a:ext cx="8640445" cy="3743960"/>
        </p:xfrm>
        <a:graphic>
          <a:graphicData uri="http://schemas.openxmlformats.org/drawingml/2006/table">
            <a:tbl>
              <a:tblPr/>
              <a:tblGrid>
                <a:gridCol w="568325"/>
                <a:gridCol w="1542415"/>
                <a:gridCol w="4424680"/>
                <a:gridCol w="2105025"/>
              </a:tblGrid>
              <a:tr h="538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序号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变量名称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计算公式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数据源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42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企业质量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企业质量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本年每股收益增加额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年末每股市价</a:t>
                      </a:r>
                      <a:endParaRPr kumimoji="0" 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年股票综合数据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YRESSTK</a:t>
                      </a: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4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行业管制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虚拟变量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当公司属于管制行业时为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，否则为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0;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其中将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类（电力、煤气及水的生产和供应业）和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类（交通运输、仓储业）的企业视为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管制型企业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442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国家持股比例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国家持股比例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国有股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总股本</a:t>
                      </a:r>
                      <a:endParaRPr kumimoji="0" 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股权集中度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OwnCon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资产收益率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财务指标与比率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Finindratio_old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10000">
    <p:pull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科研应用</a:t>
            </a:r>
            <a:endParaRPr sz="2800" b="1" dirty="0"/>
          </a:p>
        </p:txBody>
      </p:sp>
      <p:grpSp>
        <p:nvGrpSpPr>
          <p:cNvPr id="2" name="组合 21"/>
          <p:cNvGrpSpPr/>
          <p:nvPr/>
        </p:nvGrpSpPr>
        <p:grpSpPr>
          <a:xfrm>
            <a:off x="3818144" y="1433500"/>
            <a:ext cx="4710961" cy="4337572"/>
            <a:chOff x="2742262" y="1442126"/>
            <a:chExt cx="3577221" cy="3378065"/>
          </a:xfrm>
        </p:grpSpPr>
        <p:sp>
          <p:nvSpPr>
            <p:cNvPr id="13" name="椭圆 12"/>
            <p:cNvSpPr/>
            <p:nvPr/>
          </p:nvSpPr>
          <p:spPr bwMode="auto">
            <a:xfrm>
              <a:off x="5230916" y="1442126"/>
              <a:ext cx="1088567" cy="108693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策略研究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2742262" y="1442126"/>
              <a:ext cx="1088567" cy="108693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事件研究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5230916" y="3733260"/>
              <a:ext cx="1088567" cy="10869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其它领域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2742262" y="3733260"/>
              <a:ext cx="1088567" cy="10869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固定收益研究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文本框 12"/>
            <p:cNvSpPr/>
            <p:nvPr/>
          </p:nvSpPr>
          <p:spPr bwMode="auto">
            <a:xfrm>
              <a:off x="3813328" y="2389036"/>
              <a:ext cx="1435089" cy="1436989"/>
            </a:xfrm>
            <a:custGeom>
              <a:avLst/>
              <a:gdLst>
                <a:gd name="T0" fmla="*/ 0 w 1302418"/>
                <a:gd name="T1" fmla="*/ 0 h 1302419"/>
                <a:gd name="T2" fmla="*/ 1302418 w 1302418"/>
                <a:gd name="T3" fmla="*/ 1302419 h 1302419"/>
              </a:gdLst>
              <a:ahLst/>
              <a:cxnLst/>
              <a:rect l="T0" t="T1" r="T2" b="T3"/>
              <a:pathLst>
                <a:path w="1302418" h="1302419">
                  <a:moveTo>
                    <a:pt x="0" y="0"/>
                  </a:moveTo>
                  <a:lnTo>
                    <a:pt x="325500" y="106"/>
                  </a:lnTo>
                  <a:lnTo>
                    <a:pt x="244151" y="81454"/>
                  </a:lnTo>
                  <a:lnTo>
                    <a:pt x="406953" y="244256"/>
                  </a:lnTo>
                  <a:lnTo>
                    <a:pt x="650999" y="211"/>
                  </a:lnTo>
                  <a:lnTo>
                    <a:pt x="895202" y="244414"/>
                  </a:lnTo>
                  <a:lnTo>
                    <a:pt x="1057899" y="81717"/>
                  </a:lnTo>
                  <a:lnTo>
                    <a:pt x="976498" y="316"/>
                  </a:lnTo>
                  <a:lnTo>
                    <a:pt x="1301997" y="422"/>
                  </a:lnTo>
                  <a:lnTo>
                    <a:pt x="1302102" y="325921"/>
                  </a:lnTo>
                  <a:lnTo>
                    <a:pt x="1220701" y="244520"/>
                  </a:lnTo>
                  <a:lnTo>
                    <a:pt x="1058004" y="407217"/>
                  </a:lnTo>
                  <a:lnTo>
                    <a:pt x="1302208" y="651420"/>
                  </a:lnTo>
                  <a:lnTo>
                    <a:pt x="1058162" y="895466"/>
                  </a:lnTo>
                  <a:lnTo>
                    <a:pt x="1220964" y="1058268"/>
                  </a:lnTo>
                  <a:lnTo>
                    <a:pt x="1302313" y="976919"/>
                  </a:lnTo>
                  <a:lnTo>
                    <a:pt x="1302418" y="1302419"/>
                  </a:lnTo>
                  <a:lnTo>
                    <a:pt x="976919" y="1302313"/>
                  </a:lnTo>
                  <a:lnTo>
                    <a:pt x="1058267" y="1220965"/>
                  </a:lnTo>
                  <a:lnTo>
                    <a:pt x="895465" y="1058163"/>
                  </a:lnTo>
                  <a:lnTo>
                    <a:pt x="651420" y="1302208"/>
                  </a:lnTo>
                  <a:lnTo>
                    <a:pt x="407216" y="1058005"/>
                  </a:lnTo>
                  <a:lnTo>
                    <a:pt x="244519" y="1220702"/>
                  </a:lnTo>
                  <a:lnTo>
                    <a:pt x="325921" y="1302103"/>
                  </a:lnTo>
                  <a:lnTo>
                    <a:pt x="421" y="1301998"/>
                  </a:lnTo>
                  <a:lnTo>
                    <a:pt x="316" y="976498"/>
                  </a:lnTo>
                  <a:lnTo>
                    <a:pt x="81717" y="1057899"/>
                  </a:lnTo>
                  <a:lnTo>
                    <a:pt x="244414" y="895202"/>
                  </a:lnTo>
                  <a:lnTo>
                    <a:pt x="210" y="650999"/>
                  </a:lnTo>
                  <a:lnTo>
                    <a:pt x="244256" y="406953"/>
                  </a:lnTo>
                  <a:lnTo>
                    <a:pt x="81454" y="244151"/>
                  </a:lnTo>
                  <a:lnTo>
                    <a:pt x="105" y="325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 eaLnBrk="1" hangingPunct="1"/>
              <a:r>
                <a:rPr lang="zh-CN" altLang="en-US" sz="2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研究</a:t>
              </a:r>
              <a:endParaRPr lang="en-US" altLang="zh-CN" sz="2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 eaLnBrk="1" hangingPunct="1"/>
              <a:r>
                <a:rPr lang="zh-CN" altLang="en-US" sz="2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领域</a:t>
              </a:r>
              <a:endParaRPr lang="zh-CN" altLang="en-US" sz="2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10000">
    <p:pull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锐思金融研究数据库科研应用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——</a:t>
            </a:r>
            <a:r>
              <a:rPr sz="2800" i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6322" name="内容占位符 2"/>
          <p:cNvSpPr>
            <a:spLocks noGrp="1"/>
          </p:cNvSpPr>
          <p:nvPr>
            <p:ph idx="4294967295"/>
          </p:nvPr>
        </p:nvSpPr>
        <p:spPr>
          <a:xfrm>
            <a:off x="1774825" y="1268413"/>
            <a:ext cx="8540750" cy="884237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charset="0"/>
              <a:buChar char=""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收集及处理数据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——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自变量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774825" y="2060575"/>
          <a:ext cx="8640445" cy="2155190"/>
        </p:xfrm>
        <a:graphic>
          <a:graphicData uri="http://schemas.openxmlformats.org/drawingml/2006/table">
            <a:tbl>
              <a:tblPr/>
              <a:tblGrid>
                <a:gridCol w="647700"/>
                <a:gridCol w="1841500"/>
                <a:gridCol w="3441065"/>
                <a:gridCol w="2710180"/>
              </a:tblGrid>
              <a:tr h="465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序号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变量名称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计算公式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数据源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451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管理者持股比例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管理者持股比例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管理层持股总和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总股本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管理层持股与薪酬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ExeHold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公司股数变动历史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CShrHis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。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政府债利差</a:t>
                      </a:r>
                      <a:endParaRPr kumimoji="0" 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政府债利差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长期债劵利率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(10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年期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)-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短期债劵利率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年期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债券信息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Bdinfo</a:t>
                      </a: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10000">
    <p:pull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锐思金融研究数据库科研应用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——</a:t>
            </a:r>
            <a:r>
              <a:rPr sz="2800" i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graphicFrame>
        <p:nvGraphicFramePr>
          <p:cNvPr id="2" name="内容占位符 1"/>
          <p:cNvGraphicFramePr>
            <a:graphicFrameLocks noGrp="1"/>
          </p:cNvGraphicFramePr>
          <p:nvPr>
            <p:ph idx="4294967295"/>
          </p:nvPr>
        </p:nvGraphicFramePr>
        <p:xfrm>
          <a:off x="1981200" y="1700808"/>
          <a:ext cx="8229600" cy="4623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9396" name="矩形 8"/>
          <p:cNvSpPr/>
          <p:nvPr/>
        </p:nvSpPr>
        <p:spPr>
          <a:xfrm>
            <a:off x="2063750" y="1125538"/>
            <a:ext cx="388778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数据处理与计算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6"/>
    </p:custDataLst>
  </p:cSld>
  <p:clrMapOvr>
    <a:masterClrMapping/>
  </p:clrMapOvr>
  <p:transition advTm="10000">
    <p:pull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锐思金融研究数据库科研应用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——</a:t>
            </a:r>
            <a:r>
              <a:rPr sz="2800" i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8914" name="内容占位符 2"/>
          <p:cNvSpPr>
            <a:spLocks noGrp="1"/>
          </p:cNvSpPr>
          <p:nvPr>
            <p:ph idx="4294967295"/>
          </p:nvPr>
        </p:nvSpPr>
        <p:spPr>
          <a:xfrm>
            <a:off x="1983105" y="1466850"/>
            <a:ext cx="8239125" cy="446976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charset="0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建立线性回归模型：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Ｙ：因变量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Ｘ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en-US" altLang="zh-CN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~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Ｘ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14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：自变量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en-US" altLang="zh-CN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~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14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：回归系数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变量较多，采用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逐步回归法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。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0423" name="Picture 100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5535" y="2300605"/>
            <a:ext cx="5363845" cy="381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 advTm="10000">
    <p:pull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锐思金融研究数据库科研应用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——</a:t>
            </a:r>
            <a:r>
              <a:rPr sz="2800" i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1442" name="内容占位符 2"/>
          <p:cNvSpPr>
            <a:spLocks noGrp="1"/>
          </p:cNvSpPr>
          <p:nvPr>
            <p:ph idx="4294967295"/>
          </p:nvPr>
        </p:nvSpPr>
        <p:spPr>
          <a:xfrm>
            <a:off x="1992313" y="981075"/>
            <a:ext cx="8229600" cy="5029200"/>
          </a:xfrm>
        </p:spPr>
        <p:txBody>
          <a:bodyPr vert="horz" wrap="square" lIns="91440" tIns="45720" rIns="91440" bIns="45720" anchor="t"/>
          <a:lstStyle/>
          <a:p>
            <a:pPr>
              <a:buFont typeface="Wingdings" panose="05000000000000000000" charset="0"/>
              <a:buChar char=""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逐步回归结果：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>
              <a:buFont typeface="Wingdings" panose="05000000000000000000" charset="0"/>
              <a:buChar char=""/>
            </a:pPr>
            <a:r>
              <a:rPr lang="zh-CN" altLang="en-US" sz="2000" b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在</a:t>
            </a:r>
            <a:r>
              <a:rPr lang="en-US" altLang="zh-CN" sz="2000" b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0.10</a:t>
            </a:r>
            <a:r>
              <a:rPr lang="zh-CN" altLang="en-US" sz="2000" b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水平下，主要影响因素有下列</a:t>
            </a:r>
            <a:r>
              <a:rPr lang="en-US" altLang="zh-CN" sz="2000" b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9</a:t>
            </a:r>
            <a:r>
              <a:rPr lang="zh-CN" altLang="en-US" sz="2000" b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个：行业管制</a:t>
            </a:r>
            <a:r>
              <a:rPr lang="en-US" altLang="zh-CN" sz="2000" b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(</a:t>
            </a:r>
            <a:r>
              <a:rPr lang="zh-CN" altLang="en-US" sz="2000" b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虚拟变量</a:t>
            </a:r>
            <a:r>
              <a:rPr lang="en-US" altLang="zh-CN" sz="2000" b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)</a:t>
            </a:r>
            <a:r>
              <a:rPr lang="zh-CN" altLang="en-US" sz="2000" b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、企业规模、资产期限结构</a:t>
            </a:r>
            <a:r>
              <a:rPr lang="en-US" altLang="zh-CN" sz="2000" b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_BS</a:t>
            </a:r>
            <a:r>
              <a:rPr lang="zh-CN" altLang="en-US" sz="2000" b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计算、资产流动性、</a:t>
            </a:r>
            <a:r>
              <a:rPr lang="zh-CN" altLang="zh-CN" sz="2000" b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自由现金流</a:t>
            </a:r>
            <a:r>
              <a:rPr lang="zh-CN" altLang="en-US" sz="2000" b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、财务杠杆、国家持股比例、</a:t>
            </a:r>
            <a:r>
              <a:rPr lang="zh-CN" altLang="zh-CN" sz="2000" b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管理者持股比例</a:t>
            </a:r>
            <a:r>
              <a:rPr lang="zh-CN" altLang="en-US" sz="2000" b="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、政府债利差。</a:t>
            </a:r>
            <a:endParaRPr lang="en-US" altLang="zh-CN" sz="2000" b="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208530" y="2395220"/>
          <a:ext cx="8064500" cy="4196080"/>
        </p:xfrm>
        <a:graphic>
          <a:graphicData uri="http://schemas.openxmlformats.org/drawingml/2006/table">
            <a:tbl>
              <a:tblPr/>
              <a:tblGrid>
                <a:gridCol w="563245"/>
                <a:gridCol w="654050"/>
                <a:gridCol w="1951355"/>
                <a:gridCol w="1176655"/>
                <a:gridCol w="929005"/>
                <a:gridCol w="930275"/>
                <a:gridCol w="929005"/>
                <a:gridCol w="930910"/>
              </a:tblGrid>
              <a:tr h="244475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Summary of Stepwise Selection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Step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自变量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Label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Partial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R-Square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Model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R-Square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C(p)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 Value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Pr &gt; F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</a:tr>
              <a:tr h="394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Ｘ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  <a:cs typeface="宋体" panose="02010600030101010101" pitchFamily="2" charset="-122"/>
                        </a:rPr>
                        <a:t>行业管制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  <a:cs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  <a:cs typeface="宋体" panose="02010600030101010101" pitchFamily="2" charset="-122"/>
                        </a:rPr>
                        <a:t>虚拟变量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  <a:cs typeface="宋体" panose="02010600030101010101" pitchFamily="2" charset="-122"/>
                        </a:rPr>
                        <a:t>)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0.1420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0.1420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908.707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866.24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&lt;.0001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  <a:cs typeface="宋体" panose="02010600030101010101" pitchFamily="2" charset="-122"/>
                        </a:rPr>
                        <a:t>企业规模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0.0797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0.2217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339.962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536.22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&lt;.0001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</a:tr>
              <a:tr h="394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  <a:cs typeface="宋体" panose="02010600030101010101" pitchFamily="2" charset="-122"/>
                        </a:rPr>
                        <a:t>资产期限结构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  <a:cs typeface="宋体" panose="02010600030101010101" pitchFamily="2" charset="-122"/>
                        </a:rPr>
                        <a:t>_BS</a:t>
                      </a:r>
                      <a:r>
                        <a:rPr kumimoji="0" 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  <a:cs typeface="宋体" panose="02010600030101010101" pitchFamily="2" charset="-122"/>
                        </a:rPr>
                        <a:t>计算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0.0127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0.2345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250.731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87.12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&lt;.0001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  <a:cs typeface="宋体" panose="02010600030101010101" pitchFamily="2" charset="-122"/>
                        </a:rPr>
                        <a:t>资产流动性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0.0174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0.2519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128.262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121.60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&lt;.0001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</a:tr>
              <a:tr h="394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  <a:cs typeface="宋体" panose="02010600030101010101" pitchFamily="2" charset="-122"/>
                        </a:rPr>
                        <a:t>自由现金流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0.0060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0.2579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87.3424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42.26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&lt;.0001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  <a:cs typeface="宋体" panose="02010600030101010101" pitchFamily="2" charset="-122"/>
                        </a:rPr>
                        <a:t>财务杠杆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0.0050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0.2629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53.5337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35.49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&lt;.0001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</a:tr>
              <a:tr h="394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  <a:cs typeface="宋体" panose="02010600030101010101" pitchFamily="2" charset="-122"/>
                        </a:rPr>
                        <a:t>国家持股比例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0.0037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0.2666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29.1430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26.28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&lt;.0001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  <a:cs typeface="宋体" panose="02010600030101010101" pitchFamily="2" charset="-122"/>
                        </a:rPr>
                        <a:t>管理者持股比例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0.0017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0.2683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18.7241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12.40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0.0004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</a:tr>
              <a:tr h="394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Ｘ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charset="-122"/>
                          <a:cs typeface="宋体" panose="02010600030101010101" pitchFamily="2" charset="-122"/>
                        </a:rPr>
                        <a:t>政府债利差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0.0015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0.2699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9.6503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11.07</a:t>
                      </a:r>
                      <a:endParaRPr kumimoji="0" lang="zh-CN" altLang="zh-CN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F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0.0009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FFA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10000">
    <p:pull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锐思金融研究数据库科研应用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——</a:t>
            </a:r>
            <a:r>
              <a:rPr sz="2800" i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2466" name="内容占位符 2"/>
          <p:cNvSpPr>
            <a:spLocks noGrp="1"/>
          </p:cNvSpPr>
          <p:nvPr>
            <p:ph idx="4294967295"/>
          </p:nvPr>
        </p:nvSpPr>
        <p:spPr>
          <a:xfrm>
            <a:off x="2057400" y="1447800"/>
            <a:ext cx="8153400" cy="4981575"/>
          </a:xfrm>
        </p:spPr>
        <p:txBody>
          <a:bodyPr vert="horz" wrap="square" lIns="91440" tIns="45720" rIns="91440" bIns="45720" anchor="t"/>
          <a:lstStyle/>
          <a:p>
            <a:pPr>
              <a:buFont typeface="Wingdings" panose="05000000000000000000" charset="0"/>
              <a:buChar char=""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影响因素较多，对其进行主成分分析（取前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6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个主成分，解释度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78.69%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）：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495550" y="2349500"/>
          <a:ext cx="6786245" cy="3312795"/>
        </p:xfrm>
        <a:graphic>
          <a:graphicData uri="http://schemas.openxmlformats.org/drawingml/2006/table">
            <a:tbl>
              <a:tblPr/>
              <a:tblGrid>
                <a:gridCol w="1356995"/>
                <a:gridCol w="1357630"/>
                <a:gridCol w="1356995"/>
                <a:gridCol w="1357630"/>
                <a:gridCol w="1356995"/>
              </a:tblGrid>
              <a:tr h="39179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 err="1">
                          <a:solidFill>
                            <a:schemeClr val="bg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Eigenvalues</a:t>
                      </a:r>
                      <a:r>
                        <a:rPr lang="en-US" sz="1400" b="1" kern="0" dirty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of the Correlation Matrix</a:t>
                      </a:r>
                      <a:endParaRPr lang="en-US" sz="1400" b="1" kern="0" dirty="0">
                        <a:solidFill>
                          <a:schemeClr val="bg1"/>
                        </a:solidFill>
                        <a:latin typeface="黑体" panose="02010609060101010101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17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 err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Eigenvalue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Difference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Proportion</a:t>
                      </a:r>
                      <a:endParaRPr lang="zh-CN" sz="1100" kern="1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Cumulative</a:t>
                      </a:r>
                      <a:endParaRPr lang="zh-CN" sz="1100" kern="1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1.75908372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0.42796845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0.1955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0.1955</a:t>
                      </a:r>
                      <a:endParaRPr lang="zh-CN" sz="1100" kern="1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1.33111527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0.17435932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0.1479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0.3434</a:t>
                      </a:r>
                      <a:endParaRPr lang="zh-CN" sz="1100" kern="1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</a:tr>
              <a:tr h="417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1.15675595</a:t>
                      </a:r>
                      <a:endParaRPr lang="zh-CN" sz="1100" kern="1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0.14824638</a:t>
                      </a:r>
                      <a:endParaRPr lang="zh-CN" sz="1100" kern="1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0.1285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0.4719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1.00850958</a:t>
                      </a:r>
                      <a:endParaRPr lang="zh-CN" sz="1100" kern="1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0.00700419</a:t>
                      </a:r>
                      <a:endParaRPr lang="zh-CN" sz="1100" kern="1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0.1121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0.5839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1.00150538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0.17610671</a:t>
                      </a:r>
                      <a:endParaRPr lang="zh-CN" sz="1100" kern="1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0.1113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0.6952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C"/>
                    </a:solidFill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lang="zh-CN" sz="1100" kern="1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0.82539867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0.06347234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0.0917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0.7869</a:t>
                      </a:r>
                      <a:endParaRPr lang="zh-CN" sz="1100" kern="100" dirty="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9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10000">
    <p:pull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锐思金融研究数据库科研应用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——</a:t>
            </a:r>
            <a:r>
              <a:rPr sz="2800" i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3490" name="内容占位符 2"/>
          <p:cNvSpPr>
            <a:spLocks noGrp="1"/>
          </p:cNvSpPr>
          <p:nvPr>
            <p:ph idx="4294967295"/>
          </p:nvPr>
        </p:nvSpPr>
        <p:spPr>
          <a:xfrm>
            <a:off x="2135188" y="1268413"/>
            <a:ext cx="8153400" cy="4981575"/>
          </a:xfrm>
        </p:spPr>
        <p:txBody>
          <a:bodyPr vert="horz" wrap="square" lIns="91440" tIns="45720" rIns="91440" bIns="45720" anchor="t"/>
          <a:lstStyle/>
          <a:p>
            <a:pPr>
              <a:buFont typeface="Wingdings" panose="05000000000000000000" charset="0"/>
              <a:buChar char=""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主成分分析结果：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>
              <a:buFont typeface="Wingdings" panose="05000000000000000000" charset="0"/>
              <a:buChar char=""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结果分析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>
              <a:buFont typeface="Wingdings" panose="05000000000000000000" charset="0"/>
              <a:buChar char=""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论文写作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524000" y="1254125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3508" name="Picture 30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8213" y="2060575"/>
            <a:ext cx="7419975" cy="23050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 advTm="10000">
    <p:pull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09607" y="1364979"/>
            <a:ext cx="8782420" cy="1872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3909053"/>
            <a:ext cx="5712357" cy="1872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988840"/>
            <a:ext cx="10613237" cy="3024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90577" y="3813047"/>
            <a:ext cx="1394076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PART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3431" y="2245208"/>
            <a:ext cx="2229877" cy="248273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53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153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5137" y="3088485"/>
            <a:ext cx="4991104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lvl="1" algn="ctr"/>
            <a:r>
              <a:rPr lang="zh-CN" altLang="en-US" sz="3700" b="1">
                <a:solidFill>
                  <a:schemeClr val="bg1"/>
                </a:solidFill>
                <a:latin typeface="微软雅黑" panose="020B0503020204020204" charset="-122"/>
              </a:rPr>
              <a:t>锐思数据库操作</a:t>
            </a:r>
            <a:r>
              <a:rPr lang="zh-CN" altLang="en-US" sz="3700" b="1" dirty="0">
                <a:solidFill>
                  <a:schemeClr val="bg1"/>
                </a:solidFill>
                <a:latin typeface="微软雅黑" panose="020B0503020204020204" charset="-122"/>
              </a:rPr>
              <a:t>及应用</a:t>
            </a:r>
            <a:endParaRPr lang="zh-CN" altLang="en-US" sz="3700" b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001541" y="1808851"/>
            <a:ext cx="596076" cy="984256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3" descr="E:\文档\doc\04.svn\100.综合\005.Logo\logo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2347" y="259488"/>
            <a:ext cx="1600200" cy="63500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pull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锐思数据库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访问途径</a:t>
            </a:r>
            <a:endParaRPr sz="2800" b="1" dirty="0"/>
          </a:p>
        </p:txBody>
      </p:sp>
      <p:sp>
        <p:nvSpPr>
          <p:cNvPr id="57" name="燕尾形 56"/>
          <p:cNvSpPr/>
          <p:nvPr/>
        </p:nvSpPr>
        <p:spPr>
          <a:xfrm>
            <a:off x="4925132" y="2893466"/>
            <a:ext cx="725170" cy="798020"/>
          </a:xfrm>
          <a:prstGeom prst="chevron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8" name="燕尾形 57"/>
          <p:cNvSpPr/>
          <p:nvPr/>
        </p:nvSpPr>
        <p:spPr>
          <a:xfrm>
            <a:off x="4338812" y="2895680"/>
            <a:ext cx="725170" cy="798020"/>
          </a:xfrm>
          <a:prstGeom prst="chevron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9" name="燕尾形 58"/>
          <p:cNvSpPr/>
          <p:nvPr/>
        </p:nvSpPr>
        <p:spPr>
          <a:xfrm>
            <a:off x="3752491" y="2898476"/>
            <a:ext cx="725170" cy="798020"/>
          </a:xfrm>
          <a:prstGeom prst="chevron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0" name="圆角矩形 31"/>
          <p:cNvSpPr/>
          <p:nvPr/>
        </p:nvSpPr>
        <p:spPr>
          <a:xfrm rot="19005917">
            <a:off x="1359049" y="2244061"/>
            <a:ext cx="2253871" cy="2408904"/>
          </a:xfrm>
          <a:custGeom>
            <a:avLst/>
            <a:gdLst/>
            <a:ahLst/>
            <a:cxnLst/>
            <a:rect l="l" t="t" r="r" b="b"/>
            <a:pathLst>
              <a:path w="1734279" h="1717667">
                <a:moveTo>
                  <a:pt x="1212420" y="152024"/>
                </a:moveTo>
                <a:cubicBezTo>
                  <a:pt x="1217532" y="156660"/>
                  <a:pt x="1221756" y="162122"/>
                  <a:pt x="1224582" y="168319"/>
                </a:cubicBezTo>
                <a:cubicBezTo>
                  <a:pt x="1229663" y="170804"/>
                  <a:pt x="1233819" y="174749"/>
                  <a:pt x="1237416" y="179383"/>
                </a:cubicBezTo>
                <a:lnTo>
                  <a:pt x="1380858" y="364166"/>
                </a:lnTo>
                <a:cubicBezTo>
                  <a:pt x="1390204" y="376205"/>
                  <a:pt x="1394109" y="390745"/>
                  <a:pt x="1392514" y="404790"/>
                </a:cubicBezTo>
                <a:cubicBezTo>
                  <a:pt x="1394443" y="408362"/>
                  <a:pt x="1394844" y="412299"/>
                  <a:pt x="1394844" y="416330"/>
                </a:cubicBezTo>
                <a:lnTo>
                  <a:pt x="1394843" y="674381"/>
                </a:lnTo>
                <a:cubicBezTo>
                  <a:pt x="1489202" y="693926"/>
                  <a:pt x="1583561" y="713471"/>
                  <a:pt x="1677919" y="733015"/>
                </a:cubicBezTo>
                <a:cubicBezTo>
                  <a:pt x="1710064" y="739673"/>
                  <a:pt x="1730725" y="771129"/>
                  <a:pt x="1724067" y="803273"/>
                </a:cubicBezTo>
                <a:lnTo>
                  <a:pt x="1724066" y="803272"/>
                </a:lnTo>
                <a:cubicBezTo>
                  <a:pt x="1717408" y="835417"/>
                  <a:pt x="1685952" y="856077"/>
                  <a:pt x="1653808" y="849419"/>
                </a:cubicBezTo>
                <a:lnTo>
                  <a:pt x="1334656" y="783314"/>
                </a:lnTo>
                <a:cubicBezTo>
                  <a:pt x="1317603" y="779782"/>
                  <a:pt x="1303782" y="769271"/>
                  <a:pt x="1295965" y="755140"/>
                </a:cubicBezTo>
                <a:cubicBezTo>
                  <a:pt x="1283553" y="744645"/>
                  <a:pt x="1275968" y="728891"/>
                  <a:pt x="1275968" y="711366"/>
                </a:cubicBezTo>
                <a:lnTo>
                  <a:pt x="1275968" y="519624"/>
                </a:lnTo>
                <a:lnTo>
                  <a:pt x="906856" y="806156"/>
                </a:lnTo>
                <a:lnTo>
                  <a:pt x="1065815" y="1141673"/>
                </a:lnTo>
                <a:cubicBezTo>
                  <a:pt x="1072320" y="1155404"/>
                  <a:pt x="1074348" y="1170104"/>
                  <a:pt x="1071105" y="1183939"/>
                </a:cubicBezTo>
                <a:cubicBezTo>
                  <a:pt x="1072773" y="1191573"/>
                  <a:pt x="1072227" y="1199522"/>
                  <a:pt x="1070359" y="1207468"/>
                </a:cubicBezTo>
                <a:lnTo>
                  <a:pt x="964177" y="1659082"/>
                </a:lnTo>
                <a:cubicBezTo>
                  <a:pt x="954576" y="1699916"/>
                  <a:pt x="913692" y="1725234"/>
                  <a:pt x="872859" y="1715634"/>
                </a:cubicBezTo>
                <a:cubicBezTo>
                  <a:pt x="832025" y="1706033"/>
                  <a:pt x="806707" y="1665149"/>
                  <a:pt x="816307" y="1624316"/>
                </a:cubicBezTo>
                <a:lnTo>
                  <a:pt x="919152" y="1186894"/>
                </a:lnTo>
                <a:lnTo>
                  <a:pt x="694543" y="712807"/>
                </a:lnTo>
                <a:lnTo>
                  <a:pt x="206298" y="912259"/>
                </a:lnTo>
                <a:lnTo>
                  <a:pt x="205161" y="912476"/>
                </a:lnTo>
                <a:cubicBezTo>
                  <a:pt x="201570" y="915619"/>
                  <a:pt x="197179" y="917026"/>
                  <a:pt x="192600" y="918039"/>
                </a:cubicBezTo>
                <a:cubicBezTo>
                  <a:pt x="151643" y="927102"/>
                  <a:pt x="111096" y="901247"/>
                  <a:pt x="102034" y="860290"/>
                </a:cubicBezTo>
                <a:lnTo>
                  <a:pt x="1810" y="407318"/>
                </a:lnTo>
                <a:cubicBezTo>
                  <a:pt x="-7253" y="366361"/>
                  <a:pt x="18602" y="325814"/>
                  <a:pt x="59559" y="316752"/>
                </a:cubicBezTo>
                <a:cubicBezTo>
                  <a:pt x="100515" y="307690"/>
                  <a:pt x="141062" y="333545"/>
                  <a:pt x="150124" y="374501"/>
                </a:cubicBezTo>
                <a:lnTo>
                  <a:pt x="230606" y="738241"/>
                </a:lnTo>
                <a:lnTo>
                  <a:pt x="645176" y="568886"/>
                </a:lnTo>
                <a:cubicBezTo>
                  <a:pt x="647355" y="564266"/>
                  <a:pt x="650942" y="560611"/>
                  <a:pt x="655077" y="557402"/>
                </a:cubicBezTo>
                <a:lnTo>
                  <a:pt x="1080746" y="226967"/>
                </a:lnTo>
                <a:lnTo>
                  <a:pt x="799166" y="128506"/>
                </a:lnTo>
                <a:lnTo>
                  <a:pt x="795830" y="126527"/>
                </a:lnTo>
                <a:cubicBezTo>
                  <a:pt x="715067" y="196803"/>
                  <a:pt x="634305" y="267079"/>
                  <a:pt x="553543" y="337355"/>
                </a:cubicBezTo>
                <a:cubicBezTo>
                  <a:pt x="528779" y="358904"/>
                  <a:pt x="491236" y="356298"/>
                  <a:pt x="469687" y="331533"/>
                </a:cubicBezTo>
                <a:lnTo>
                  <a:pt x="469688" y="331534"/>
                </a:lnTo>
                <a:cubicBezTo>
                  <a:pt x="448139" y="306770"/>
                  <a:pt x="450746" y="269226"/>
                  <a:pt x="475510" y="247677"/>
                </a:cubicBezTo>
                <a:lnTo>
                  <a:pt x="743505" y="14477"/>
                </a:lnTo>
                <a:cubicBezTo>
                  <a:pt x="765419" y="-4592"/>
                  <a:pt x="797339" y="-4746"/>
                  <a:pt x="818596" y="13559"/>
                </a:cubicBezTo>
                <a:cubicBezTo>
                  <a:pt x="825164" y="12925"/>
                  <a:pt x="831849" y="14001"/>
                  <a:pt x="838403" y="16293"/>
                </a:cubicBezTo>
                <a:cubicBezTo>
                  <a:pt x="956310" y="57521"/>
                  <a:pt x="1074215" y="98750"/>
                  <a:pt x="1192122" y="139979"/>
                </a:cubicBezTo>
                <a:cubicBezTo>
                  <a:pt x="1199869" y="142688"/>
                  <a:pt x="1206700" y="146838"/>
                  <a:pt x="1212420" y="152024"/>
                </a:cubicBezTo>
                <a:close/>
                <a:moveTo>
                  <a:pt x="1681771" y="50445"/>
                </a:moveTo>
                <a:cubicBezTo>
                  <a:pt x="1748841" y="113504"/>
                  <a:pt x="1752092" y="218996"/>
                  <a:pt x="1689033" y="286066"/>
                </a:cubicBezTo>
                <a:cubicBezTo>
                  <a:pt x="1625973" y="353135"/>
                  <a:pt x="1520482" y="356387"/>
                  <a:pt x="1453412" y="293327"/>
                </a:cubicBezTo>
                <a:cubicBezTo>
                  <a:pt x="1386342" y="230268"/>
                  <a:pt x="1383091" y="124777"/>
                  <a:pt x="1446150" y="57707"/>
                </a:cubicBezTo>
                <a:cubicBezTo>
                  <a:pt x="1509210" y="-9363"/>
                  <a:pt x="1614701" y="-12614"/>
                  <a:pt x="1681771" y="50445"/>
                </a:cubicBezTo>
                <a:close/>
              </a:path>
            </a:pathLst>
          </a:custGeom>
          <a:solidFill>
            <a:srgbClr val="2D82F4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76716" y="1711668"/>
            <a:ext cx="3772399" cy="176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400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官方网站：</a:t>
            </a:r>
            <a:r>
              <a:rPr lang="en-US" altLang="zh-CN" sz="14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charset="-122"/>
                <a:ea typeface="微软雅黑" panose="020B0503020204020204" charset="-122"/>
                <a:hlinkClick r:id="rId1"/>
              </a:rPr>
              <a:t>http://www.resset.com</a:t>
            </a:r>
            <a:endParaRPr lang="en-US" altLang="zh-CN" sz="1400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charset="-122"/>
              <a:ea typeface="微软雅黑" panose="020B0503020204020204" charset="-122"/>
              <a:hlinkClick r:id="rId1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快速登录-数据库-</a:t>
            </a:r>
            <a:endParaRPr lang="en-US" altLang="zh-CN" sz="14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用户名hnufe密码hnufe123</a:t>
            </a:r>
            <a:endParaRPr lang="en-US" altLang="zh-CN" sz="1400" b="1" kern="0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400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400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86132" y="3990227"/>
            <a:ext cx="377239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400" b="1" kern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图书馆网站</a:t>
            </a:r>
            <a:r>
              <a:rPr lang="en-US" altLang="zh-CN" sz="1400" b="1" kern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:</a:t>
            </a:r>
            <a:r>
              <a:rPr lang="zh-CN" altLang="en-US" sz="1400" b="1" kern="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数字资源</a:t>
            </a:r>
            <a:r>
              <a:rPr lang="en-US" altLang="zh-CN" sz="1400" b="1" kern="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1400" b="1" kern="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中文数据库</a:t>
            </a:r>
            <a:r>
              <a:rPr lang="en-US" altLang="zh-CN" sz="1400" b="1" kern="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endParaRPr lang="en-US" altLang="zh-CN" sz="1400" b="1" kern="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defRPr/>
            </a:pPr>
            <a:r>
              <a:rPr lang="en-US" altLang="zh-CN" sz="1400" b="1" kern="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RESSET</a:t>
            </a:r>
            <a:r>
              <a:rPr lang="zh-CN" altLang="en-US" sz="1400" b="1" kern="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金融研究数据库在线访问</a:t>
            </a:r>
            <a:endParaRPr lang="zh-CN" altLang="en-US" sz="1400" b="1" kern="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6143633" y="3002490"/>
            <a:ext cx="4504368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  <a:effectLst/>
        </p:spPr>
      </p:cxnSp>
      <p:cxnSp>
        <p:nvCxnSpPr>
          <p:cNvPr id="65" name="直接连接符 64"/>
          <p:cNvCxnSpPr/>
          <p:nvPr/>
        </p:nvCxnSpPr>
        <p:spPr>
          <a:xfrm>
            <a:off x="6184708" y="5097960"/>
            <a:ext cx="4505197" cy="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  <a:effectLst/>
        </p:spPr>
      </p:cxnSp>
      <p:grpSp>
        <p:nvGrpSpPr>
          <p:cNvPr id="66" name="组合 65"/>
          <p:cNvGrpSpPr/>
          <p:nvPr/>
        </p:nvGrpSpPr>
        <p:grpSpPr>
          <a:xfrm>
            <a:off x="6086891" y="1741168"/>
            <a:ext cx="813494" cy="877399"/>
            <a:chOff x="4499992" y="267494"/>
            <a:chExt cx="599448" cy="599448"/>
          </a:xfrm>
        </p:grpSpPr>
        <p:grpSp>
          <p:nvGrpSpPr>
            <p:cNvPr id="67" name="组合 38"/>
            <p:cNvGrpSpPr/>
            <p:nvPr/>
          </p:nvGrpSpPr>
          <p:grpSpPr>
            <a:xfrm>
              <a:off x="4499992" y="267494"/>
              <a:ext cx="599448" cy="599448"/>
              <a:chOff x="4131160" y="713581"/>
              <a:chExt cx="881684" cy="881684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000000" scaled="0"/>
                <a:tileRect/>
              </a:gradFill>
              <a:ln w="6350" cap="flat" cmpd="sng" algn="ctr"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7400000" scaled="0"/>
                </a:gradFill>
                <a:prstDash val="solid"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68" name="Freeform 70"/>
            <p:cNvSpPr>
              <a:spLocks noEditPoints="1"/>
            </p:cNvSpPr>
            <p:nvPr/>
          </p:nvSpPr>
          <p:spPr bwMode="auto">
            <a:xfrm>
              <a:off x="4679089" y="422857"/>
              <a:ext cx="241254" cy="288722"/>
            </a:xfrm>
            <a:custGeom>
              <a:avLst/>
              <a:gdLst>
                <a:gd name="T0" fmla="*/ 346 w 346"/>
                <a:gd name="T1" fmla="*/ 77 h 414"/>
                <a:gd name="T2" fmla="*/ 345 w 346"/>
                <a:gd name="T3" fmla="*/ 75 h 414"/>
                <a:gd name="T4" fmla="*/ 345 w 346"/>
                <a:gd name="T5" fmla="*/ 74 h 414"/>
                <a:gd name="T6" fmla="*/ 343 w 346"/>
                <a:gd name="T7" fmla="*/ 72 h 414"/>
                <a:gd name="T8" fmla="*/ 273 w 346"/>
                <a:gd name="T9" fmla="*/ 2 h 414"/>
                <a:gd name="T10" fmla="*/ 271 w 346"/>
                <a:gd name="T11" fmla="*/ 0 h 414"/>
                <a:gd name="T12" fmla="*/ 270 w 346"/>
                <a:gd name="T13" fmla="*/ 0 h 414"/>
                <a:gd name="T14" fmla="*/ 268 w 346"/>
                <a:gd name="T15" fmla="*/ 0 h 414"/>
                <a:gd name="T16" fmla="*/ 268 w 346"/>
                <a:gd name="T17" fmla="*/ 0 h 414"/>
                <a:gd name="T18" fmla="*/ 7 w 346"/>
                <a:gd name="T19" fmla="*/ 0 h 414"/>
                <a:gd name="T20" fmla="*/ 0 w 346"/>
                <a:gd name="T21" fmla="*/ 7 h 414"/>
                <a:gd name="T22" fmla="*/ 0 w 346"/>
                <a:gd name="T23" fmla="*/ 407 h 414"/>
                <a:gd name="T24" fmla="*/ 7 w 346"/>
                <a:gd name="T25" fmla="*/ 414 h 414"/>
                <a:gd name="T26" fmla="*/ 338 w 346"/>
                <a:gd name="T27" fmla="*/ 414 h 414"/>
                <a:gd name="T28" fmla="*/ 346 w 346"/>
                <a:gd name="T29" fmla="*/ 407 h 414"/>
                <a:gd name="T30" fmla="*/ 346 w 346"/>
                <a:gd name="T31" fmla="*/ 77 h 414"/>
                <a:gd name="T32" fmla="*/ 346 w 346"/>
                <a:gd name="T33" fmla="*/ 77 h 414"/>
                <a:gd name="T34" fmla="*/ 275 w 346"/>
                <a:gd name="T35" fmla="*/ 25 h 414"/>
                <a:gd name="T36" fmla="*/ 320 w 346"/>
                <a:gd name="T37" fmla="*/ 70 h 414"/>
                <a:gd name="T38" fmla="*/ 275 w 346"/>
                <a:gd name="T39" fmla="*/ 70 h 414"/>
                <a:gd name="T40" fmla="*/ 275 w 346"/>
                <a:gd name="T41" fmla="*/ 25 h 414"/>
                <a:gd name="T42" fmla="*/ 14 w 346"/>
                <a:gd name="T43" fmla="*/ 400 h 414"/>
                <a:gd name="T44" fmla="*/ 14 w 346"/>
                <a:gd name="T45" fmla="*/ 14 h 414"/>
                <a:gd name="T46" fmla="*/ 260 w 346"/>
                <a:gd name="T47" fmla="*/ 14 h 414"/>
                <a:gd name="T48" fmla="*/ 260 w 346"/>
                <a:gd name="T49" fmla="*/ 77 h 414"/>
                <a:gd name="T50" fmla="*/ 268 w 346"/>
                <a:gd name="T51" fmla="*/ 85 h 414"/>
                <a:gd name="T52" fmla="*/ 331 w 346"/>
                <a:gd name="T53" fmla="*/ 85 h 414"/>
                <a:gd name="T54" fmla="*/ 331 w 346"/>
                <a:gd name="T55" fmla="*/ 400 h 414"/>
                <a:gd name="T56" fmla="*/ 14 w 346"/>
                <a:gd name="T57" fmla="*/ 40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414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168213" y="3691599"/>
            <a:ext cx="813494" cy="877399"/>
            <a:chOff x="5418452" y="307702"/>
            <a:chExt cx="599448" cy="599448"/>
          </a:xfrm>
        </p:grpSpPr>
        <p:grpSp>
          <p:nvGrpSpPr>
            <p:cNvPr id="72" name="组合 45"/>
            <p:cNvGrpSpPr/>
            <p:nvPr/>
          </p:nvGrpSpPr>
          <p:grpSpPr>
            <a:xfrm>
              <a:off x="5418452" y="307702"/>
              <a:ext cx="599448" cy="599448"/>
              <a:chOff x="4131160" y="713581"/>
              <a:chExt cx="881684" cy="881684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000000" scaled="0"/>
                <a:tileRect/>
              </a:gradFill>
              <a:ln w="6350" cap="flat" cmpd="sng" algn="ctr"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7400000" scaled="0"/>
                </a:gradFill>
                <a:prstDash val="solid"/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73" name="Freeform 72"/>
            <p:cNvSpPr>
              <a:spLocks noEditPoints="1"/>
            </p:cNvSpPr>
            <p:nvPr/>
          </p:nvSpPr>
          <p:spPr bwMode="auto">
            <a:xfrm>
              <a:off x="5580112" y="455050"/>
              <a:ext cx="297176" cy="297712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advTm="10000">
    <p:pull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7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金融研究数据库</a:t>
            </a:r>
            <a:r>
              <a:rPr lang="en-US" altLang="zh-CN" sz="27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-</a:t>
            </a:r>
            <a:r>
              <a:rPr lang="zh-CN" altLang="en-US" sz="27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概况</a:t>
            </a:r>
            <a:endParaRPr lang="zh-CN" altLang="en-US" sz="3200" b="1" dirty="0"/>
          </a:p>
        </p:txBody>
      </p:sp>
      <p:sp>
        <p:nvSpPr>
          <p:cNvPr id="28" name="内容占位符 2"/>
          <p:cNvSpPr txBox="1"/>
          <p:nvPr/>
        </p:nvSpPr>
        <p:spPr>
          <a:xfrm>
            <a:off x="747982" y="1135798"/>
            <a:ext cx="5581651" cy="3987816"/>
          </a:xfrm>
          <a:prstGeom prst="rect">
            <a:avLst/>
          </a:prstGeom>
        </p:spPr>
        <p:txBody>
          <a:bodyPr lIns="121917" tIns="60958" rIns="121917" bIns="60958"/>
          <a:lstStyle/>
          <a:p>
            <a:pPr marL="511810" indent="-511810" defTabSz="1363980">
              <a:spcBef>
                <a:spcPct val="2000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100" b="1" dirty="0">
                <a:solidFill>
                  <a:srgbClr val="0070C0"/>
                </a:solidFill>
                <a:latin typeface="+mn-ea"/>
              </a:rPr>
              <a:t>锐思金融研究数据库</a:t>
            </a:r>
            <a:endParaRPr lang="zh-CN" altLang="en-US" sz="2100" b="1" dirty="0">
              <a:solidFill>
                <a:srgbClr val="0070C0"/>
              </a:solidFill>
              <a:latin typeface="+mn-ea"/>
            </a:endParaRPr>
          </a:p>
          <a:p>
            <a:pPr marL="1108710" lvl="1" indent="-426085" defTabSz="136398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zh-CN" altLang="en-US" sz="2100" dirty="0">
                <a:latin typeface="+mn-ea"/>
              </a:rPr>
              <a:t>涵盖</a:t>
            </a:r>
            <a:r>
              <a:rPr lang="zh-CN" altLang="en-US" sz="2100" dirty="0">
                <a:solidFill>
                  <a:schemeClr val="accent5"/>
                </a:solidFill>
                <a:latin typeface="+mn-ea"/>
              </a:rPr>
              <a:t>股票、债券、基金、研究报告、融资融券、宏观统计、行业统计、金融统计、外汇、期货、黄金</a:t>
            </a:r>
            <a:r>
              <a:rPr lang="en-US" altLang="zh-CN" sz="2100" dirty="0">
                <a:latin typeface="+mn-ea"/>
              </a:rPr>
              <a:t>11</a:t>
            </a:r>
            <a:r>
              <a:rPr lang="zh-CN" altLang="en-US" sz="2100" dirty="0">
                <a:latin typeface="+mn-ea"/>
              </a:rPr>
              <a:t>个系列数据。</a:t>
            </a:r>
            <a:endParaRPr lang="en-US" altLang="zh-CN" sz="2100" dirty="0">
              <a:latin typeface="+mn-ea"/>
            </a:endParaRPr>
          </a:p>
          <a:p>
            <a:pPr marL="1108710" lvl="1" indent="-426085" defTabSz="136398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zh-CN" altLang="en-US" sz="2100" dirty="0">
                <a:latin typeface="+mn-ea"/>
              </a:rPr>
              <a:t>数据全面、衍生指标丰富</a:t>
            </a:r>
            <a:endParaRPr lang="en-US" altLang="zh-CN" sz="2100" dirty="0">
              <a:latin typeface="+mn-ea"/>
            </a:endParaRPr>
          </a:p>
          <a:p>
            <a:pPr marL="1108710" lvl="1" indent="-426085" defTabSz="136398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zh-CN" altLang="en-US" sz="2100" dirty="0">
                <a:latin typeface="+mn-ea"/>
                <a:cs typeface="Times New Roman" panose="02020603050405020304" pitchFamily="18" charset="0"/>
              </a:rPr>
              <a:t>频度齐全（日、月、季、年）</a:t>
            </a:r>
            <a:endParaRPr lang="zh-CN" altLang="en-US" sz="2100" dirty="0">
              <a:latin typeface="+mn-ea"/>
            </a:endParaRPr>
          </a:p>
          <a:p>
            <a:pPr marL="1108710" lvl="1" indent="-426085" defTabSz="136398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zh-CN" altLang="en-US" sz="2100" dirty="0">
                <a:latin typeface="+mn-ea"/>
              </a:rPr>
              <a:t>专业合并方便应用</a:t>
            </a:r>
            <a:endParaRPr lang="en-US" altLang="zh-CN" sz="2100" dirty="0">
              <a:latin typeface="+mn-ea"/>
            </a:endParaRPr>
          </a:p>
          <a:p>
            <a:pPr marL="1108710" lvl="1" indent="-426085" defTabSz="136398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zh-CN" altLang="en-US" sz="2100" dirty="0">
                <a:latin typeface="+mn-ea"/>
              </a:rPr>
              <a:t>提取方便（行业、市场、期末）</a:t>
            </a:r>
            <a:endParaRPr lang="en-US" altLang="zh-CN" sz="2100" dirty="0">
              <a:latin typeface="+mn-ea"/>
            </a:endParaRPr>
          </a:p>
          <a:p>
            <a:pPr marL="1108710" lvl="1" indent="-426085" defTabSz="136398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zh-CN" altLang="en-US" sz="2100" dirty="0">
                <a:latin typeface="+mn-ea"/>
              </a:rPr>
              <a:t>科研数据定制</a:t>
            </a:r>
            <a:endParaRPr lang="en-US" altLang="zh-CN" sz="2100" dirty="0">
              <a:latin typeface="+mn-ea"/>
            </a:endParaRPr>
          </a:p>
          <a:p>
            <a:pPr marL="1108710" lvl="1" indent="-426085" defTabSz="136398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zh-CN" altLang="en-US" sz="2100" dirty="0">
                <a:latin typeface="+mn-ea"/>
              </a:rPr>
              <a:t>研究项目合作</a:t>
            </a:r>
            <a:endParaRPr lang="en-US" altLang="zh-CN" sz="2100" dirty="0">
              <a:latin typeface="+mn-ea"/>
            </a:endParaRPr>
          </a:p>
          <a:p>
            <a:pPr marL="1108710" lvl="1" indent="-426085" defTabSz="136398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zh-CN" altLang="en-US" sz="2100" dirty="0">
                <a:latin typeface="+mn-ea"/>
              </a:rPr>
              <a:t>专业讲座培训</a:t>
            </a:r>
            <a:endParaRPr lang="en-US" altLang="zh-CN" sz="2100" dirty="0">
              <a:latin typeface="+mn-ea"/>
            </a:endParaRPr>
          </a:p>
          <a:p>
            <a:pPr marL="1108710" lvl="1" indent="-426085" defTabSz="1363980">
              <a:spcBef>
                <a:spcPct val="20000"/>
              </a:spcBef>
              <a:defRPr/>
            </a:pPr>
            <a:endParaRPr lang="zh-CN" altLang="en-US" sz="2100" dirty="0">
              <a:latin typeface="+mn-ea"/>
            </a:endParaRPr>
          </a:p>
          <a:p>
            <a:pPr marL="1108710" lvl="1" indent="-426085" defTabSz="136398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endParaRPr lang="zh-CN" altLang="en-US" sz="2100" dirty="0">
              <a:latin typeface="+mn-ea"/>
            </a:endParaRPr>
          </a:p>
        </p:txBody>
      </p:sp>
      <p:pic>
        <p:nvPicPr>
          <p:cNvPr id="29" name="图片 7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762755" y="1142985"/>
            <a:ext cx="4938187" cy="3179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图片 2"/>
          <p:cNvPicPr>
            <a:picLocks noChangeAspect="1"/>
          </p:cNvPicPr>
          <p:nvPr/>
        </p:nvPicPr>
        <p:blipFill>
          <a:blip r:embed="rId2" cstate="print"/>
          <a:srcRect t="2" b="32199"/>
          <a:stretch>
            <a:fillRect/>
          </a:stretch>
        </p:blipFill>
        <p:spPr bwMode="auto">
          <a:xfrm>
            <a:off x="6762755" y="4381507"/>
            <a:ext cx="4953035" cy="2110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3"/>
    </p:custDataLst>
  </p:cSld>
  <p:clrMapOvr>
    <a:masterClrMapping/>
  </p:clrMapOvr>
  <p:transition advTm="10000">
    <p:pull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检索主页</a:t>
            </a:r>
            <a:endParaRPr sz="2800" b="1" dirty="0"/>
          </a:p>
        </p:txBody>
      </p:sp>
      <p:pic>
        <p:nvPicPr>
          <p:cNvPr id="23" name="图片 7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26523" y="1351037"/>
            <a:ext cx="10420711" cy="504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组合 25"/>
          <p:cNvGrpSpPr/>
          <p:nvPr/>
        </p:nvGrpSpPr>
        <p:grpSpPr bwMode="auto">
          <a:xfrm>
            <a:off x="1723047" y="1741842"/>
            <a:ext cx="3692477" cy="1560763"/>
            <a:chOff x="35496" y="1340768"/>
            <a:chExt cx="4248472" cy="1152128"/>
          </a:xfrm>
        </p:grpSpPr>
        <p:sp>
          <p:nvSpPr>
            <p:cNvPr id="37" name="圆角矩形 21"/>
            <p:cNvSpPr>
              <a:spLocks noChangeArrowheads="1"/>
            </p:cNvSpPr>
            <p:nvPr/>
          </p:nvSpPr>
          <p:spPr bwMode="auto">
            <a:xfrm>
              <a:off x="35496" y="1340768"/>
              <a:ext cx="2520280" cy="1152128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" name="圆角矩形标注 24"/>
            <p:cNvSpPr>
              <a:spLocks noChangeArrowheads="1"/>
            </p:cNvSpPr>
            <p:nvPr/>
          </p:nvSpPr>
          <p:spPr bwMode="auto">
            <a:xfrm>
              <a:off x="2267744" y="1916832"/>
              <a:ext cx="2016224" cy="504056"/>
            </a:xfrm>
            <a:prstGeom prst="wedgeRoundRectCallout">
              <a:avLst>
                <a:gd name="adj1" fmla="val -63204"/>
                <a:gd name="adj2" fmla="val -55949"/>
                <a:gd name="adj3" fmla="val 16667"/>
              </a:avLst>
            </a:prstGeom>
            <a:solidFill>
              <a:srgbClr val="A0DCFA">
                <a:alpha val="58823"/>
              </a:srgbClr>
            </a:solidFill>
            <a:ln w="3175" algn="ctr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r>
                <a:rPr lang="zh-CN" altLang="en-US" b="1" dirty="0">
                  <a:solidFill>
                    <a:srgbClr val="FF3300"/>
                  </a:solidFill>
                  <a:latin typeface="+mn-ea"/>
                </a:rPr>
                <a:t>数据库列表</a:t>
              </a:r>
              <a:endParaRPr lang="zh-CN" altLang="en-US" b="1" dirty="0">
                <a:solidFill>
                  <a:srgbClr val="FF3300"/>
                </a:solidFill>
                <a:latin typeface="+mn-ea"/>
              </a:endParaRPr>
            </a:p>
          </p:txBody>
        </p:sp>
      </p:grpSp>
      <p:grpSp>
        <p:nvGrpSpPr>
          <p:cNvPr id="25" name="组合 31"/>
          <p:cNvGrpSpPr/>
          <p:nvPr/>
        </p:nvGrpSpPr>
        <p:grpSpPr bwMode="auto">
          <a:xfrm>
            <a:off x="1026523" y="2020813"/>
            <a:ext cx="4553634" cy="3176827"/>
            <a:chOff x="0" y="1700808"/>
            <a:chExt cx="3059832" cy="3384376"/>
          </a:xfrm>
        </p:grpSpPr>
        <p:sp>
          <p:nvSpPr>
            <p:cNvPr id="35" name="圆角矩形 27"/>
            <p:cNvSpPr>
              <a:spLocks noChangeArrowheads="1"/>
            </p:cNvSpPr>
            <p:nvPr/>
          </p:nvSpPr>
          <p:spPr bwMode="auto">
            <a:xfrm>
              <a:off x="0" y="1700808"/>
              <a:ext cx="1115616" cy="3384376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圆角矩形标注 28"/>
            <p:cNvSpPr>
              <a:spLocks noChangeArrowheads="1"/>
            </p:cNvSpPr>
            <p:nvPr/>
          </p:nvSpPr>
          <p:spPr bwMode="auto">
            <a:xfrm>
              <a:off x="1043608" y="3356992"/>
              <a:ext cx="2016224" cy="504056"/>
            </a:xfrm>
            <a:prstGeom prst="wedgeRoundRectCallout">
              <a:avLst>
                <a:gd name="adj1" fmla="val -63204"/>
                <a:gd name="adj2" fmla="val -55949"/>
                <a:gd name="adj3" fmla="val 16667"/>
              </a:avLst>
            </a:prstGeom>
            <a:solidFill>
              <a:srgbClr val="A0DCFA">
                <a:alpha val="58823"/>
              </a:srgbClr>
            </a:solidFill>
            <a:ln w="3175" algn="ctr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r>
                <a:rPr lang="zh-CN" altLang="en-US" b="1" dirty="0">
                  <a:solidFill>
                    <a:srgbClr val="FF3300"/>
                  </a:solidFill>
                  <a:latin typeface="+mn-ea"/>
                </a:rPr>
                <a:t>数据内容列表</a:t>
              </a:r>
              <a:endParaRPr lang="zh-CN" altLang="en-US" b="1" dirty="0">
                <a:solidFill>
                  <a:srgbClr val="FF3300"/>
                </a:solidFill>
                <a:latin typeface="+mn-ea"/>
              </a:endParaRPr>
            </a:p>
          </p:txBody>
        </p:sp>
      </p:grpSp>
      <p:grpSp>
        <p:nvGrpSpPr>
          <p:cNvPr id="26" name="组合 48"/>
          <p:cNvGrpSpPr/>
          <p:nvPr/>
        </p:nvGrpSpPr>
        <p:grpSpPr bwMode="auto">
          <a:xfrm>
            <a:off x="2873668" y="3203059"/>
            <a:ext cx="6726425" cy="2495991"/>
            <a:chOff x="1547664" y="2132856"/>
            <a:chExt cx="5904656" cy="3456384"/>
          </a:xfrm>
        </p:grpSpPr>
        <p:sp>
          <p:nvSpPr>
            <p:cNvPr id="33" name="圆角矩形 29"/>
            <p:cNvSpPr>
              <a:spLocks noChangeArrowheads="1"/>
            </p:cNvSpPr>
            <p:nvPr/>
          </p:nvSpPr>
          <p:spPr bwMode="auto">
            <a:xfrm>
              <a:off x="1547664" y="2132856"/>
              <a:ext cx="5904656" cy="3456384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圆角矩形标注 30"/>
            <p:cNvSpPr>
              <a:spLocks noChangeArrowheads="1"/>
            </p:cNvSpPr>
            <p:nvPr/>
          </p:nvSpPr>
          <p:spPr bwMode="auto">
            <a:xfrm>
              <a:off x="5004048" y="2564904"/>
              <a:ext cx="2016224" cy="504056"/>
            </a:xfrm>
            <a:prstGeom prst="wedgeRoundRectCallout">
              <a:avLst>
                <a:gd name="adj1" fmla="val -58167"/>
                <a:gd name="adj2" fmla="val 44833"/>
                <a:gd name="adj3" fmla="val 16667"/>
              </a:avLst>
            </a:prstGeom>
            <a:solidFill>
              <a:srgbClr val="A0DCFA">
                <a:alpha val="58823"/>
              </a:srgbClr>
            </a:solidFill>
            <a:ln w="3175" algn="ctr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r>
                <a:rPr lang="zh-CN" altLang="en-US" b="1" dirty="0">
                  <a:solidFill>
                    <a:srgbClr val="FF3300"/>
                  </a:solidFill>
                  <a:latin typeface="+mn-ea"/>
                </a:rPr>
                <a:t>公告与信息</a:t>
              </a:r>
              <a:endParaRPr lang="zh-CN" altLang="en-US" b="1" dirty="0">
                <a:solidFill>
                  <a:srgbClr val="FF3300"/>
                </a:solidFill>
                <a:latin typeface="+mn-ea"/>
              </a:endParaRPr>
            </a:p>
          </p:txBody>
        </p:sp>
      </p:grpSp>
      <p:grpSp>
        <p:nvGrpSpPr>
          <p:cNvPr id="27" name="组合 46"/>
          <p:cNvGrpSpPr/>
          <p:nvPr/>
        </p:nvGrpSpPr>
        <p:grpSpPr bwMode="auto">
          <a:xfrm>
            <a:off x="6893601" y="1630007"/>
            <a:ext cx="4472222" cy="835684"/>
            <a:chOff x="5220072" y="1340768"/>
            <a:chExt cx="3923928" cy="1080120"/>
          </a:xfrm>
        </p:grpSpPr>
        <p:sp>
          <p:nvSpPr>
            <p:cNvPr id="31" name="圆角矩形 42"/>
            <p:cNvSpPr>
              <a:spLocks noChangeArrowheads="1"/>
            </p:cNvSpPr>
            <p:nvPr/>
          </p:nvSpPr>
          <p:spPr bwMode="auto">
            <a:xfrm>
              <a:off x="5220072" y="1340768"/>
              <a:ext cx="3923928" cy="288032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圆角矩形标注 43"/>
            <p:cNvSpPr>
              <a:spLocks noChangeArrowheads="1"/>
            </p:cNvSpPr>
            <p:nvPr/>
          </p:nvSpPr>
          <p:spPr bwMode="auto">
            <a:xfrm>
              <a:off x="5292080" y="1916832"/>
              <a:ext cx="2016224" cy="504056"/>
            </a:xfrm>
            <a:prstGeom prst="wedgeRoundRectCallout">
              <a:avLst>
                <a:gd name="adj1" fmla="val 22463"/>
                <a:gd name="adj2" fmla="val -101116"/>
                <a:gd name="adj3" fmla="val 16667"/>
              </a:avLst>
            </a:prstGeom>
            <a:solidFill>
              <a:srgbClr val="A0DCFA">
                <a:alpha val="58823"/>
              </a:srgbClr>
            </a:solidFill>
            <a:ln w="3175" algn="ctr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r>
                <a:rPr lang="zh-CN" altLang="en-US" b="1" dirty="0">
                  <a:solidFill>
                    <a:srgbClr val="FF3300"/>
                  </a:solidFill>
                  <a:latin typeface="+mn-ea"/>
                </a:rPr>
                <a:t>辅助选项卡</a:t>
              </a:r>
              <a:endParaRPr lang="zh-CN" altLang="en-US" b="1" dirty="0">
                <a:solidFill>
                  <a:srgbClr val="FF3300"/>
                </a:solidFill>
                <a:latin typeface="+mn-ea"/>
              </a:endParaRPr>
            </a:p>
          </p:txBody>
        </p:sp>
      </p:grpSp>
      <p:grpSp>
        <p:nvGrpSpPr>
          <p:cNvPr id="28" name="组合 47"/>
          <p:cNvGrpSpPr/>
          <p:nvPr/>
        </p:nvGrpSpPr>
        <p:grpSpPr bwMode="auto">
          <a:xfrm>
            <a:off x="7467102" y="1043800"/>
            <a:ext cx="3323411" cy="474374"/>
            <a:chOff x="5652105" y="655027"/>
            <a:chExt cx="2915831" cy="613733"/>
          </a:xfrm>
        </p:grpSpPr>
        <p:sp>
          <p:nvSpPr>
            <p:cNvPr id="29" name="圆角矩形 44"/>
            <p:cNvSpPr>
              <a:spLocks noChangeArrowheads="1"/>
            </p:cNvSpPr>
            <p:nvPr/>
          </p:nvSpPr>
          <p:spPr bwMode="auto">
            <a:xfrm>
              <a:off x="7452320" y="980728"/>
              <a:ext cx="1115616" cy="288032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圆角矩形标注 45"/>
            <p:cNvSpPr>
              <a:spLocks noChangeArrowheads="1"/>
            </p:cNvSpPr>
            <p:nvPr/>
          </p:nvSpPr>
          <p:spPr bwMode="auto">
            <a:xfrm>
              <a:off x="5652105" y="655027"/>
              <a:ext cx="1728192" cy="504056"/>
            </a:xfrm>
            <a:prstGeom prst="wedgeRoundRectCallout">
              <a:avLst>
                <a:gd name="adj1" fmla="val 47935"/>
                <a:gd name="adj2" fmla="val 66856"/>
                <a:gd name="adj3" fmla="val 16667"/>
              </a:avLst>
            </a:prstGeom>
            <a:solidFill>
              <a:srgbClr val="A0DCFA">
                <a:alpha val="58823"/>
              </a:srgbClr>
            </a:solidFill>
            <a:ln w="3175" algn="ctr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r>
                <a:rPr lang="zh-CN" altLang="en-US" b="1" dirty="0">
                  <a:solidFill>
                    <a:srgbClr val="FF3300"/>
                  </a:solidFill>
                  <a:latin typeface="+mn-ea"/>
                </a:rPr>
                <a:t>语言切换</a:t>
              </a:r>
              <a:endParaRPr lang="zh-CN" altLang="en-US" b="1" dirty="0">
                <a:solidFill>
                  <a:srgbClr val="FF3300"/>
                </a:solidFill>
                <a:latin typeface="+mn-ea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advTm="10000"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科研应用</a:t>
            </a:r>
            <a:endParaRPr sz="2800" b="1" dirty="0"/>
          </a:p>
        </p:txBody>
      </p:sp>
      <p:grpSp>
        <p:nvGrpSpPr>
          <p:cNvPr id="2" name="组合 28"/>
          <p:cNvGrpSpPr/>
          <p:nvPr/>
        </p:nvGrpSpPr>
        <p:grpSpPr>
          <a:xfrm>
            <a:off x="1259456" y="2104846"/>
            <a:ext cx="9782352" cy="3398809"/>
            <a:chOff x="558800" y="2636838"/>
            <a:chExt cx="9196388" cy="2901226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ltGray">
            <a:xfrm>
              <a:off x="558800" y="2636838"/>
              <a:ext cx="2071688" cy="527050"/>
            </a:xfrm>
            <a:prstGeom prst="roundRect">
              <a:avLst>
                <a:gd name="adj" fmla="val 5979"/>
              </a:avLst>
            </a:prstGeom>
            <a:solidFill>
              <a:srgbClr val="00B0F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lIns="91429" tIns="45715" rIns="91429" bIns="45715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kern="0" dirty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信息披露（并购、</a:t>
              </a:r>
              <a:r>
                <a:rPr lang="en-US" altLang="zh-CN" sz="1400" b="1" kern="0" dirty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IPO</a:t>
              </a:r>
              <a:r>
                <a:rPr lang="zh-CN" altLang="en-US" sz="1400" b="1" kern="0" dirty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）</a:t>
              </a:r>
              <a:endParaRPr lang="en-US" altLang="zh-CN" sz="1400" b="1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ltGray">
            <a:xfrm>
              <a:off x="2933700" y="2636838"/>
              <a:ext cx="2071688" cy="527050"/>
            </a:xfrm>
            <a:prstGeom prst="roundRect">
              <a:avLst>
                <a:gd name="adj" fmla="val 5979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lIns="91429" tIns="45715" rIns="91429" bIns="45715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kern="0" dirty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异常报酬率（盈余反应等）</a:t>
              </a:r>
              <a:endParaRPr lang="en-US" altLang="zh-CN" sz="1400" b="1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ltGray">
            <a:xfrm>
              <a:off x="5308600" y="2636838"/>
              <a:ext cx="2071688" cy="527050"/>
            </a:xfrm>
            <a:prstGeom prst="roundRect">
              <a:avLst>
                <a:gd name="adj" fmla="val 5979"/>
              </a:avLst>
            </a:prstGeom>
            <a:solidFill>
              <a:srgbClr val="0070C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lIns="91429" tIns="45715" rIns="91429" bIns="45715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kern="0" dirty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市场反应效率</a:t>
              </a:r>
              <a:endParaRPr lang="en-US" altLang="zh-CN" sz="1400" b="1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559296" y="3311580"/>
              <a:ext cx="2071702" cy="2226484"/>
            </a:xfrm>
            <a:prstGeom prst="roundRect">
              <a:avLst>
                <a:gd name="adj" fmla="val 1280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lIns="91429" tIns="45715" rIns="91429" bIns="45715" anchor="ctr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2929459" y="3311580"/>
              <a:ext cx="2071702" cy="2226484"/>
            </a:xfrm>
            <a:prstGeom prst="roundRect">
              <a:avLst>
                <a:gd name="adj" fmla="val 1939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lIns="91429" tIns="45715" rIns="91429" bIns="45715" anchor="ctr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5308663" y="3311580"/>
              <a:ext cx="2071702" cy="2226484"/>
            </a:xfrm>
            <a:prstGeom prst="roundRect">
              <a:avLst>
                <a:gd name="adj" fmla="val 1280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lIns="91429" tIns="45715" rIns="91429" bIns="45715" anchor="ctr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ltGray">
            <a:xfrm>
              <a:off x="7683500" y="2636838"/>
              <a:ext cx="2071688" cy="527050"/>
            </a:xfrm>
            <a:prstGeom prst="roundRect">
              <a:avLst>
                <a:gd name="adj" fmla="val 5979"/>
              </a:avLst>
            </a:prstGeom>
            <a:solidFill>
              <a:srgbClr val="00206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lIns="91429" tIns="45715" rIns="91429" bIns="45715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kern="0" dirty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事件模拟研究</a:t>
              </a:r>
              <a:endParaRPr lang="en-US" altLang="zh-CN" sz="1400" b="1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7683351" y="3311580"/>
              <a:ext cx="2071702" cy="2226484"/>
            </a:xfrm>
            <a:prstGeom prst="roundRect">
              <a:avLst>
                <a:gd name="adj" fmla="val 1280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lIns="91429" tIns="45715" rIns="91429" bIns="45715" anchor="ctr"/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71500" y="3508375"/>
              <a:ext cx="2058988" cy="16078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80975" indent="-180975">
                <a:spcBef>
                  <a:spcPts val="600"/>
                </a:spcBef>
                <a:spcAft>
                  <a:spcPts val="600"/>
                </a:spcAft>
                <a:buSzPct val="70000"/>
                <a:buFont typeface="Wingdings" panose="05000000000000000000" pitchFamily="2" charset="2"/>
                <a:buChar char="p"/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并购绩效与上市公司外部治理；</a:t>
              </a:r>
              <a:endPara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180975" indent="-180975">
                <a:spcBef>
                  <a:spcPts val="600"/>
                </a:spcBef>
                <a:spcAft>
                  <a:spcPts val="600"/>
                </a:spcAft>
                <a:buSzPct val="70000"/>
                <a:buFont typeface="Wingdings" panose="05000000000000000000" pitchFamily="2" charset="2"/>
                <a:buChar char="p"/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社会资本、法律对中小投资者的保护和</a:t>
              </a:r>
              <a:r>
                <a:rPr lang="en-US" altLang="zh-CN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IPO</a:t>
              </a: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抑价；</a:t>
              </a:r>
              <a:endPara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180975" indent="-180975">
                <a:spcBef>
                  <a:spcPts val="600"/>
                </a:spcBef>
                <a:spcAft>
                  <a:spcPts val="600"/>
                </a:spcAft>
                <a:buSzPct val="70000"/>
                <a:buFont typeface="Wingdings" panose="05000000000000000000" pitchFamily="2" charset="2"/>
                <a:buChar char="p"/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公司治理结构与自愿性信息披露。</a:t>
              </a:r>
              <a:endPara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fontAlgn="auto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p"/>
                <a:defRPr/>
              </a:pPr>
              <a:endPara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943225" y="3508375"/>
              <a:ext cx="2058988" cy="15185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80975" indent="-180975">
                <a:spcBef>
                  <a:spcPts val="600"/>
                </a:spcBef>
                <a:spcAft>
                  <a:spcPts val="600"/>
                </a:spcAft>
                <a:buSzPct val="70000"/>
                <a:buFont typeface="Wingdings" panose="05000000000000000000" pitchFamily="2" charset="2"/>
                <a:buChar char="p"/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中国股票市场月度回报率异常研究；</a:t>
              </a:r>
              <a:endPara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180975" indent="-180975">
                <a:spcBef>
                  <a:spcPts val="600"/>
                </a:spcBef>
                <a:spcAft>
                  <a:spcPts val="600"/>
                </a:spcAft>
                <a:buSzPct val="70000"/>
                <a:buFont typeface="Wingdings" panose="05000000000000000000" pitchFamily="2" charset="2"/>
                <a:buChar char="p"/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中国</a:t>
              </a:r>
              <a:r>
                <a:rPr lang="en-US" altLang="zh-CN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A</a:t>
              </a: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股市场</a:t>
              </a:r>
              <a:r>
                <a:rPr lang="en-US" altLang="zh-CN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IPO</a:t>
              </a: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首日超额收益的实证研究；</a:t>
              </a:r>
              <a:endPara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180975" indent="-180975">
                <a:spcBef>
                  <a:spcPts val="600"/>
                </a:spcBef>
                <a:spcAft>
                  <a:spcPts val="600"/>
                </a:spcAft>
                <a:buSzPct val="70000"/>
                <a:buFont typeface="Wingdings" panose="05000000000000000000" pitchFamily="2" charset="2"/>
                <a:buChar char="p"/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我国</a:t>
              </a:r>
              <a:r>
                <a:rPr lang="en-US" altLang="zh-CN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A</a:t>
              </a: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股市场股票股利异常收益率实证研究。</a:t>
              </a:r>
              <a:endPara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314950" y="3508375"/>
              <a:ext cx="2058988" cy="15185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80975" indent="-180975">
                <a:spcBef>
                  <a:spcPts val="600"/>
                </a:spcBef>
                <a:spcAft>
                  <a:spcPts val="600"/>
                </a:spcAft>
                <a:buSzPct val="70000"/>
                <a:buFont typeface="Wingdings" panose="05000000000000000000" pitchFamily="2" charset="2"/>
                <a:buChar char="p"/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财务信息效应的非线性性；</a:t>
              </a:r>
              <a:endPara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180975" indent="-180975">
                <a:spcBef>
                  <a:spcPts val="600"/>
                </a:spcBef>
                <a:spcAft>
                  <a:spcPts val="600"/>
                </a:spcAft>
                <a:buSzPct val="70000"/>
                <a:buFont typeface="Wingdings" panose="05000000000000000000" pitchFamily="2" charset="2"/>
                <a:buChar char="p"/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资产收益的短记忆性与长记忆性：我国股票市场效率的动态分析；</a:t>
              </a:r>
              <a:endPara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180975" indent="-180975">
                <a:spcBef>
                  <a:spcPts val="600"/>
                </a:spcBef>
                <a:spcAft>
                  <a:spcPts val="600"/>
                </a:spcAft>
                <a:buSzPct val="70000"/>
                <a:buFont typeface="Wingdings" panose="05000000000000000000" pitchFamily="2" charset="2"/>
                <a:buChar char="p"/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中国农业上市公司市场效率研究。</a:t>
              </a:r>
              <a:endPara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688263" y="3508375"/>
              <a:ext cx="2058987" cy="107189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80975" indent="-180975">
                <a:spcBef>
                  <a:spcPts val="600"/>
                </a:spcBef>
                <a:spcAft>
                  <a:spcPts val="600"/>
                </a:spcAft>
                <a:buSzPct val="70000"/>
                <a:buFont typeface="Wingdings" panose="05000000000000000000" pitchFamily="2" charset="2"/>
                <a:buChar char="p"/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基于面板数据的上市公司财务困境预测；</a:t>
              </a:r>
              <a:endPara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180975" indent="-180975">
                <a:spcBef>
                  <a:spcPts val="600"/>
                </a:spcBef>
                <a:spcAft>
                  <a:spcPts val="600"/>
                </a:spcAft>
                <a:buSzPct val="70000"/>
                <a:buFont typeface="Wingdings" panose="05000000000000000000" pitchFamily="2" charset="2"/>
                <a:buChar char="p"/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金融投资模拟教学研究与实践</a:t>
              </a:r>
              <a:r>
                <a:rPr lang="zh-CN" altLang="en-US" sz="1050" dirty="0"/>
                <a:t>。</a:t>
              </a:r>
              <a:endParaRPr lang="zh-CN" altLang="en-US" sz="1050" dirty="0"/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0" name="内容占位符 2"/>
          <p:cNvSpPr txBox="1"/>
          <p:nvPr/>
        </p:nvSpPr>
        <p:spPr>
          <a:xfrm>
            <a:off x="1998466" y="1194783"/>
            <a:ext cx="1132929" cy="608137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事件研究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1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Rounded Rectangle 22"/>
          <p:cNvSpPr/>
          <p:nvPr/>
        </p:nvSpPr>
        <p:spPr>
          <a:xfrm>
            <a:off x="1269893" y="1174187"/>
            <a:ext cx="652843" cy="63094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Freeform 10"/>
          <p:cNvSpPr>
            <a:spLocks noEditPoints="1"/>
          </p:cNvSpPr>
          <p:nvPr/>
        </p:nvSpPr>
        <p:spPr bwMode="auto">
          <a:xfrm>
            <a:off x="1408760" y="1295873"/>
            <a:ext cx="375107" cy="370318"/>
          </a:xfrm>
          <a:custGeom>
            <a:avLst/>
            <a:gdLst>
              <a:gd name="T0" fmla="*/ 14 w 113"/>
              <a:gd name="T1" fmla="*/ 13 h 112"/>
              <a:gd name="T2" fmla="*/ 14 w 113"/>
              <a:gd name="T3" fmla="*/ 62 h 112"/>
              <a:gd name="T4" fmla="*/ 49 w 113"/>
              <a:gd name="T5" fmla="*/ 71 h 112"/>
              <a:gd name="T6" fmla="*/ 60 w 113"/>
              <a:gd name="T7" fmla="*/ 82 h 112"/>
              <a:gd name="T8" fmla="*/ 75 w 113"/>
              <a:gd name="T9" fmla="*/ 79 h 112"/>
              <a:gd name="T10" fmla="*/ 75 w 113"/>
              <a:gd name="T11" fmla="*/ 93 h 112"/>
              <a:gd name="T12" fmla="*/ 79 w 113"/>
              <a:gd name="T13" fmla="*/ 97 h 112"/>
              <a:gd name="T14" fmla="*/ 92 w 113"/>
              <a:gd name="T15" fmla="*/ 97 h 112"/>
              <a:gd name="T16" fmla="*/ 92 w 113"/>
              <a:gd name="T17" fmla="*/ 112 h 112"/>
              <a:gd name="T18" fmla="*/ 113 w 113"/>
              <a:gd name="T19" fmla="*/ 112 h 112"/>
              <a:gd name="T20" fmla="*/ 113 w 113"/>
              <a:gd name="T21" fmla="*/ 91 h 112"/>
              <a:gd name="T22" fmla="*/ 71 w 113"/>
              <a:gd name="T23" fmla="*/ 49 h 112"/>
              <a:gd name="T24" fmla="*/ 63 w 113"/>
              <a:gd name="T25" fmla="*/ 13 h 112"/>
              <a:gd name="T26" fmla="*/ 14 w 113"/>
              <a:gd name="T27" fmla="*/ 13 h 112"/>
              <a:gd name="T28" fmla="*/ 17 w 113"/>
              <a:gd name="T29" fmla="*/ 53 h 112"/>
              <a:gd name="T30" fmla="*/ 21 w 113"/>
              <a:gd name="T31" fmla="*/ 20 h 112"/>
              <a:gd name="T32" fmla="*/ 53 w 113"/>
              <a:gd name="T33" fmla="*/ 17 h 112"/>
              <a:gd name="T34" fmla="*/ 17 w 113"/>
              <a:gd name="T35" fmla="*/ 5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2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9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2" y="112"/>
                  <a:pt x="92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1" y="20"/>
                </a:cubicBezTo>
                <a:cubicBezTo>
                  <a:pt x="29" y="11"/>
                  <a:pt x="43" y="10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 advTm="10000">
    <p:pull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数据词典查阅</a:t>
            </a:r>
            <a:endParaRPr sz="2800" b="1" dirty="0"/>
          </a:p>
        </p:txBody>
      </p:sp>
      <p:sp>
        <p:nvSpPr>
          <p:cNvPr id="19" name="内容占位符 2"/>
          <p:cNvSpPr txBox="1"/>
          <p:nvPr/>
        </p:nvSpPr>
        <p:spPr>
          <a:xfrm>
            <a:off x="618226" y="1194776"/>
            <a:ext cx="10972800" cy="4525963"/>
          </a:xfrm>
          <a:prstGeom prst="rect">
            <a:avLst/>
          </a:prstGeom>
        </p:spPr>
        <p:txBody>
          <a:bodyPr/>
          <a:lstStyle/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</a:rPr>
              <a:t>数据样例、数据词典及数据记录数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</a:endParaRPr>
          </a:p>
        </p:txBody>
      </p:sp>
      <p:pic>
        <p:nvPicPr>
          <p:cNvPr id="20" name="图片 1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54743" y="1705332"/>
            <a:ext cx="4762500" cy="590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图片 2"/>
          <p:cNvPicPr>
            <a:picLocks noChangeAspect="1"/>
          </p:cNvPicPr>
          <p:nvPr/>
        </p:nvPicPr>
        <p:blipFill>
          <a:blip r:embed="rId2" cstate="print"/>
          <a:srcRect t="2" b="32199"/>
          <a:stretch>
            <a:fillRect/>
          </a:stretch>
        </p:blipFill>
        <p:spPr bwMode="auto">
          <a:xfrm>
            <a:off x="1120237" y="2553444"/>
            <a:ext cx="10767484" cy="3744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3"/>
    </p:custDataLst>
  </p:cSld>
  <p:clrMapOvr>
    <a:masterClrMapping/>
  </p:clrMapOvr>
  <p:transition advTm="10000">
    <p:pull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三种查询方式</a:t>
            </a:r>
            <a:endParaRPr sz="2800" b="1" dirty="0"/>
          </a:p>
        </p:txBody>
      </p:sp>
      <p:sp>
        <p:nvSpPr>
          <p:cNvPr id="9" name="圆角矩形 8"/>
          <p:cNvSpPr/>
          <p:nvPr/>
        </p:nvSpPr>
        <p:spPr bwMode="auto">
          <a:xfrm>
            <a:off x="2802798" y="1431988"/>
            <a:ext cx="6091152" cy="1322354"/>
          </a:xfrm>
          <a:prstGeom prst="roundRect">
            <a:avLst/>
          </a:prstGeom>
          <a:solidFill>
            <a:srgbClr val="00A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2802798" y="3114750"/>
            <a:ext cx="6091152" cy="1370985"/>
          </a:xfrm>
          <a:prstGeom prst="roundRect">
            <a:avLst/>
          </a:prstGeom>
          <a:solidFill>
            <a:srgbClr val="00A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2802798" y="4899139"/>
            <a:ext cx="6091152" cy="1200893"/>
          </a:xfrm>
          <a:prstGeom prst="roundRect">
            <a:avLst/>
          </a:prstGeom>
          <a:solidFill>
            <a:srgbClr val="00A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五边形 16"/>
          <p:cNvSpPr/>
          <p:nvPr/>
        </p:nvSpPr>
        <p:spPr>
          <a:xfrm>
            <a:off x="1270485" y="1431219"/>
            <a:ext cx="2047451" cy="575269"/>
          </a:xfrm>
          <a:prstGeom prst="homePlate">
            <a:avLst/>
          </a:prstGeom>
          <a:solidFill>
            <a:srgbClr val="006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en-US" altLang="zh-CN" dirty="0"/>
              <a:t>1 </a:t>
            </a:r>
            <a:r>
              <a:rPr lang="zh-CN" altLang="en-US" sz="1500" b="1" kern="0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charset="-122"/>
              </a:rPr>
              <a:t>查询字段</a:t>
            </a:r>
            <a:endParaRPr lang="zh-CN" altLang="en-US" sz="1500" b="1" kern="0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8" name="五边形 17"/>
          <p:cNvSpPr/>
          <p:nvPr/>
        </p:nvSpPr>
        <p:spPr>
          <a:xfrm>
            <a:off x="1279112" y="3134887"/>
            <a:ext cx="2047451" cy="573667"/>
          </a:xfrm>
          <a:prstGeom prst="homePlate">
            <a:avLst/>
          </a:prstGeom>
          <a:solidFill>
            <a:srgbClr val="006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en-US" altLang="zh-CN" dirty="0"/>
              <a:t> 2 </a:t>
            </a:r>
            <a:r>
              <a:rPr lang="zh-CN" altLang="en-US" sz="1500" b="1" kern="0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charset="-122"/>
              </a:rPr>
              <a:t>代码选择</a:t>
            </a:r>
            <a:endParaRPr lang="zh-CN" altLang="en-US" sz="1500" b="1" kern="0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9" name="五边形 18"/>
          <p:cNvSpPr/>
          <p:nvPr/>
        </p:nvSpPr>
        <p:spPr>
          <a:xfrm>
            <a:off x="1208209" y="4896229"/>
            <a:ext cx="2047451" cy="573667"/>
          </a:xfrm>
          <a:prstGeom prst="homePlate">
            <a:avLst/>
          </a:prstGeom>
          <a:solidFill>
            <a:srgbClr val="006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en-US" altLang="zh-CN" dirty="0"/>
              <a:t> 3 </a:t>
            </a:r>
            <a:r>
              <a:rPr lang="zh-CN" altLang="en-US" sz="1500" b="1" kern="0" dirty="0">
                <a:solidFill>
                  <a:srgbClr val="F8F8F8"/>
                </a:solidFill>
                <a:latin typeface="Arial" panose="020B0604020202020204" pitchFamily="34" charset="0"/>
                <a:ea typeface="微软雅黑" panose="020B0503020204020204" charset="-122"/>
              </a:rPr>
              <a:t>概念板块</a:t>
            </a:r>
            <a:endParaRPr lang="zh-CN" altLang="en-US" sz="1500" b="1" kern="0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5" name="图片 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459309" y="1570009"/>
            <a:ext cx="4175186" cy="98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555" y="3359452"/>
            <a:ext cx="5217903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4509" y="5062537"/>
            <a:ext cx="5228520" cy="84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4"/>
    </p:custDataLst>
  </p:cSld>
  <p:clrMapOvr>
    <a:masterClrMapping/>
  </p:clrMapOvr>
  <p:transition advTm="10000">
    <p:pull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变量分类功能</a:t>
            </a:r>
            <a:endParaRPr sz="2800" b="1" dirty="0"/>
          </a:p>
        </p:txBody>
      </p:sp>
      <p:sp>
        <p:nvSpPr>
          <p:cNvPr id="16" name="内容占位符 2"/>
          <p:cNvSpPr txBox="1"/>
          <p:nvPr/>
        </p:nvSpPr>
        <p:spPr>
          <a:xfrm>
            <a:off x="618226" y="1194776"/>
            <a:ext cx="10972800" cy="4525963"/>
          </a:xfrm>
          <a:prstGeom prst="rect">
            <a:avLst/>
          </a:prstGeom>
        </p:spPr>
        <p:txBody>
          <a:bodyPr/>
          <a:lstStyle/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lang="zh-CN" altLang="en-US" sz="2400" dirty="0">
                <a:latin typeface="+mn-ea"/>
              </a:rPr>
              <a:t>股票综合数据的变量分类</a:t>
            </a:r>
            <a:endParaRPr lang="en-US" altLang="zh-CN" sz="2400" dirty="0">
              <a:latin typeface="+mn-ea"/>
            </a:endParaRPr>
          </a:p>
          <a:p>
            <a:pPr lvl="1"/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变量分类及全选清除功能，方便精确选择所需变量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</a:endParaRPr>
          </a:p>
        </p:txBody>
      </p:sp>
      <p:pic>
        <p:nvPicPr>
          <p:cNvPr id="24" name="图片 1"/>
          <p:cNvPicPr>
            <a:picLocks noChangeAspect="1"/>
          </p:cNvPicPr>
          <p:nvPr/>
        </p:nvPicPr>
        <p:blipFill>
          <a:blip r:embed="rId1" cstate="print"/>
          <a:srcRect b="21127"/>
          <a:stretch>
            <a:fillRect/>
          </a:stretch>
        </p:blipFill>
        <p:spPr bwMode="auto">
          <a:xfrm>
            <a:off x="1039802" y="2078068"/>
            <a:ext cx="8648700" cy="4176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圆角矩形 1"/>
          <p:cNvSpPr/>
          <p:nvPr/>
        </p:nvSpPr>
        <p:spPr>
          <a:xfrm>
            <a:off x="1824990" y="2308225"/>
            <a:ext cx="972185" cy="24828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 advTm="10000">
    <p:pull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变量跟踪提示功能</a:t>
            </a:r>
            <a:endParaRPr lang="zh-CN" altLang="en-US" sz="2800" b="1" dirty="0"/>
          </a:p>
        </p:txBody>
      </p:sp>
      <p:sp>
        <p:nvSpPr>
          <p:cNvPr id="16" name="内容占位符 2"/>
          <p:cNvSpPr txBox="1"/>
          <p:nvPr/>
        </p:nvSpPr>
        <p:spPr>
          <a:xfrm>
            <a:off x="618226" y="1194777"/>
            <a:ext cx="10972800" cy="677156"/>
          </a:xfrm>
          <a:prstGeom prst="rect">
            <a:avLst/>
          </a:prstGeom>
        </p:spPr>
        <p:txBody>
          <a:bodyPr/>
          <a:lstStyle/>
          <a:p>
            <a:pPr marL="511175" lvl="0" indent="-511175" defTabSz="1363980">
              <a:spcBef>
                <a:spcPts val="130"/>
              </a:spcBef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+mn-ea"/>
              </a:rPr>
              <a:t>选择变量鼠标跟踪提示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43480" y="1875289"/>
            <a:ext cx="8475654" cy="3749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2"/>
    </p:custDataLst>
  </p:cSld>
  <p:clrMapOvr>
    <a:masterClrMapping/>
  </p:clrMapOvr>
  <p:transition advTm="10000">
    <p:pull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选择记忆功能</a:t>
            </a:r>
            <a:endParaRPr lang="zh-CN" altLang="en-US" sz="2800" b="1" dirty="0"/>
          </a:p>
        </p:txBody>
      </p:sp>
      <p:sp>
        <p:nvSpPr>
          <p:cNvPr id="16" name="内容占位符 2"/>
          <p:cNvSpPr txBox="1"/>
          <p:nvPr/>
        </p:nvSpPr>
        <p:spPr>
          <a:xfrm>
            <a:off x="618226" y="1194777"/>
            <a:ext cx="10972800" cy="677156"/>
          </a:xfrm>
          <a:prstGeom prst="rect">
            <a:avLst/>
          </a:prstGeom>
        </p:spPr>
        <p:txBody>
          <a:bodyPr/>
          <a:lstStyle/>
          <a:p>
            <a:pPr marL="511175" indent="-511175" defTabSz="1363980">
              <a:spcBef>
                <a:spcPts val="130"/>
              </a:spcBef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+mn-ea"/>
              </a:rPr>
              <a:t>默认压缩格式、列名</a:t>
            </a:r>
            <a:r>
              <a:rPr lang="en-US" altLang="zh-CN" sz="2400" dirty="0">
                <a:latin typeface="+mn-ea"/>
              </a:rPr>
              <a:t>/</a:t>
            </a:r>
            <a:r>
              <a:rPr lang="zh-CN" altLang="en-US" sz="2400" dirty="0">
                <a:latin typeface="+mn-ea"/>
              </a:rPr>
              <a:t>列标签选择记忆功能</a:t>
            </a:r>
            <a:endParaRPr lang="zh-CN" altLang="en-US" sz="2400" dirty="0">
              <a:latin typeface="+mn-ea"/>
            </a:endParaRPr>
          </a:p>
          <a:p>
            <a:pPr marL="511175" lvl="0" indent="-511175" defTabSz="1363980">
              <a:spcBef>
                <a:spcPts val="130"/>
              </a:spcBef>
              <a:buFont typeface="Wingdings" panose="05000000000000000000" pitchFamily="2" charset="2"/>
              <a:buChar char="p"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42962" y="1914169"/>
            <a:ext cx="10013048" cy="4132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圆角矩形 1"/>
          <p:cNvSpPr/>
          <p:nvPr/>
        </p:nvSpPr>
        <p:spPr>
          <a:xfrm>
            <a:off x="7797165" y="4455160"/>
            <a:ext cx="1880235" cy="962660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 advTm="10000">
    <p:pull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丰富的数据输出格式</a:t>
            </a:r>
            <a:endParaRPr lang="zh-CN" altLang="en-US" sz="2800" b="1" dirty="0"/>
          </a:p>
        </p:txBody>
      </p:sp>
      <p:graphicFrame>
        <p:nvGraphicFramePr>
          <p:cNvPr id="5" name="Group 178"/>
          <p:cNvGraphicFramePr>
            <a:graphicFrameLocks noGrp="1"/>
          </p:cNvGraphicFramePr>
          <p:nvPr/>
        </p:nvGraphicFramePr>
        <p:xfrm>
          <a:off x="914394" y="1108286"/>
          <a:ext cx="10678704" cy="5264150"/>
        </p:xfrm>
        <a:graphic>
          <a:graphicData uri="http://schemas.openxmlformats.org/drawingml/2006/table">
            <a:tbl>
              <a:tblPr/>
              <a:tblGrid>
                <a:gridCol w="4731967"/>
                <a:gridCol w="1693910"/>
                <a:gridCol w="4252827"/>
              </a:tblGrid>
              <a:tr h="2506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输出格式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压缩格式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下载最大行数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2489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Txt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创建</a:t>
                      </a:r>
                      <a:r>
                        <a:rPr kumimoji="0" lang="en-US" altLang="zh-CN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Sas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数据集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(*.sas7bda)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0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用户可选择所需的下载行数，当表的记录行数大于用户的下载权限数时，可以使用连续下载功能。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所有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SAS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版本首选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"Txt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创建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SAS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数据集格式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"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。出错时，使用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"Excel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表格创建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Sas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数据集格式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"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SAS9.2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使用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"Excel2007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创建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Sas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数据集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"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。 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9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Excel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创建</a:t>
                      </a:r>
                      <a:r>
                        <a:rPr kumimoji="0" lang="en-US" altLang="zh-CN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Sas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数据集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(*.sas7bda)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2800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Excel2007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创建</a:t>
                      </a:r>
                      <a:r>
                        <a:rPr kumimoji="0" lang="en-US" altLang="zh-CN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Sas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数据集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(*.sas7bda)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2489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逗号分隔文本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(*.csv)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2489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空格分隔文本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(*.txt)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2503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Tab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键分隔文本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(*.txt)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247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Excel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电子表格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(*.xls)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25180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字符型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Excel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电子表格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(*.xls)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247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Excel2007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电子表格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(*.xlsx)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2489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Html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表格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(*.html)</a:t>
                      </a:r>
                      <a:endParaRPr kumimoji="0" lang="zh-CN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2503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Xml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文件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(*.xml)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247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SPSS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文件（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.sav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2503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dBase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文件（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.dbf</a:t>
                      </a: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2489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Txt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创建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数据集（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.R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2489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Excel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创建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数据集（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.R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2489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Txt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创建</a:t>
                      </a:r>
                      <a:r>
                        <a:rPr kumimoji="0" lang="en-US" altLang="zh-CN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Stata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数据集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(*.dta)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9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Csv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创建</a:t>
                      </a:r>
                      <a:r>
                        <a:rPr kumimoji="0" lang="en-US" altLang="zh-CN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Stata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数据集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(*.dta)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40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9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Txt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创建</a:t>
                      </a:r>
                      <a:r>
                        <a:rPr kumimoji="0" lang="en-US" altLang="zh-CN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Matlab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数据集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(*.mat)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40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9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Csv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创建</a:t>
                      </a:r>
                      <a:r>
                        <a:rPr kumimoji="0" lang="en-US" altLang="zh-CN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Matlab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数据集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((*.mat)</a:t>
                      </a:r>
                      <a:endParaRPr kumimoji="0" lang="zh-CN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40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9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Excel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创建</a:t>
                      </a:r>
                      <a:r>
                        <a:rPr kumimoji="0" lang="en-US" altLang="zh-CN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Matlab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数据集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(*.mat)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Zip, G zip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2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6840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10000">
    <p:pull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数据连续下载功能</a:t>
            </a:r>
            <a:endParaRPr lang="zh-CN" altLang="en-US" sz="2800" b="1" dirty="0"/>
          </a:p>
        </p:txBody>
      </p:sp>
      <p:sp>
        <p:nvSpPr>
          <p:cNvPr id="16" name="内容占位符 2"/>
          <p:cNvSpPr txBox="1"/>
          <p:nvPr/>
        </p:nvSpPr>
        <p:spPr>
          <a:xfrm>
            <a:off x="618226" y="1194777"/>
            <a:ext cx="10972800" cy="677156"/>
          </a:xfrm>
          <a:prstGeom prst="rect">
            <a:avLst/>
          </a:prstGeom>
        </p:spPr>
        <p:txBody>
          <a:bodyPr/>
          <a:lstStyle/>
          <a:p>
            <a:pPr marL="511175" indent="-511175" defTabSz="1363980">
              <a:spcBef>
                <a:spcPts val="130"/>
              </a:spcBef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+mn-ea"/>
              </a:rPr>
              <a:t>获取连续结果文件</a:t>
            </a:r>
            <a:endParaRPr lang="zh-CN" altLang="en-US" sz="2400" dirty="0">
              <a:latin typeface="+mn-ea"/>
            </a:endParaRPr>
          </a:p>
          <a:p>
            <a:pPr marL="511175" indent="-511175" defTabSz="1363980">
              <a:spcBef>
                <a:spcPts val="130"/>
              </a:spcBef>
              <a:buFont typeface="Wingdings" panose="05000000000000000000" pitchFamily="2" charset="2"/>
              <a:buChar char="p"/>
            </a:pPr>
            <a:endParaRPr lang="zh-CN" altLang="en-US" sz="2400" dirty="0">
              <a:latin typeface="+mn-ea"/>
            </a:endParaRPr>
          </a:p>
          <a:p>
            <a:pPr marL="511175" lvl="0" indent="-511175" defTabSz="1363980">
              <a:spcBef>
                <a:spcPts val="130"/>
              </a:spcBef>
              <a:buFont typeface="Wingdings" panose="05000000000000000000" pitchFamily="2" charset="2"/>
              <a:buChar char="p"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</a:endParaRP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87316" y="2170298"/>
            <a:ext cx="10816805" cy="1996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4839419" y="3473600"/>
            <a:ext cx="4816975" cy="11525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>
            <a:outerShdw dist="81320" dir="2319588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 advTm="10000">
    <p:pull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如何找到您需要的数据？</a:t>
            </a:r>
            <a:endParaRPr lang="zh-CN" altLang="en-US" sz="2800" b="1" dirty="0"/>
          </a:p>
        </p:txBody>
      </p:sp>
      <p:sp>
        <p:nvSpPr>
          <p:cNvPr id="6" name="Freeform 6"/>
          <p:cNvSpPr/>
          <p:nvPr/>
        </p:nvSpPr>
        <p:spPr bwMode="auto">
          <a:xfrm>
            <a:off x="2375230" y="5358719"/>
            <a:ext cx="1471317" cy="748783"/>
          </a:xfrm>
          <a:custGeom>
            <a:avLst/>
            <a:gdLst>
              <a:gd name="T0" fmla="*/ 0 w 1113"/>
              <a:gd name="T1" fmla="*/ 0 h 757"/>
              <a:gd name="T2" fmla="*/ 1113 w 1113"/>
              <a:gd name="T3" fmla="*/ 0 h 757"/>
              <a:gd name="T4" fmla="*/ 1113 w 1113"/>
              <a:gd name="T5" fmla="*/ 685 h 757"/>
              <a:gd name="T6" fmla="*/ 249 w 1113"/>
              <a:gd name="T7" fmla="*/ 685 h 757"/>
              <a:gd name="T8" fmla="*/ 177 w 1113"/>
              <a:gd name="T9" fmla="*/ 757 h 757"/>
              <a:gd name="T10" fmla="*/ 105 w 1113"/>
              <a:gd name="T11" fmla="*/ 685 h 757"/>
              <a:gd name="T12" fmla="*/ 0 w 1113"/>
              <a:gd name="T13" fmla="*/ 685 h 757"/>
              <a:gd name="T14" fmla="*/ 0 w 1113"/>
              <a:gd name="T15" fmla="*/ 0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3" h="757">
                <a:moveTo>
                  <a:pt x="0" y="0"/>
                </a:moveTo>
                <a:lnTo>
                  <a:pt x="1113" y="0"/>
                </a:lnTo>
                <a:lnTo>
                  <a:pt x="1113" y="685"/>
                </a:lnTo>
                <a:lnTo>
                  <a:pt x="249" y="685"/>
                </a:lnTo>
                <a:lnTo>
                  <a:pt x="177" y="757"/>
                </a:lnTo>
                <a:lnTo>
                  <a:pt x="105" y="685"/>
                </a:lnTo>
                <a:lnTo>
                  <a:pt x="0" y="685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3175" cap="flat" cmpd="sng">
            <a:noFill/>
            <a:bevel/>
          </a:ln>
        </p:spPr>
        <p:txBody>
          <a:bodyPr lIns="72000" tIns="36000" rIns="72000" bIns="36000" anchor="ctr"/>
          <a:lstStyle/>
          <a:p>
            <a:pPr algn="ctr"/>
            <a:endParaRPr lang="zh-CN" altLang="en-US" sz="16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405405" y="1227360"/>
            <a:ext cx="3488596" cy="3959620"/>
          </a:xfrm>
          <a:custGeom>
            <a:avLst/>
            <a:gdLst>
              <a:gd name="T0" fmla="*/ 133 w 3381"/>
              <a:gd name="T1" fmla="*/ 2348 h 3999"/>
              <a:gd name="T2" fmla="*/ 0 w 3381"/>
              <a:gd name="T3" fmla="*/ 1703 h 3999"/>
              <a:gd name="T4" fmla="*/ 282 w 3381"/>
              <a:gd name="T5" fmla="*/ 767 h 3999"/>
              <a:gd name="T6" fmla="*/ 1039 w 3381"/>
              <a:gd name="T7" fmla="*/ 133 h 3999"/>
              <a:gd name="T8" fmla="*/ 1689 w 3381"/>
              <a:gd name="T9" fmla="*/ 0 h 3999"/>
              <a:gd name="T10" fmla="*/ 2885 w 3381"/>
              <a:gd name="T11" fmla="*/ 495 h 3999"/>
              <a:gd name="T12" fmla="*/ 3381 w 3381"/>
              <a:gd name="T13" fmla="*/ 1691 h 3999"/>
              <a:gd name="T14" fmla="*/ 3097 w 3381"/>
              <a:gd name="T15" fmla="*/ 2624 h 3999"/>
              <a:gd name="T16" fmla="*/ 2346 w 3381"/>
              <a:gd name="T17" fmla="*/ 3248 h 3999"/>
              <a:gd name="T18" fmla="*/ 2281 w 3381"/>
              <a:gd name="T19" fmla="*/ 3304 h 3999"/>
              <a:gd name="T20" fmla="*/ 2256 w 3381"/>
              <a:gd name="T21" fmla="*/ 3388 h 3999"/>
              <a:gd name="T22" fmla="*/ 2256 w 3381"/>
              <a:gd name="T23" fmla="*/ 3718 h 3999"/>
              <a:gd name="T24" fmla="*/ 1699 w 3381"/>
              <a:gd name="T25" fmla="*/ 3999 h 3999"/>
              <a:gd name="T26" fmla="*/ 1142 w 3381"/>
              <a:gd name="T27" fmla="*/ 3718 h 3999"/>
              <a:gd name="T28" fmla="*/ 1142 w 3381"/>
              <a:gd name="T29" fmla="*/ 3388 h 3999"/>
              <a:gd name="T30" fmla="*/ 1354 w 3381"/>
              <a:gd name="T31" fmla="*/ 2691 h 3999"/>
              <a:gd name="T32" fmla="*/ 1916 w 3381"/>
              <a:gd name="T33" fmla="*/ 2226 h 3999"/>
              <a:gd name="T34" fmla="*/ 2171 w 3381"/>
              <a:gd name="T35" fmla="*/ 2011 h 3999"/>
              <a:gd name="T36" fmla="*/ 2267 w 3381"/>
              <a:gd name="T37" fmla="*/ 1691 h 3999"/>
              <a:gd name="T38" fmla="*/ 2098 w 3381"/>
              <a:gd name="T39" fmla="*/ 1283 h 3999"/>
              <a:gd name="T40" fmla="*/ 1689 w 3381"/>
              <a:gd name="T41" fmla="*/ 1113 h 3999"/>
              <a:gd name="T42" fmla="*/ 1469 w 3381"/>
              <a:gd name="T43" fmla="*/ 1155 h 3999"/>
              <a:gd name="T44" fmla="*/ 1212 w 3381"/>
              <a:gd name="T45" fmla="*/ 1375 h 3999"/>
              <a:gd name="T46" fmla="*/ 1113 w 3381"/>
              <a:gd name="T47" fmla="*/ 1703 h 3999"/>
              <a:gd name="T48" fmla="*/ 1155 w 3381"/>
              <a:gd name="T49" fmla="*/ 1918 h 3999"/>
              <a:gd name="T50" fmla="*/ 133 w 3381"/>
              <a:gd name="T51" fmla="*/ 2348 h 3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381" h="3999">
                <a:moveTo>
                  <a:pt x="133" y="2348"/>
                </a:moveTo>
                <a:cubicBezTo>
                  <a:pt x="42" y="2134"/>
                  <a:pt x="0" y="1915"/>
                  <a:pt x="0" y="1703"/>
                </a:cubicBezTo>
                <a:cubicBezTo>
                  <a:pt x="0" y="1368"/>
                  <a:pt x="102" y="1042"/>
                  <a:pt x="282" y="767"/>
                </a:cubicBezTo>
                <a:cubicBezTo>
                  <a:pt x="461" y="492"/>
                  <a:pt x="721" y="267"/>
                  <a:pt x="1039" y="133"/>
                </a:cubicBezTo>
                <a:cubicBezTo>
                  <a:pt x="1240" y="48"/>
                  <a:pt x="1459" y="0"/>
                  <a:pt x="1689" y="0"/>
                </a:cubicBezTo>
                <a:cubicBezTo>
                  <a:pt x="2156" y="0"/>
                  <a:pt x="2579" y="189"/>
                  <a:pt x="2885" y="495"/>
                </a:cubicBezTo>
                <a:cubicBezTo>
                  <a:pt x="3191" y="802"/>
                  <a:pt x="3381" y="1224"/>
                  <a:pt x="3381" y="1691"/>
                </a:cubicBezTo>
                <a:cubicBezTo>
                  <a:pt x="3381" y="2028"/>
                  <a:pt x="3278" y="2352"/>
                  <a:pt x="3097" y="2624"/>
                </a:cubicBezTo>
                <a:cubicBezTo>
                  <a:pt x="2918" y="2895"/>
                  <a:pt x="2659" y="3115"/>
                  <a:pt x="2346" y="3248"/>
                </a:cubicBezTo>
                <a:cubicBezTo>
                  <a:pt x="2320" y="3259"/>
                  <a:pt x="2298" y="3279"/>
                  <a:pt x="2281" y="3304"/>
                </a:cubicBezTo>
                <a:cubicBezTo>
                  <a:pt x="2265" y="3328"/>
                  <a:pt x="2256" y="3357"/>
                  <a:pt x="2256" y="3388"/>
                </a:cubicBezTo>
                <a:lnTo>
                  <a:pt x="2256" y="3718"/>
                </a:lnTo>
                <a:lnTo>
                  <a:pt x="1699" y="3999"/>
                </a:lnTo>
                <a:lnTo>
                  <a:pt x="1142" y="3718"/>
                </a:lnTo>
                <a:lnTo>
                  <a:pt x="1142" y="3388"/>
                </a:lnTo>
                <a:cubicBezTo>
                  <a:pt x="1142" y="3137"/>
                  <a:pt x="1219" y="2895"/>
                  <a:pt x="1354" y="2691"/>
                </a:cubicBezTo>
                <a:cubicBezTo>
                  <a:pt x="1488" y="2489"/>
                  <a:pt x="1681" y="2325"/>
                  <a:pt x="1916" y="2226"/>
                </a:cubicBezTo>
                <a:cubicBezTo>
                  <a:pt x="2020" y="2181"/>
                  <a:pt x="2108" y="2106"/>
                  <a:pt x="2171" y="2011"/>
                </a:cubicBezTo>
                <a:cubicBezTo>
                  <a:pt x="2232" y="1918"/>
                  <a:pt x="2267" y="1808"/>
                  <a:pt x="2267" y="1691"/>
                </a:cubicBezTo>
                <a:cubicBezTo>
                  <a:pt x="2267" y="1532"/>
                  <a:pt x="2203" y="1387"/>
                  <a:pt x="2098" y="1283"/>
                </a:cubicBezTo>
                <a:cubicBezTo>
                  <a:pt x="1993" y="1178"/>
                  <a:pt x="1849" y="1113"/>
                  <a:pt x="1689" y="1113"/>
                </a:cubicBezTo>
                <a:cubicBezTo>
                  <a:pt x="1606" y="1113"/>
                  <a:pt x="1532" y="1128"/>
                  <a:pt x="1469" y="1155"/>
                </a:cubicBezTo>
                <a:cubicBezTo>
                  <a:pt x="1365" y="1199"/>
                  <a:pt x="1276" y="1278"/>
                  <a:pt x="1212" y="1375"/>
                </a:cubicBezTo>
                <a:cubicBezTo>
                  <a:pt x="1149" y="1472"/>
                  <a:pt x="1113" y="1586"/>
                  <a:pt x="1113" y="1703"/>
                </a:cubicBezTo>
                <a:cubicBezTo>
                  <a:pt x="1113" y="1777"/>
                  <a:pt x="1127" y="1850"/>
                  <a:pt x="1155" y="1918"/>
                </a:cubicBezTo>
                <a:lnTo>
                  <a:pt x="133" y="2348"/>
                </a:lnTo>
                <a:close/>
              </a:path>
            </a:pathLst>
          </a:custGeom>
          <a:solidFill>
            <a:srgbClr val="0070C0">
              <a:alpha val="69804"/>
            </a:srgbClr>
          </a:solidFill>
          <a:ln w="3175" cap="flat" cmpd="sng">
            <a:noFill/>
            <a:bevel/>
          </a:ln>
        </p:spPr>
        <p:txBody>
          <a:bodyPr lIns="72000" tIns="36000" rIns="72000" bIns="36000" anchor="ctr"/>
          <a:lstStyle/>
          <a:p>
            <a:pPr algn="ctr"/>
            <a:endParaRPr lang="zh-CN" altLang="en-US" sz="16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292239" y="1227359"/>
            <a:ext cx="2386859" cy="1430245"/>
          </a:xfrm>
          <a:custGeom>
            <a:avLst/>
            <a:gdLst>
              <a:gd name="T0" fmla="*/ 0 w 2313"/>
              <a:gd name="T1" fmla="*/ 221 h 1445"/>
              <a:gd name="T2" fmla="*/ 179 w 2313"/>
              <a:gd name="T3" fmla="*/ 133 h 1445"/>
              <a:gd name="T4" fmla="*/ 829 w 2313"/>
              <a:gd name="T5" fmla="*/ 0 h 1445"/>
              <a:gd name="T6" fmla="*/ 2025 w 2313"/>
              <a:gd name="T7" fmla="*/ 495 h 1445"/>
              <a:gd name="T8" fmla="*/ 2313 w 2313"/>
              <a:gd name="T9" fmla="*/ 879 h 1445"/>
              <a:gd name="T10" fmla="*/ 1353 w 2313"/>
              <a:gd name="T11" fmla="*/ 1445 h 1445"/>
              <a:gd name="T12" fmla="*/ 1238 w 2313"/>
              <a:gd name="T13" fmla="*/ 1283 h 1445"/>
              <a:gd name="T14" fmla="*/ 829 w 2313"/>
              <a:gd name="T15" fmla="*/ 1113 h 1445"/>
              <a:gd name="T16" fmla="*/ 609 w 2313"/>
              <a:gd name="T17" fmla="*/ 1155 h 1445"/>
              <a:gd name="T18" fmla="*/ 552 w 2313"/>
              <a:gd name="T19" fmla="*/ 1184 h 1445"/>
              <a:gd name="T20" fmla="*/ 0 w 2313"/>
              <a:gd name="T21" fmla="*/ 221 h 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13" h="1445">
                <a:moveTo>
                  <a:pt x="0" y="221"/>
                </a:moveTo>
                <a:cubicBezTo>
                  <a:pt x="57" y="189"/>
                  <a:pt x="117" y="159"/>
                  <a:pt x="179" y="133"/>
                </a:cubicBezTo>
                <a:cubicBezTo>
                  <a:pt x="380" y="48"/>
                  <a:pt x="599" y="0"/>
                  <a:pt x="829" y="0"/>
                </a:cubicBezTo>
                <a:cubicBezTo>
                  <a:pt x="1296" y="0"/>
                  <a:pt x="1719" y="189"/>
                  <a:pt x="2025" y="495"/>
                </a:cubicBezTo>
                <a:cubicBezTo>
                  <a:pt x="2138" y="609"/>
                  <a:pt x="2236" y="738"/>
                  <a:pt x="2313" y="879"/>
                </a:cubicBezTo>
                <a:lnTo>
                  <a:pt x="1353" y="1445"/>
                </a:lnTo>
                <a:cubicBezTo>
                  <a:pt x="1324" y="1385"/>
                  <a:pt x="1285" y="1330"/>
                  <a:pt x="1238" y="1283"/>
                </a:cubicBezTo>
                <a:cubicBezTo>
                  <a:pt x="1133" y="1178"/>
                  <a:pt x="989" y="1113"/>
                  <a:pt x="829" y="1113"/>
                </a:cubicBezTo>
                <a:cubicBezTo>
                  <a:pt x="746" y="1113"/>
                  <a:pt x="672" y="1128"/>
                  <a:pt x="609" y="1155"/>
                </a:cubicBezTo>
                <a:cubicBezTo>
                  <a:pt x="590" y="1163"/>
                  <a:pt x="570" y="1173"/>
                  <a:pt x="552" y="1184"/>
                </a:cubicBezTo>
                <a:lnTo>
                  <a:pt x="0" y="221"/>
                </a:lnTo>
                <a:close/>
              </a:path>
            </a:pathLst>
          </a:custGeom>
          <a:solidFill>
            <a:srgbClr val="00B0F0"/>
          </a:solidFill>
          <a:ln w="3175" cap="flat" cmpd="sng">
            <a:noFill/>
            <a:bevel/>
          </a:ln>
        </p:spPr>
        <p:txBody>
          <a:bodyPr lIns="72000" tIns="36000" rIns="72000" bIns="36000" anchor="ctr"/>
          <a:lstStyle/>
          <a:p>
            <a:pPr algn="ctr"/>
            <a:endParaRPr lang="zh-CN" altLang="en-US" sz="16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550142" y="2037968"/>
            <a:ext cx="1343861" cy="2066367"/>
          </a:xfrm>
          <a:custGeom>
            <a:avLst/>
            <a:gdLst>
              <a:gd name="T0" fmla="*/ 1061 w 1303"/>
              <a:gd name="T1" fmla="*/ 0 h 2087"/>
              <a:gd name="T2" fmla="*/ 1303 w 1303"/>
              <a:gd name="T3" fmla="*/ 872 h 2087"/>
              <a:gd name="T4" fmla="*/ 1019 w 1303"/>
              <a:gd name="T5" fmla="*/ 1805 h 2087"/>
              <a:gd name="T6" fmla="*/ 785 w 1303"/>
              <a:gd name="T7" fmla="*/ 2087 h 2087"/>
              <a:gd name="T8" fmla="*/ 0 w 1303"/>
              <a:gd name="T9" fmla="*/ 1301 h 2087"/>
              <a:gd name="T10" fmla="*/ 93 w 1303"/>
              <a:gd name="T11" fmla="*/ 1192 h 2087"/>
              <a:gd name="T12" fmla="*/ 189 w 1303"/>
              <a:gd name="T13" fmla="*/ 872 h 2087"/>
              <a:gd name="T14" fmla="*/ 101 w 1303"/>
              <a:gd name="T15" fmla="*/ 566 h 2087"/>
              <a:gd name="T16" fmla="*/ 1061 w 1303"/>
              <a:gd name="T17" fmla="*/ 0 h 2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3" h="2087">
                <a:moveTo>
                  <a:pt x="1061" y="0"/>
                </a:moveTo>
                <a:cubicBezTo>
                  <a:pt x="1214" y="255"/>
                  <a:pt x="1303" y="553"/>
                  <a:pt x="1303" y="872"/>
                </a:cubicBezTo>
                <a:cubicBezTo>
                  <a:pt x="1303" y="1209"/>
                  <a:pt x="1200" y="1533"/>
                  <a:pt x="1019" y="1805"/>
                </a:cubicBezTo>
                <a:cubicBezTo>
                  <a:pt x="952" y="1907"/>
                  <a:pt x="874" y="2001"/>
                  <a:pt x="785" y="2087"/>
                </a:cubicBezTo>
                <a:lnTo>
                  <a:pt x="0" y="1301"/>
                </a:lnTo>
                <a:cubicBezTo>
                  <a:pt x="35" y="1269"/>
                  <a:pt x="66" y="1232"/>
                  <a:pt x="93" y="1192"/>
                </a:cubicBezTo>
                <a:cubicBezTo>
                  <a:pt x="154" y="1099"/>
                  <a:pt x="189" y="989"/>
                  <a:pt x="189" y="872"/>
                </a:cubicBezTo>
                <a:cubicBezTo>
                  <a:pt x="189" y="760"/>
                  <a:pt x="157" y="655"/>
                  <a:pt x="101" y="566"/>
                </a:cubicBezTo>
                <a:lnTo>
                  <a:pt x="1061" y="0"/>
                </a:lnTo>
                <a:close/>
              </a:path>
            </a:pathLst>
          </a:custGeom>
          <a:solidFill>
            <a:srgbClr val="0070C0"/>
          </a:solidFill>
          <a:ln w="3175" cap="flat" cmpd="sng">
            <a:noFill/>
            <a:bevel/>
          </a:ln>
        </p:spPr>
        <p:txBody>
          <a:bodyPr lIns="72000" tIns="36000" rIns="72000" bIns="36000" anchor="ctr"/>
          <a:lstStyle/>
          <a:p>
            <a:pPr algn="ctr"/>
            <a:endParaRPr lang="zh-CN" altLang="en-US" sz="16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388211" y="1444437"/>
            <a:ext cx="1474237" cy="2107584"/>
          </a:xfrm>
          <a:custGeom>
            <a:avLst/>
            <a:gdLst>
              <a:gd name="T0" fmla="*/ 149 w 1428"/>
              <a:gd name="T1" fmla="*/ 2129 h 2129"/>
              <a:gd name="T2" fmla="*/ 25 w 1428"/>
              <a:gd name="T3" fmla="*/ 1325 h 2129"/>
              <a:gd name="T4" fmla="*/ 296 w 1428"/>
              <a:gd name="T5" fmla="*/ 552 h 2129"/>
              <a:gd name="T6" fmla="*/ 554 w 1428"/>
              <a:gd name="T7" fmla="*/ 242 h 2129"/>
              <a:gd name="T8" fmla="*/ 880 w 1428"/>
              <a:gd name="T9" fmla="*/ 0 h 2129"/>
              <a:gd name="T10" fmla="*/ 1428 w 1428"/>
              <a:gd name="T11" fmla="*/ 965 h 2129"/>
              <a:gd name="T12" fmla="*/ 1319 w 1428"/>
              <a:gd name="T13" fmla="*/ 1046 h 2129"/>
              <a:gd name="T14" fmla="*/ 1227 w 1428"/>
              <a:gd name="T15" fmla="*/ 1157 h 2129"/>
              <a:gd name="T16" fmla="*/ 1130 w 1428"/>
              <a:gd name="T17" fmla="*/ 1429 h 2129"/>
              <a:gd name="T18" fmla="*/ 1171 w 1428"/>
              <a:gd name="T19" fmla="*/ 1699 h 2129"/>
              <a:gd name="T20" fmla="*/ 149 w 1428"/>
              <a:gd name="T21" fmla="*/ 2129 h 2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28" h="2129">
                <a:moveTo>
                  <a:pt x="149" y="2129"/>
                </a:moveTo>
                <a:cubicBezTo>
                  <a:pt x="37" y="1865"/>
                  <a:pt x="0" y="1590"/>
                  <a:pt x="25" y="1325"/>
                </a:cubicBezTo>
                <a:cubicBezTo>
                  <a:pt x="52" y="1048"/>
                  <a:pt x="147" y="782"/>
                  <a:pt x="296" y="552"/>
                </a:cubicBezTo>
                <a:cubicBezTo>
                  <a:pt x="370" y="438"/>
                  <a:pt x="457" y="334"/>
                  <a:pt x="554" y="242"/>
                </a:cubicBezTo>
                <a:cubicBezTo>
                  <a:pt x="651" y="149"/>
                  <a:pt x="761" y="68"/>
                  <a:pt x="880" y="0"/>
                </a:cubicBezTo>
                <a:lnTo>
                  <a:pt x="1428" y="965"/>
                </a:lnTo>
                <a:cubicBezTo>
                  <a:pt x="1389" y="987"/>
                  <a:pt x="1353" y="1015"/>
                  <a:pt x="1319" y="1046"/>
                </a:cubicBezTo>
                <a:cubicBezTo>
                  <a:pt x="1283" y="1080"/>
                  <a:pt x="1252" y="1117"/>
                  <a:pt x="1227" y="1157"/>
                </a:cubicBezTo>
                <a:cubicBezTo>
                  <a:pt x="1173" y="1239"/>
                  <a:pt x="1139" y="1333"/>
                  <a:pt x="1130" y="1429"/>
                </a:cubicBezTo>
                <a:cubicBezTo>
                  <a:pt x="1122" y="1519"/>
                  <a:pt x="1134" y="1611"/>
                  <a:pt x="1171" y="1699"/>
                </a:cubicBezTo>
                <a:lnTo>
                  <a:pt x="149" y="212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 cap="flat" cmpd="sng">
            <a:noFill/>
            <a:bevel/>
          </a:ln>
        </p:spPr>
        <p:txBody>
          <a:bodyPr lIns="72000" tIns="36000" rIns="72000" bIns="36000" anchor="ctr"/>
          <a:lstStyle/>
          <a:p>
            <a:pPr algn="ctr"/>
            <a:endParaRPr lang="zh-CN" altLang="en-US" sz="1600">
              <a:solidFill>
                <a:srgbClr val="FFFFFF"/>
              </a:solidFill>
              <a:latin typeface="+mn-ea"/>
            </a:endParaRPr>
          </a:p>
        </p:txBody>
      </p:sp>
      <p:grpSp>
        <p:nvGrpSpPr>
          <p:cNvPr id="2" name="组合 12"/>
          <p:cNvGrpSpPr/>
          <p:nvPr/>
        </p:nvGrpSpPr>
        <p:grpSpPr>
          <a:xfrm>
            <a:off x="1436306" y="1912412"/>
            <a:ext cx="1185597" cy="771723"/>
            <a:chOff x="1596217" y="1507271"/>
            <a:chExt cx="1313710" cy="891694"/>
          </a:xfrm>
        </p:grpSpPr>
        <p:sp>
          <p:nvSpPr>
            <p:cNvPr id="14" name="TextBox 13"/>
            <p:cNvSpPr txBox="1"/>
            <p:nvPr/>
          </p:nvSpPr>
          <p:spPr>
            <a:xfrm>
              <a:off x="2052679" y="1507271"/>
              <a:ext cx="344943" cy="391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F8F8F8"/>
                  </a:solidFill>
                  <a:latin typeface="+mn-ea"/>
                </a:rPr>
                <a:t>1</a:t>
              </a:r>
              <a:endParaRPr lang="zh-CN" altLang="en-US" sz="1600" b="1" dirty="0">
                <a:solidFill>
                  <a:srgbClr val="F8F8F8"/>
                </a:solidFill>
                <a:latin typeface="+mn-e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96217" y="2007780"/>
              <a:ext cx="1313710" cy="391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8F8F8"/>
                  </a:solidFill>
                  <a:latin typeface="+mn-ea"/>
                </a:rPr>
                <a:t>数据搜索</a:t>
              </a:r>
              <a:endParaRPr lang="zh-CN" altLang="en-US" sz="1600" b="1" dirty="0">
                <a:solidFill>
                  <a:srgbClr val="F8F8F8"/>
                </a:solidFill>
                <a:latin typeface="+mn-ea"/>
              </a:endParaRPr>
            </a:p>
          </p:txBody>
        </p:sp>
      </p:grpSp>
      <p:grpSp>
        <p:nvGrpSpPr>
          <p:cNvPr id="3" name="组合 16"/>
          <p:cNvGrpSpPr/>
          <p:nvPr/>
        </p:nvGrpSpPr>
        <p:grpSpPr>
          <a:xfrm>
            <a:off x="2862447" y="1291480"/>
            <a:ext cx="1207510" cy="715926"/>
            <a:chOff x="3176462" y="789808"/>
            <a:chExt cx="1337990" cy="827223"/>
          </a:xfrm>
        </p:grpSpPr>
        <p:sp>
          <p:nvSpPr>
            <p:cNvPr id="18" name="TextBox 17"/>
            <p:cNvSpPr txBox="1"/>
            <p:nvPr/>
          </p:nvSpPr>
          <p:spPr>
            <a:xfrm>
              <a:off x="3661635" y="789808"/>
              <a:ext cx="344943" cy="391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F8F8F8"/>
                  </a:solidFill>
                  <a:latin typeface="+mn-ea"/>
                </a:rPr>
                <a:t>2</a:t>
              </a:r>
              <a:endParaRPr lang="zh-CN" altLang="en-US" sz="1600" b="1" dirty="0">
                <a:solidFill>
                  <a:srgbClr val="F8F8F8"/>
                </a:solidFill>
                <a:latin typeface="+mn-e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76462" y="1225846"/>
              <a:ext cx="1337990" cy="391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8F8F8"/>
                  </a:solidFill>
                  <a:latin typeface="+mn-ea"/>
                </a:rPr>
                <a:t>菜单查找</a:t>
              </a:r>
              <a:endParaRPr lang="zh-CN" altLang="en-US" sz="1600" b="1" dirty="0">
                <a:solidFill>
                  <a:srgbClr val="F8F8F8"/>
                </a:solidFill>
                <a:latin typeface="+mn-ea"/>
              </a:endParaRPr>
            </a:p>
          </p:txBody>
        </p:sp>
      </p:grpSp>
      <p:grpSp>
        <p:nvGrpSpPr>
          <p:cNvPr id="4" name="组合 19"/>
          <p:cNvGrpSpPr/>
          <p:nvPr/>
        </p:nvGrpSpPr>
        <p:grpSpPr>
          <a:xfrm>
            <a:off x="3680041" y="2376187"/>
            <a:ext cx="1213958" cy="901385"/>
            <a:chOff x="4082403" y="2043145"/>
            <a:chExt cx="1345135" cy="1041513"/>
          </a:xfrm>
        </p:grpSpPr>
        <p:sp>
          <p:nvSpPr>
            <p:cNvPr id="21" name="TextBox 20"/>
            <p:cNvSpPr txBox="1"/>
            <p:nvPr/>
          </p:nvSpPr>
          <p:spPr>
            <a:xfrm>
              <a:off x="4509277" y="2043145"/>
              <a:ext cx="344943" cy="391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F8F8F8"/>
                  </a:solidFill>
                  <a:latin typeface="+mn-ea"/>
                </a:rPr>
                <a:t>3</a:t>
              </a:r>
              <a:endParaRPr lang="zh-CN" altLang="en-US" sz="1600" b="1" dirty="0">
                <a:solidFill>
                  <a:srgbClr val="F8F8F8"/>
                </a:solidFill>
                <a:latin typeface="+mn-e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82403" y="2693473"/>
              <a:ext cx="1345135" cy="391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8F8F8"/>
                  </a:solidFill>
                  <a:latin typeface="+mn-ea"/>
                </a:rPr>
                <a:t>在线询问</a:t>
              </a:r>
              <a:endParaRPr lang="zh-CN" altLang="en-US" sz="1600" b="1" dirty="0">
                <a:solidFill>
                  <a:srgbClr val="F8F8F8"/>
                </a:solidFill>
                <a:latin typeface="+mn-ea"/>
              </a:endParaRPr>
            </a:p>
          </p:txBody>
        </p:sp>
      </p:grpSp>
      <p:grpSp>
        <p:nvGrpSpPr>
          <p:cNvPr id="5" name="组合 22"/>
          <p:cNvGrpSpPr/>
          <p:nvPr/>
        </p:nvGrpSpPr>
        <p:grpSpPr>
          <a:xfrm>
            <a:off x="2552988" y="3663531"/>
            <a:ext cx="1365770" cy="792185"/>
            <a:chOff x="2833564" y="3530610"/>
            <a:chExt cx="1513351" cy="915334"/>
          </a:xfrm>
        </p:grpSpPr>
        <p:sp>
          <p:nvSpPr>
            <p:cNvPr id="24" name="TextBox 23"/>
            <p:cNvSpPr txBox="1"/>
            <p:nvPr/>
          </p:nvSpPr>
          <p:spPr>
            <a:xfrm>
              <a:off x="3465925" y="3530610"/>
              <a:ext cx="344943" cy="391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F8F8F8"/>
                  </a:solidFill>
                  <a:latin typeface="+mn-ea"/>
                </a:rPr>
                <a:t>4</a:t>
              </a:r>
              <a:endParaRPr lang="zh-CN" altLang="en-US" sz="1600" b="1" dirty="0">
                <a:solidFill>
                  <a:srgbClr val="F8F8F8"/>
                </a:solidFill>
                <a:latin typeface="+mn-ea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33564" y="4054760"/>
              <a:ext cx="1513351" cy="391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F8F8F8"/>
                  </a:solidFill>
                  <a:latin typeface="+mn-ea"/>
                </a:rPr>
                <a:t>邮件咨询</a:t>
              </a:r>
              <a:endParaRPr lang="zh-CN" altLang="en-US" sz="1600" b="1" dirty="0">
                <a:solidFill>
                  <a:srgbClr val="F8F8F8"/>
                </a:solidFill>
                <a:latin typeface="+mn-ea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469335" y="5380435"/>
            <a:ext cx="1255545" cy="31892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8F8F8"/>
                </a:solidFill>
                <a:latin typeface="+mn-ea"/>
              </a:rPr>
              <a:t>数据定制</a:t>
            </a:r>
            <a:endParaRPr lang="zh-CN" altLang="en-US" sz="1600" b="1" dirty="0">
              <a:solidFill>
                <a:srgbClr val="F8F8F8"/>
              </a:solidFill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4146" y="1635053"/>
            <a:ext cx="4271990" cy="349702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zh-CN" altLang="en-US" b="1" dirty="0">
                <a:latin typeface="+mn-ea"/>
              </a:rPr>
              <a:t>数据搜索：</a:t>
            </a:r>
            <a:r>
              <a:rPr lang="zh-CN" altLang="en-US" dirty="0">
                <a:latin typeface="+mn-ea"/>
              </a:rPr>
              <a:t>通过搜索数据栏进行数据搜索</a:t>
            </a:r>
            <a:endParaRPr lang="en-US" altLang="zh-CN" dirty="0">
              <a:latin typeface="+mn-ea"/>
            </a:endParaRPr>
          </a:p>
        </p:txBody>
      </p:sp>
      <p:grpSp>
        <p:nvGrpSpPr>
          <p:cNvPr id="8" name="组合 27"/>
          <p:cNvGrpSpPr/>
          <p:nvPr/>
        </p:nvGrpSpPr>
        <p:grpSpPr>
          <a:xfrm>
            <a:off x="5644955" y="1427271"/>
            <a:ext cx="787036" cy="754747"/>
            <a:chOff x="6409426" y="1173624"/>
            <a:chExt cx="962086" cy="96208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9" name="椭圆 28"/>
            <p:cNvSpPr/>
            <p:nvPr/>
          </p:nvSpPr>
          <p:spPr bwMode="auto">
            <a:xfrm>
              <a:off x="6409426" y="1173624"/>
              <a:ext cx="962086" cy="96208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03774" y="1315229"/>
              <a:ext cx="546386" cy="71744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 cap="flat" cmpd="sng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rgbClr val="FFFFFF"/>
                  </a:solidFill>
                  <a:ea typeface="微软雅黑" panose="020B0503020204020204" charset="-122"/>
                </a:defRPr>
              </a:lvl1pPr>
            </a:lstStyle>
            <a:p>
              <a:r>
                <a:rPr lang="en-US" altLang="zh-CN" sz="1600" b="1" dirty="0">
                  <a:latin typeface="+mn-ea"/>
                  <a:ea typeface="+mn-ea"/>
                </a:rPr>
                <a:t>1</a:t>
              </a:r>
              <a:endParaRPr lang="zh-CN" altLang="en-US" sz="1600" b="1" dirty="0">
                <a:latin typeface="+mn-ea"/>
                <a:ea typeface="+mn-ea"/>
              </a:endParaRPr>
            </a:p>
          </p:txBody>
        </p:sp>
      </p:grpSp>
      <p:grpSp>
        <p:nvGrpSpPr>
          <p:cNvPr id="13" name="组合 30"/>
          <p:cNvGrpSpPr/>
          <p:nvPr/>
        </p:nvGrpSpPr>
        <p:grpSpPr>
          <a:xfrm>
            <a:off x="5644955" y="2375159"/>
            <a:ext cx="787036" cy="754747"/>
            <a:chOff x="6409426" y="2394908"/>
            <a:chExt cx="962086" cy="962084"/>
          </a:xfrm>
          <a:solidFill>
            <a:srgbClr val="00B0F0"/>
          </a:solidFill>
        </p:grpSpPr>
        <p:sp>
          <p:nvSpPr>
            <p:cNvPr id="32" name="椭圆 31"/>
            <p:cNvSpPr/>
            <p:nvPr/>
          </p:nvSpPr>
          <p:spPr bwMode="auto">
            <a:xfrm>
              <a:off x="6409426" y="2394908"/>
              <a:ext cx="962086" cy="962084"/>
            </a:xfrm>
            <a:prstGeom prst="ellipse">
              <a:avLst/>
            </a:prstGeom>
            <a:grpFill/>
            <a:ln w="3175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02294" y="2523287"/>
              <a:ext cx="546386" cy="717445"/>
            </a:xfrm>
            <a:prstGeom prst="rect">
              <a:avLst/>
            </a:prstGeom>
            <a:grpFill/>
            <a:ln w="3175" cap="flat" cmpd="sng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 sz="1600">
                  <a:solidFill>
                    <a:srgbClr val="FFFFFF"/>
                  </a:solidFill>
                  <a:latin typeface="+mn-ea"/>
                  <a:ea typeface="+mn-ea"/>
                </a:defRPr>
              </a:lvl1pPr>
            </a:lstStyle>
            <a:p>
              <a:r>
                <a:rPr lang="en-US" altLang="zh-CN" b="1" dirty="0"/>
                <a:t>2</a:t>
              </a:r>
              <a:endParaRPr lang="zh-CN" altLang="en-US" b="1" dirty="0"/>
            </a:p>
          </p:txBody>
        </p:sp>
      </p:grpSp>
      <p:grpSp>
        <p:nvGrpSpPr>
          <p:cNvPr id="16" name="组合 33"/>
          <p:cNvGrpSpPr/>
          <p:nvPr/>
        </p:nvGrpSpPr>
        <p:grpSpPr>
          <a:xfrm>
            <a:off x="5644955" y="3361394"/>
            <a:ext cx="787036" cy="754747"/>
            <a:chOff x="6409426" y="3568104"/>
            <a:chExt cx="962086" cy="962084"/>
          </a:xfrm>
          <a:solidFill>
            <a:srgbClr val="0070C0"/>
          </a:solidFill>
        </p:grpSpPr>
        <p:sp>
          <p:nvSpPr>
            <p:cNvPr id="35" name="椭圆 34"/>
            <p:cNvSpPr/>
            <p:nvPr/>
          </p:nvSpPr>
          <p:spPr bwMode="auto">
            <a:xfrm>
              <a:off x="6409426" y="3568104"/>
              <a:ext cx="962086" cy="962084"/>
            </a:xfrm>
            <a:prstGeom prst="ellipse">
              <a:avLst/>
            </a:prstGeom>
            <a:grpFill/>
            <a:ln w="3175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00894" y="3710247"/>
              <a:ext cx="546386" cy="717445"/>
            </a:xfrm>
            <a:prstGeom prst="rect">
              <a:avLst/>
            </a:prstGeom>
            <a:grpFill/>
            <a:ln w="3175" cap="flat" cmpd="sng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rgbClr val="FFFFFF"/>
                  </a:solidFill>
                  <a:ea typeface="微软雅黑" panose="020B0503020204020204" charset="-122"/>
                </a:defRPr>
              </a:lvl1pPr>
            </a:lstStyle>
            <a:p>
              <a:r>
                <a:rPr lang="en-US" altLang="zh-CN" sz="1600" b="1" dirty="0">
                  <a:latin typeface="+mn-ea"/>
                  <a:ea typeface="+mn-ea"/>
                </a:rPr>
                <a:t>3</a:t>
              </a:r>
              <a:endParaRPr lang="zh-CN" altLang="en-US" sz="1600" b="1" dirty="0">
                <a:latin typeface="+mn-ea"/>
                <a:ea typeface="+mn-ea"/>
              </a:endParaRPr>
            </a:p>
          </p:txBody>
        </p:sp>
      </p:grpSp>
      <p:grpSp>
        <p:nvGrpSpPr>
          <p:cNvPr id="17" name="组合 36"/>
          <p:cNvGrpSpPr/>
          <p:nvPr/>
        </p:nvGrpSpPr>
        <p:grpSpPr>
          <a:xfrm>
            <a:off x="5644955" y="4348898"/>
            <a:ext cx="787036" cy="754747"/>
            <a:chOff x="6409426" y="4869160"/>
            <a:chExt cx="962086" cy="962084"/>
          </a:xfrm>
          <a:solidFill>
            <a:srgbClr val="0070C0">
              <a:alpha val="69804"/>
            </a:srgbClr>
          </a:solidFill>
        </p:grpSpPr>
        <p:sp>
          <p:nvSpPr>
            <p:cNvPr id="38" name="椭圆 37"/>
            <p:cNvSpPr/>
            <p:nvPr/>
          </p:nvSpPr>
          <p:spPr bwMode="auto">
            <a:xfrm>
              <a:off x="6409426" y="4869160"/>
              <a:ext cx="962086" cy="962084"/>
            </a:xfrm>
            <a:prstGeom prst="ellipse">
              <a:avLst/>
            </a:prstGeom>
            <a:grpFill/>
            <a:ln w="3175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10669" y="5005504"/>
              <a:ext cx="546386" cy="717445"/>
            </a:xfrm>
            <a:prstGeom prst="rect">
              <a:avLst/>
            </a:prstGeom>
            <a:noFill/>
            <a:ln w="3175" cap="flat" cmpd="sng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 sz="1600">
                  <a:solidFill>
                    <a:srgbClr val="FFFFFF"/>
                  </a:solidFill>
                  <a:latin typeface="+mn-ea"/>
                  <a:ea typeface="+mn-ea"/>
                </a:defRPr>
              </a:lvl1pPr>
            </a:lstStyle>
            <a:p>
              <a:r>
                <a:rPr lang="en-US" altLang="zh-CN" b="1" dirty="0"/>
                <a:t>4</a:t>
              </a:r>
              <a:endParaRPr lang="zh-CN" altLang="en-US" b="1" dirty="0"/>
            </a:p>
          </p:txBody>
        </p:sp>
      </p:grpSp>
      <p:grpSp>
        <p:nvGrpSpPr>
          <p:cNvPr id="20" name="组合 44"/>
          <p:cNvGrpSpPr/>
          <p:nvPr/>
        </p:nvGrpSpPr>
        <p:grpSpPr>
          <a:xfrm>
            <a:off x="5676580" y="5314936"/>
            <a:ext cx="787036" cy="754747"/>
            <a:chOff x="6409426" y="1173624"/>
            <a:chExt cx="962086" cy="96208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6" name="椭圆 45"/>
            <p:cNvSpPr/>
            <p:nvPr/>
          </p:nvSpPr>
          <p:spPr bwMode="auto">
            <a:xfrm>
              <a:off x="6409426" y="1173624"/>
              <a:ext cx="962086" cy="962084"/>
            </a:xfrm>
            <a:prstGeom prst="ellipse">
              <a:avLst/>
            </a:prstGeom>
            <a:grpFill/>
            <a:ln w="3175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603774" y="1315229"/>
              <a:ext cx="546386" cy="717445"/>
            </a:xfrm>
            <a:prstGeom prst="rect">
              <a:avLst/>
            </a:prstGeom>
            <a:grpFill/>
            <a:ln w="3175" cap="flat" cmpd="sng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rgbClr val="FFFFFF"/>
                  </a:solidFill>
                  <a:ea typeface="微软雅黑" panose="020B0503020204020204" charset="-122"/>
                </a:defRPr>
              </a:lvl1pPr>
            </a:lstStyle>
            <a:p>
              <a:r>
                <a:rPr lang="en-US" altLang="zh-CN" sz="1600" b="1" dirty="0">
                  <a:latin typeface="+mn-ea"/>
                  <a:ea typeface="+mn-ea"/>
                </a:rPr>
                <a:t>5</a:t>
              </a:r>
              <a:endParaRPr lang="zh-CN" altLang="en-US" sz="1600" b="1" dirty="0">
                <a:latin typeface="+mn-ea"/>
                <a:ea typeface="+mn-ea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939650" y="5679234"/>
            <a:ext cx="311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F8F8F8"/>
                </a:solidFill>
                <a:latin typeface="+mn-ea"/>
              </a:rPr>
              <a:t>5</a:t>
            </a:r>
            <a:endParaRPr lang="zh-CN" altLang="en-US" sz="1600" b="1" dirty="0">
              <a:solidFill>
                <a:srgbClr val="F8F8F8"/>
              </a:solidFill>
              <a:latin typeface="+mn-e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51271" y="2598335"/>
            <a:ext cx="5189280" cy="349702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zh-CN" altLang="en-US" b="1" dirty="0">
                <a:latin typeface="+mn-ea"/>
              </a:rPr>
              <a:t>菜单查找：</a:t>
            </a:r>
            <a:r>
              <a:rPr lang="zh-CN" altLang="en-US" dirty="0">
                <a:latin typeface="+mn-ea"/>
              </a:rPr>
              <a:t>直接从左边的数据内容菜单查找</a:t>
            </a:r>
            <a:endParaRPr lang="en-US" altLang="zh-CN" dirty="0">
              <a:latin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68523" y="3581747"/>
            <a:ext cx="4999500" cy="349702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zh-CN" altLang="en-US" b="1" dirty="0">
                <a:latin typeface="+mn-ea"/>
              </a:rPr>
              <a:t>在线询问：</a:t>
            </a:r>
            <a:r>
              <a:rPr lang="zh-CN" altLang="en-US" dirty="0">
                <a:latin typeface="+mn-ea"/>
              </a:rPr>
              <a:t>在线点击</a:t>
            </a:r>
            <a:r>
              <a:rPr lang="en-US" altLang="zh-CN" dirty="0">
                <a:latin typeface="+mn-ea"/>
              </a:rPr>
              <a:t>《</a:t>
            </a:r>
            <a:r>
              <a:rPr lang="zh-CN" altLang="en-US" dirty="0">
                <a:latin typeface="+mn-ea"/>
              </a:rPr>
              <a:t>咨询与反馈</a:t>
            </a:r>
            <a:r>
              <a:rPr lang="en-US" altLang="zh-CN" dirty="0">
                <a:latin typeface="+mn-ea"/>
              </a:rPr>
              <a:t>》</a:t>
            </a:r>
            <a:r>
              <a:rPr lang="zh-CN" altLang="en-US" dirty="0">
                <a:latin typeface="+mn-ea"/>
              </a:rPr>
              <a:t>栏目询问</a:t>
            </a:r>
            <a:endParaRPr lang="en-US" altLang="zh-CN" dirty="0">
              <a:latin typeface="+mn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85776" y="4547905"/>
            <a:ext cx="5016752" cy="349702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zh-CN" altLang="en-US" b="1" dirty="0">
                <a:latin typeface="+mn-ea"/>
              </a:rPr>
              <a:t>邮件咨询：</a:t>
            </a:r>
            <a:r>
              <a:rPr lang="zh-CN" altLang="en-US" dirty="0">
                <a:latin typeface="+mn-ea"/>
              </a:rPr>
              <a:t>发邮件至 </a:t>
            </a:r>
            <a:r>
              <a:rPr lang="en-US" altLang="zh-CN" dirty="0">
                <a:latin typeface="+mn-ea"/>
                <a:hlinkClick r:id="rId1"/>
              </a:rPr>
              <a:t>resset@resset.cn</a:t>
            </a:r>
            <a:r>
              <a:rPr lang="en-US" altLang="zh-CN" dirty="0">
                <a:latin typeface="+mn-ea"/>
              </a:rPr>
              <a:t>  </a:t>
            </a:r>
            <a:r>
              <a:rPr lang="zh-CN" altLang="en-US" dirty="0">
                <a:latin typeface="+mn-ea"/>
              </a:rPr>
              <a:t>咨询</a:t>
            </a:r>
            <a:endParaRPr lang="en-US" altLang="zh-CN" dirty="0">
              <a:latin typeface="+mn-e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85776" y="5539946"/>
            <a:ext cx="5137522" cy="349702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zh-CN" altLang="en-US" b="1" dirty="0">
                <a:latin typeface="+mn-ea"/>
              </a:rPr>
              <a:t>数据定制：</a:t>
            </a:r>
            <a:r>
              <a:rPr lang="zh-CN" altLang="en-US" dirty="0">
                <a:latin typeface="+mn-ea"/>
              </a:rPr>
              <a:t>联系</a:t>
            </a:r>
            <a:r>
              <a:rPr lang="en-US" altLang="zh-CN" dirty="0">
                <a:latin typeface="+mn-ea"/>
              </a:rPr>
              <a:t>RESSET</a:t>
            </a:r>
            <a:r>
              <a:rPr lang="zh-CN" altLang="en-US" dirty="0">
                <a:latin typeface="+mn-ea"/>
              </a:rPr>
              <a:t>公司进行数据定制</a:t>
            </a:r>
            <a:endParaRPr lang="en-US" altLang="zh-CN" dirty="0">
              <a:latin typeface="+mn-ea"/>
            </a:endParaRPr>
          </a:p>
        </p:txBody>
      </p:sp>
    </p:spTree>
    <p:custDataLst>
      <p:tags r:id="rId2"/>
    </p:custDataLst>
  </p:cSld>
  <p:clrMapOvr>
    <a:masterClrMapping/>
  </p:clrMapOvr>
  <p:transition advTm="10000">
    <p:pull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数据查询案例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阅读数据词典与计算方式</a:t>
            </a:r>
            <a:endParaRPr lang="zh-CN" altLang="en-US" sz="2800" b="1" dirty="0"/>
          </a:p>
        </p:txBody>
      </p:sp>
      <p:sp>
        <p:nvSpPr>
          <p:cNvPr id="42" name="内容占位符 2"/>
          <p:cNvSpPr txBox="1"/>
          <p:nvPr/>
        </p:nvSpPr>
        <p:spPr>
          <a:xfrm>
            <a:off x="1049554" y="1427683"/>
            <a:ext cx="7490604" cy="27647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1175" lvl="0" indent="-511175" defTabSz="1363980">
              <a:lnSpc>
                <a:spcPct val="150000"/>
              </a:lnSpc>
              <a:spcBef>
                <a:spcPts val="130"/>
              </a:spcBef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+mn-ea"/>
              </a:rPr>
              <a:t>每一大库中都包含标识子库</a:t>
            </a:r>
            <a:endParaRPr lang="en-US" altLang="zh-CN" sz="2400" dirty="0">
              <a:latin typeface="+mn-ea"/>
            </a:endParaRPr>
          </a:p>
          <a:p>
            <a:pPr lvl="1"/>
            <a:endParaRPr lang="en-US" altLang="zh-CN" dirty="0">
              <a:latin typeface="+mn-ea"/>
            </a:endParaRPr>
          </a:p>
          <a:p>
            <a:pPr marL="449580" lvl="1" indent="85725">
              <a:lnSpc>
                <a:spcPct val="150000"/>
              </a:lnSpc>
              <a:buSzPct val="73000"/>
              <a:buFont typeface="Wingdings" panose="05000000000000000000" pitchFamily="2" charset="2"/>
              <a:buChar char="n"/>
              <a:tabLst>
                <a:tab pos="715645" algn="l"/>
              </a:tabLst>
            </a:pPr>
            <a:r>
              <a:rPr lang="en-US" altLang="zh-CN" dirty="0">
                <a:latin typeface="+mn-ea"/>
              </a:rPr>
              <a:t>  RESSET</a:t>
            </a:r>
            <a:r>
              <a:rPr lang="zh-CN" altLang="en-US" dirty="0">
                <a:latin typeface="+mn-ea"/>
              </a:rPr>
              <a:t>股票</a:t>
            </a:r>
            <a:r>
              <a:rPr lang="en-US" altLang="zh-CN" dirty="0">
                <a:latin typeface="+mn-ea"/>
              </a:rPr>
              <a:t>—</a:t>
            </a:r>
            <a:r>
              <a:rPr lang="zh-CN" altLang="en-US" dirty="0">
                <a:latin typeface="+mn-ea"/>
              </a:rPr>
              <a:t>公司与证券信息</a:t>
            </a:r>
            <a:endParaRPr lang="zh-CN" altLang="en-US" dirty="0">
              <a:latin typeface="+mn-ea"/>
            </a:endParaRPr>
          </a:p>
          <a:p>
            <a:pPr marL="449580" lvl="1" indent="85725">
              <a:lnSpc>
                <a:spcPct val="150000"/>
              </a:lnSpc>
              <a:buSzPct val="73000"/>
              <a:buFont typeface="Wingdings" panose="05000000000000000000" pitchFamily="2" charset="2"/>
              <a:buChar char="n"/>
              <a:tabLst>
                <a:tab pos="715645" algn="l"/>
              </a:tabLst>
            </a:pPr>
            <a:r>
              <a:rPr lang="en-US" altLang="zh-CN" dirty="0">
                <a:latin typeface="+mn-ea"/>
              </a:rPr>
              <a:t>  RESSET</a:t>
            </a:r>
            <a:r>
              <a:rPr lang="zh-CN" altLang="en-US" dirty="0">
                <a:latin typeface="+mn-ea"/>
              </a:rPr>
              <a:t>债券</a:t>
            </a:r>
            <a:r>
              <a:rPr lang="en-US" altLang="zh-CN" dirty="0">
                <a:latin typeface="+mn-ea"/>
              </a:rPr>
              <a:t>—</a:t>
            </a:r>
            <a:r>
              <a:rPr lang="zh-CN" altLang="en-US" dirty="0">
                <a:latin typeface="+mn-ea"/>
              </a:rPr>
              <a:t>债券标识与信息</a:t>
            </a:r>
            <a:endParaRPr lang="zh-CN" altLang="en-US" dirty="0">
              <a:latin typeface="+mn-ea"/>
            </a:endParaRPr>
          </a:p>
          <a:p>
            <a:pPr marL="449580" lvl="1" indent="85725">
              <a:lnSpc>
                <a:spcPct val="150000"/>
              </a:lnSpc>
              <a:buSzPct val="73000"/>
              <a:buFont typeface="Wingdings" panose="05000000000000000000" pitchFamily="2" charset="2"/>
              <a:buChar char="n"/>
              <a:tabLst>
                <a:tab pos="715645" algn="l"/>
              </a:tabLst>
            </a:pPr>
            <a:r>
              <a:rPr lang="en-US" altLang="zh-CN" dirty="0">
                <a:latin typeface="+mn-ea"/>
              </a:rPr>
              <a:t>  RESSET</a:t>
            </a:r>
            <a:r>
              <a:rPr lang="zh-CN" altLang="en-US" dirty="0">
                <a:latin typeface="+mn-ea"/>
              </a:rPr>
              <a:t>基金</a:t>
            </a:r>
            <a:r>
              <a:rPr lang="en-US" altLang="zh-CN" dirty="0">
                <a:latin typeface="+mn-ea"/>
              </a:rPr>
              <a:t>—</a:t>
            </a:r>
            <a:r>
              <a:rPr lang="zh-CN" altLang="en-US" dirty="0">
                <a:latin typeface="+mn-ea"/>
              </a:rPr>
              <a:t>基金标识与信息</a:t>
            </a:r>
            <a:endParaRPr lang="en-US" altLang="zh-CN" dirty="0">
              <a:latin typeface="+mn-ea"/>
            </a:endParaRPr>
          </a:p>
          <a:p>
            <a:pPr marL="449580" lvl="1" indent="85725">
              <a:lnSpc>
                <a:spcPct val="150000"/>
              </a:lnSpc>
              <a:buSzPct val="73000"/>
              <a:buFont typeface="Wingdings" panose="05000000000000000000" pitchFamily="2" charset="2"/>
              <a:buChar char="n"/>
              <a:tabLst>
                <a:tab pos="715645" algn="l"/>
              </a:tabLst>
            </a:pPr>
            <a:r>
              <a:rPr lang="en-US" altLang="zh-CN" dirty="0">
                <a:latin typeface="+mn-ea"/>
              </a:rPr>
              <a:t>  RESSET</a:t>
            </a:r>
            <a:r>
              <a:rPr lang="zh-CN" altLang="en-US" dirty="0">
                <a:latin typeface="+mn-ea"/>
              </a:rPr>
              <a:t>理财产品</a:t>
            </a:r>
            <a:r>
              <a:rPr lang="en-US" altLang="zh-CN" dirty="0">
                <a:latin typeface="+mn-ea"/>
              </a:rPr>
              <a:t>—</a:t>
            </a:r>
            <a:r>
              <a:rPr lang="zh-CN" altLang="en-US" dirty="0">
                <a:latin typeface="+mn-ea"/>
              </a:rPr>
              <a:t>理财产品标识与信息</a:t>
            </a:r>
            <a:endParaRPr lang="zh-CN" altLang="en-US" dirty="0">
              <a:latin typeface="+mn-ea"/>
            </a:endParaRPr>
          </a:p>
          <a:p>
            <a:pPr marL="449580" lvl="1" indent="85725">
              <a:lnSpc>
                <a:spcPct val="150000"/>
              </a:lnSpc>
              <a:buSzPct val="73000"/>
              <a:buFont typeface="Wingdings" panose="05000000000000000000" pitchFamily="2" charset="2"/>
              <a:buChar char="n"/>
              <a:tabLst>
                <a:tab pos="715645" algn="l"/>
              </a:tabLst>
            </a:pPr>
            <a:endParaRPr lang="zh-CN" altLang="en-US" dirty="0">
              <a:latin typeface="+mn-ea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032725" y="2258529"/>
            <a:ext cx="53282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lvl="1" indent="85725">
              <a:lnSpc>
                <a:spcPct val="150000"/>
              </a:lnSpc>
              <a:buSzPct val="73000"/>
              <a:buFont typeface="Wingdings" panose="05000000000000000000" pitchFamily="2" charset="2"/>
              <a:buChar char="n"/>
              <a:tabLst>
                <a:tab pos="715645" algn="l"/>
              </a:tabLst>
            </a:pPr>
            <a:r>
              <a:rPr lang="en-US" altLang="zh-CN" dirty="0">
                <a:latin typeface="+mn-ea"/>
              </a:rPr>
              <a:t> RESSET</a:t>
            </a:r>
            <a:r>
              <a:rPr lang="zh-CN" altLang="en-US" dirty="0">
                <a:latin typeface="+mn-ea"/>
              </a:rPr>
              <a:t>外汇</a:t>
            </a:r>
            <a:r>
              <a:rPr lang="en-US" altLang="zh-CN" dirty="0">
                <a:latin typeface="+mn-ea"/>
              </a:rPr>
              <a:t>—</a:t>
            </a:r>
            <a:r>
              <a:rPr lang="zh-CN" altLang="en-US" dirty="0">
                <a:latin typeface="+mn-ea"/>
              </a:rPr>
              <a:t>主要货币信息</a:t>
            </a:r>
            <a:endParaRPr lang="zh-CN" altLang="en-US" dirty="0">
              <a:latin typeface="+mn-ea"/>
            </a:endParaRPr>
          </a:p>
          <a:p>
            <a:pPr marL="449580" lvl="1" indent="85725">
              <a:lnSpc>
                <a:spcPct val="150000"/>
              </a:lnSpc>
              <a:buSzPct val="73000"/>
              <a:buFont typeface="Wingdings" panose="05000000000000000000" pitchFamily="2" charset="2"/>
              <a:buChar char="n"/>
              <a:tabLst>
                <a:tab pos="715645" algn="l"/>
              </a:tabLst>
            </a:pPr>
            <a:r>
              <a:rPr lang="en-US" altLang="zh-CN" dirty="0">
                <a:latin typeface="+mn-ea"/>
              </a:rPr>
              <a:t>  RESSET</a:t>
            </a:r>
            <a:r>
              <a:rPr lang="zh-CN" altLang="en-US" dirty="0">
                <a:latin typeface="+mn-ea"/>
              </a:rPr>
              <a:t>黄金</a:t>
            </a:r>
            <a:r>
              <a:rPr lang="en-US" altLang="zh-CN" dirty="0">
                <a:latin typeface="+mn-ea"/>
              </a:rPr>
              <a:t>—</a:t>
            </a:r>
            <a:r>
              <a:rPr lang="zh-CN" altLang="en-US" dirty="0">
                <a:latin typeface="+mn-ea"/>
              </a:rPr>
              <a:t>黄金交易品种</a:t>
            </a:r>
            <a:endParaRPr lang="en-US" altLang="zh-CN" dirty="0">
              <a:latin typeface="+mn-ea"/>
            </a:endParaRPr>
          </a:p>
          <a:p>
            <a:pPr marL="449580" lvl="1" indent="85725">
              <a:lnSpc>
                <a:spcPct val="150000"/>
              </a:lnSpc>
              <a:buSzPct val="73000"/>
              <a:buFont typeface="Wingdings" panose="05000000000000000000" pitchFamily="2" charset="2"/>
              <a:buChar char="n"/>
              <a:tabLst>
                <a:tab pos="715645" algn="l"/>
              </a:tabLst>
            </a:pPr>
            <a:r>
              <a:rPr lang="en-US" altLang="zh-CN" dirty="0">
                <a:latin typeface="+mn-ea"/>
              </a:rPr>
              <a:t>  RESSET</a:t>
            </a:r>
            <a:r>
              <a:rPr lang="zh-CN" altLang="en-US" dirty="0">
                <a:latin typeface="+mn-ea"/>
              </a:rPr>
              <a:t>港股</a:t>
            </a:r>
            <a:r>
              <a:rPr lang="en-US" altLang="zh-CN" dirty="0">
                <a:latin typeface="+mn-ea"/>
              </a:rPr>
              <a:t>—</a:t>
            </a:r>
            <a:r>
              <a:rPr lang="zh-CN" altLang="en-US" dirty="0">
                <a:latin typeface="+mn-ea"/>
              </a:rPr>
              <a:t>港股股票与公司信息</a:t>
            </a:r>
            <a:endParaRPr lang="en-US" altLang="zh-CN" dirty="0">
              <a:latin typeface="+mn-ea"/>
            </a:endParaRPr>
          </a:p>
          <a:p>
            <a:pPr marL="449580" lvl="1" indent="85725">
              <a:lnSpc>
                <a:spcPct val="150000"/>
              </a:lnSpc>
              <a:buSzPct val="73000"/>
              <a:buFont typeface="Wingdings" panose="05000000000000000000" pitchFamily="2" charset="2"/>
              <a:buChar char="n"/>
              <a:tabLst>
                <a:tab pos="715645" algn="l"/>
              </a:tabLst>
            </a:pPr>
            <a:r>
              <a:rPr lang="en-US" altLang="zh-CN" dirty="0">
                <a:latin typeface="+mn-ea"/>
              </a:rPr>
              <a:t>  RESSET</a:t>
            </a:r>
            <a:r>
              <a:rPr lang="zh-CN" altLang="en-US" dirty="0">
                <a:latin typeface="+mn-ea"/>
              </a:rPr>
              <a:t>期货</a:t>
            </a:r>
            <a:r>
              <a:rPr lang="en-US" altLang="zh-CN" dirty="0">
                <a:latin typeface="+mn-ea"/>
              </a:rPr>
              <a:t>—</a:t>
            </a:r>
            <a:r>
              <a:rPr lang="zh-CN" altLang="en-US" dirty="0">
                <a:latin typeface="+mn-ea"/>
              </a:rPr>
              <a:t>期货合约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1196035" y="4822956"/>
            <a:ext cx="6801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zh-CN" altLang="en-US" sz="2400" b="1" dirty="0">
                <a:solidFill>
                  <a:srgbClr val="0070C0"/>
                </a:solidFill>
                <a:latin typeface="+mn-ea"/>
              </a:rPr>
              <a:t>请同学们阅读上述表的数据词典与计算方式。</a:t>
            </a:r>
            <a:endParaRPr lang="zh-CN" altLang="en-US" sz="2400" b="1" dirty="0">
              <a:solidFill>
                <a:srgbClr val="0070C0"/>
              </a:solidFill>
              <a:latin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175036" y="4825262"/>
            <a:ext cx="443057" cy="442728"/>
            <a:chOff x="3732213" y="1809750"/>
            <a:chExt cx="377825" cy="503237"/>
          </a:xfrm>
          <a:solidFill>
            <a:srgbClr val="0070C0"/>
          </a:solidFill>
        </p:grpSpPr>
        <p:sp>
          <p:nvSpPr>
            <p:cNvPr id="54" name="Freeform 537"/>
            <p:cNvSpPr>
              <a:spLocks noEditPoints="1"/>
            </p:cNvSpPr>
            <p:nvPr/>
          </p:nvSpPr>
          <p:spPr bwMode="auto">
            <a:xfrm>
              <a:off x="3732213" y="1809750"/>
              <a:ext cx="377825" cy="503237"/>
            </a:xfrm>
            <a:custGeom>
              <a:avLst/>
              <a:gdLst>
                <a:gd name="T0" fmla="*/ 511 w 545"/>
                <a:gd name="T1" fmla="*/ 618 h 726"/>
                <a:gd name="T2" fmla="*/ 463 w 545"/>
                <a:gd name="T3" fmla="*/ 666 h 726"/>
                <a:gd name="T4" fmla="*/ 82 w 545"/>
                <a:gd name="T5" fmla="*/ 666 h 726"/>
                <a:gd name="T6" fmla="*/ 34 w 545"/>
                <a:gd name="T7" fmla="*/ 618 h 726"/>
                <a:gd name="T8" fmla="*/ 34 w 545"/>
                <a:gd name="T9" fmla="*/ 81 h 726"/>
                <a:gd name="T10" fmla="*/ 82 w 545"/>
                <a:gd name="T11" fmla="*/ 34 h 726"/>
                <a:gd name="T12" fmla="*/ 463 w 545"/>
                <a:gd name="T13" fmla="*/ 34 h 726"/>
                <a:gd name="T14" fmla="*/ 511 w 545"/>
                <a:gd name="T15" fmla="*/ 81 h 726"/>
                <a:gd name="T16" fmla="*/ 511 w 545"/>
                <a:gd name="T17" fmla="*/ 618 h 726"/>
                <a:gd name="T18" fmla="*/ 289 w 545"/>
                <a:gd name="T19" fmla="*/ 712 h 726"/>
                <a:gd name="T20" fmla="*/ 256 w 545"/>
                <a:gd name="T21" fmla="*/ 712 h 726"/>
                <a:gd name="T22" fmla="*/ 241 w 545"/>
                <a:gd name="T23" fmla="*/ 697 h 726"/>
                <a:gd name="T24" fmla="*/ 256 w 545"/>
                <a:gd name="T25" fmla="*/ 683 h 726"/>
                <a:gd name="T26" fmla="*/ 289 w 545"/>
                <a:gd name="T27" fmla="*/ 683 h 726"/>
                <a:gd name="T28" fmla="*/ 304 w 545"/>
                <a:gd name="T29" fmla="*/ 697 h 726"/>
                <a:gd name="T30" fmla="*/ 289 w 545"/>
                <a:gd name="T31" fmla="*/ 712 h 726"/>
                <a:gd name="T32" fmla="*/ 463 w 545"/>
                <a:gd name="T33" fmla="*/ 0 h 726"/>
                <a:gd name="T34" fmla="*/ 82 w 545"/>
                <a:gd name="T35" fmla="*/ 0 h 726"/>
                <a:gd name="T36" fmla="*/ 0 w 545"/>
                <a:gd name="T37" fmla="*/ 81 h 726"/>
                <a:gd name="T38" fmla="*/ 0 w 545"/>
                <a:gd name="T39" fmla="*/ 644 h 726"/>
                <a:gd name="T40" fmla="*/ 82 w 545"/>
                <a:gd name="T41" fmla="*/ 726 h 726"/>
                <a:gd name="T42" fmla="*/ 463 w 545"/>
                <a:gd name="T43" fmla="*/ 726 h 726"/>
                <a:gd name="T44" fmla="*/ 545 w 545"/>
                <a:gd name="T45" fmla="*/ 644 h 726"/>
                <a:gd name="T46" fmla="*/ 545 w 545"/>
                <a:gd name="T47" fmla="*/ 81 h 726"/>
                <a:gd name="T48" fmla="*/ 463 w 545"/>
                <a:gd name="T49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5" h="726">
                  <a:moveTo>
                    <a:pt x="511" y="618"/>
                  </a:moveTo>
                  <a:cubicBezTo>
                    <a:pt x="511" y="644"/>
                    <a:pt x="489" y="666"/>
                    <a:pt x="463" y="666"/>
                  </a:cubicBezTo>
                  <a:lnTo>
                    <a:pt x="82" y="666"/>
                  </a:lnTo>
                  <a:cubicBezTo>
                    <a:pt x="56" y="666"/>
                    <a:pt x="34" y="644"/>
                    <a:pt x="34" y="618"/>
                  </a:cubicBezTo>
                  <a:lnTo>
                    <a:pt x="34" y="81"/>
                  </a:lnTo>
                  <a:cubicBezTo>
                    <a:pt x="34" y="55"/>
                    <a:pt x="56" y="34"/>
                    <a:pt x="82" y="34"/>
                  </a:cubicBezTo>
                  <a:lnTo>
                    <a:pt x="463" y="34"/>
                  </a:lnTo>
                  <a:cubicBezTo>
                    <a:pt x="489" y="34"/>
                    <a:pt x="511" y="55"/>
                    <a:pt x="511" y="81"/>
                  </a:cubicBezTo>
                  <a:lnTo>
                    <a:pt x="511" y="618"/>
                  </a:lnTo>
                  <a:close/>
                  <a:moveTo>
                    <a:pt x="289" y="712"/>
                  </a:moveTo>
                  <a:lnTo>
                    <a:pt x="256" y="712"/>
                  </a:lnTo>
                  <a:cubicBezTo>
                    <a:pt x="248" y="712"/>
                    <a:pt x="241" y="705"/>
                    <a:pt x="241" y="697"/>
                  </a:cubicBezTo>
                  <a:cubicBezTo>
                    <a:pt x="241" y="689"/>
                    <a:pt x="248" y="683"/>
                    <a:pt x="256" y="683"/>
                  </a:cubicBezTo>
                  <a:lnTo>
                    <a:pt x="289" y="683"/>
                  </a:lnTo>
                  <a:cubicBezTo>
                    <a:pt x="297" y="683"/>
                    <a:pt x="304" y="689"/>
                    <a:pt x="304" y="697"/>
                  </a:cubicBezTo>
                  <a:cubicBezTo>
                    <a:pt x="304" y="705"/>
                    <a:pt x="297" y="712"/>
                    <a:pt x="289" y="712"/>
                  </a:cubicBezTo>
                  <a:close/>
                  <a:moveTo>
                    <a:pt x="463" y="0"/>
                  </a:moveTo>
                  <a:lnTo>
                    <a:pt x="82" y="0"/>
                  </a:lnTo>
                  <a:cubicBezTo>
                    <a:pt x="37" y="0"/>
                    <a:pt x="0" y="36"/>
                    <a:pt x="0" y="81"/>
                  </a:cubicBezTo>
                  <a:lnTo>
                    <a:pt x="0" y="644"/>
                  </a:lnTo>
                  <a:cubicBezTo>
                    <a:pt x="0" y="689"/>
                    <a:pt x="37" y="726"/>
                    <a:pt x="82" y="726"/>
                  </a:cubicBezTo>
                  <a:lnTo>
                    <a:pt x="463" y="726"/>
                  </a:lnTo>
                  <a:cubicBezTo>
                    <a:pt x="508" y="726"/>
                    <a:pt x="545" y="689"/>
                    <a:pt x="545" y="644"/>
                  </a:cubicBezTo>
                  <a:lnTo>
                    <a:pt x="545" y="81"/>
                  </a:lnTo>
                  <a:cubicBezTo>
                    <a:pt x="545" y="36"/>
                    <a:pt x="508" y="0"/>
                    <a:pt x="4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38"/>
            <p:cNvSpPr/>
            <p:nvPr/>
          </p:nvSpPr>
          <p:spPr bwMode="auto">
            <a:xfrm>
              <a:off x="3797300" y="1893888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39"/>
            <p:cNvSpPr/>
            <p:nvPr/>
          </p:nvSpPr>
          <p:spPr bwMode="auto">
            <a:xfrm>
              <a:off x="3797300" y="1936750"/>
              <a:ext cx="249238" cy="25400"/>
            </a:xfrm>
            <a:custGeom>
              <a:avLst/>
              <a:gdLst>
                <a:gd name="T0" fmla="*/ 361 w 361"/>
                <a:gd name="T1" fmla="*/ 18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8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8"/>
                  </a:moveTo>
                  <a:cubicBezTo>
                    <a:pt x="361" y="28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40"/>
            <p:cNvSpPr/>
            <p:nvPr/>
          </p:nvSpPr>
          <p:spPr bwMode="auto">
            <a:xfrm>
              <a:off x="3797300" y="1981200"/>
              <a:ext cx="249238" cy="23812"/>
            </a:xfrm>
            <a:custGeom>
              <a:avLst/>
              <a:gdLst>
                <a:gd name="T0" fmla="*/ 361 w 361"/>
                <a:gd name="T1" fmla="*/ 18 h 36"/>
                <a:gd name="T2" fmla="*/ 342 w 361"/>
                <a:gd name="T3" fmla="*/ 36 h 36"/>
                <a:gd name="T4" fmla="*/ 18 w 361"/>
                <a:gd name="T5" fmla="*/ 36 h 36"/>
                <a:gd name="T6" fmla="*/ 0 w 361"/>
                <a:gd name="T7" fmla="*/ 18 h 36"/>
                <a:gd name="T8" fmla="*/ 18 w 361"/>
                <a:gd name="T9" fmla="*/ 0 h 36"/>
                <a:gd name="T10" fmla="*/ 342 w 361"/>
                <a:gd name="T11" fmla="*/ 0 h 36"/>
                <a:gd name="T12" fmla="*/ 361 w 361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6">
                  <a:moveTo>
                    <a:pt x="361" y="18"/>
                  </a:moveTo>
                  <a:cubicBezTo>
                    <a:pt x="361" y="28"/>
                    <a:pt x="353" y="36"/>
                    <a:pt x="342" y="36"/>
                  </a:cubicBez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41"/>
            <p:cNvSpPr/>
            <p:nvPr/>
          </p:nvSpPr>
          <p:spPr bwMode="auto">
            <a:xfrm>
              <a:off x="3797300" y="2024063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9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42"/>
            <p:cNvSpPr/>
            <p:nvPr/>
          </p:nvSpPr>
          <p:spPr bwMode="auto">
            <a:xfrm>
              <a:off x="3797300" y="2066925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43"/>
            <p:cNvSpPr/>
            <p:nvPr/>
          </p:nvSpPr>
          <p:spPr bwMode="auto">
            <a:xfrm>
              <a:off x="3797300" y="2111375"/>
              <a:ext cx="169863" cy="25400"/>
            </a:xfrm>
            <a:custGeom>
              <a:avLst/>
              <a:gdLst>
                <a:gd name="T0" fmla="*/ 247 w 247"/>
                <a:gd name="T1" fmla="*/ 18 h 37"/>
                <a:gd name="T2" fmla="*/ 229 w 247"/>
                <a:gd name="T3" fmla="*/ 37 h 37"/>
                <a:gd name="T4" fmla="*/ 18 w 247"/>
                <a:gd name="T5" fmla="*/ 37 h 37"/>
                <a:gd name="T6" fmla="*/ 0 w 247"/>
                <a:gd name="T7" fmla="*/ 18 h 37"/>
                <a:gd name="T8" fmla="*/ 18 w 247"/>
                <a:gd name="T9" fmla="*/ 0 h 37"/>
                <a:gd name="T10" fmla="*/ 229 w 247"/>
                <a:gd name="T11" fmla="*/ 0 h 37"/>
                <a:gd name="T12" fmla="*/ 247 w 247"/>
                <a:gd name="T13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37">
                  <a:moveTo>
                    <a:pt x="247" y="18"/>
                  </a:moveTo>
                  <a:cubicBezTo>
                    <a:pt x="247" y="28"/>
                    <a:pt x="239" y="37"/>
                    <a:pt x="229" y="37"/>
                  </a:cubicBezTo>
                  <a:lnTo>
                    <a:pt x="18" y="37"/>
                  </a:lnTo>
                  <a:cubicBezTo>
                    <a:pt x="8" y="37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229" y="0"/>
                  </a:lnTo>
                  <a:cubicBezTo>
                    <a:pt x="239" y="0"/>
                    <a:pt x="247" y="8"/>
                    <a:pt x="24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p:transition advTm="10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0446 -3.33333E-6 L -2.0294E-7 -3.33333E-6 " pathEditMode="relative" rAng="0" ptsTypes="AA">
                                      <p:cBhvr>
                                        <p:cTn id="8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数据查询案例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“最新股票信息”查询</a:t>
            </a:r>
            <a:endParaRPr lang="zh-CN" altLang="en-US" sz="2800" b="1" dirty="0"/>
          </a:p>
        </p:txBody>
      </p:sp>
      <p:sp>
        <p:nvSpPr>
          <p:cNvPr id="14" name="内容占位符 2"/>
          <p:cNvSpPr txBox="1"/>
          <p:nvPr/>
        </p:nvSpPr>
        <p:spPr>
          <a:xfrm>
            <a:off x="1049553" y="1427683"/>
            <a:ext cx="10190665" cy="10998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1175" indent="-511175" defTabSz="1363980">
              <a:lnSpc>
                <a:spcPct val="150000"/>
              </a:lnSpc>
              <a:spcBef>
                <a:spcPts val="130"/>
              </a:spcBef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+mn-ea"/>
              </a:rPr>
              <a:t>查询路径： “</a:t>
            </a:r>
            <a:r>
              <a:rPr lang="en-US" altLang="zh-CN" sz="2400" dirty="0">
                <a:latin typeface="+mn-ea"/>
              </a:rPr>
              <a:t>RESSET</a:t>
            </a:r>
            <a:r>
              <a:rPr lang="zh-CN" altLang="en-US" sz="2400" dirty="0">
                <a:latin typeface="+mn-ea"/>
              </a:rPr>
              <a:t>股票</a:t>
            </a:r>
            <a:r>
              <a:rPr lang="en-US" altLang="zh-CN" sz="2400" dirty="0">
                <a:latin typeface="+mn-ea"/>
              </a:rPr>
              <a:t>-</a:t>
            </a:r>
            <a:r>
              <a:rPr lang="zh-CN" altLang="en-US" sz="2400" dirty="0">
                <a:latin typeface="+mn-ea"/>
              </a:rPr>
              <a:t>公司与证券信息</a:t>
            </a:r>
            <a:r>
              <a:rPr lang="en-US" altLang="zh-CN" sz="2400" dirty="0">
                <a:latin typeface="+mn-ea"/>
              </a:rPr>
              <a:t>-</a:t>
            </a:r>
            <a:r>
              <a:rPr lang="zh-CN" altLang="en-US" sz="2400" dirty="0">
                <a:latin typeface="+mn-ea"/>
              </a:rPr>
              <a:t>最新股票信息”</a:t>
            </a:r>
            <a:endParaRPr lang="zh-CN" altLang="en-US" sz="2400" dirty="0">
              <a:latin typeface="+mn-ea"/>
            </a:endParaRPr>
          </a:p>
          <a:p>
            <a:pPr lvl="1"/>
            <a:endParaRPr lang="en-US" altLang="zh-CN" sz="2000" dirty="0">
              <a:latin typeface="+mn-ea"/>
            </a:endParaRPr>
          </a:p>
          <a:p>
            <a:pPr lvl="1"/>
            <a:r>
              <a:rPr lang="zh-CN" altLang="en-US" sz="2000" dirty="0">
                <a:latin typeface="+mn-ea"/>
              </a:rPr>
              <a:t>第</a:t>
            </a:r>
            <a:r>
              <a:rPr lang="en-US" altLang="zh-CN" sz="2000" dirty="0">
                <a:latin typeface="+mn-ea"/>
              </a:rPr>
              <a:t>1</a:t>
            </a:r>
            <a:r>
              <a:rPr lang="zh-CN" altLang="en-US" sz="2000" dirty="0">
                <a:latin typeface="+mn-ea"/>
              </a:rPr>
              <a:t>步　选择“日期范围”，如图：</a:t>
            </a:r>
            <a:endParaRPr lang="zh-CN" altLang="en-US" sz="2000" dirty="0">
              <a:latin typeface="+mn-ea"/>
            </a:endParaRPr>
          </a:p>
          <a:p>
            <a:pPr lvl="1"/>
            <a:endParaRPr lang="en-US" altLang="zh-CN" dirty="0">
              <a:latin typeface="+mn-ea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64141" y="2898296"/>
            <a:ext cx="3594100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5471707" y="2904724"/>
            <a:ext cx="5846153" cy="1650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802005" lvl="1" indent="-344805" eaLnBrk="1" hangingPunct="1"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选择一日期对象，输入或点选起止日期查询，值为空时代表无时间限制</a:t>
            </a:r>
            <a:endParaRPr lang="zh-CN" altLang="en-US" sz="2000" dirty="0">
              <a:solidFill>
                <a:schemeClr val="tx1"/>
              </a:solidFill>
              <a:latin typeface="+mn-ea"/>
            </a:endParaRPr>
          </a:p>
          <a:p>
            <a:pPr marL="802005" lvl="1" indent="-344805">
              <a:spcBef>
                <a:spcPts val="1200"/>
              </a:spcBef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点击“</a:t>
            </a:r>
            <a:r>
              <a:rPr lang="zh-CN" altLang="en-US" sz="2000" b="1" dirty="0">
                <a:solidFill>
                  <a:schemeClr val="accent1"/>
                </a:solidFill>
                <a:latin typeface="+mn-ea"/>
              </a:rPr>
              <a:t>数据样例”</a:t>
            </a: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，</a:t>
            </a:r>
            <a:r>
              <a:rPr lang="zh-CN" altLang="en-US" sz="2000" b="1" dirty="0">
                <a:solidFill>
                  <a:schemeClr val="accent1"/>
                </a:solidFill>
                <a:latin typeface="+mn-ea"/>
              </a:rPr>
              <a:t>“数据词典</a:t>
            </a:r>
            <a:r>
              <a:rPr lang="en-US" altLang="zh-CN" sz="2000" b="1" dirty="0">
                <a:solidFill>
                  <a:schemeClr val="accent1"/>
                </a:solidFill>
                <a:latin typeface="+mn-ea"/>
              </a:rPr>
              <a:t>|</a:t>
            </a:r>
            <a:r>
              <a:rPr lang="zh-CN" altLang="en-US" sz="2000" b="1" dirty="0">
                <a:solidFill>
                  <a:schemeClr val="accent1"/>
                </a:solidFill>
                <a:latin typeface="+mn-ea"/>
              </a:rPr>
              <a:t>计算方法”</a:t>
            </a: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查看相关信息</a:t>
            </a:r>
            <a:endParaRPr lang="zh-CN" altLang="en-US" sz="2000" dirty="0">
              <a:solidFill>
                <a:schemeClr val="tx1"/>
              </a:solidFill>
              <a:latin typeface="+mn-ea"/>
            </a:endParaRPr>
          </a:p>
        </p:txBody>
      </p:sp>
    </p:spTree>
    <p:custDataLst>
      <p:tags r:id="rId2"/>
    </p:custDataLst>
  </p:cSld>
  <p:clrMapOvr>
    <a:masterClrMapping/>
  </p:clrMapOvr>
  <p:transition advTm="10000"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科研应用</a:t>
            </a:r>
            <a:endParaRPr sz="2800" b="1" dirty="0"/>
          </a:p>
        </p:txBody>
      </p:sp>
      <p:sp>
        <p:nvSpPr>
          <p:cNvPr id="30" name="内容占位符 2"/>
          <p:cNvSpPr txBox="1"/>
          <p:nvPr/>
        </p:nvSpPr>
        <p:spPr>
          <a:xfrm>
            <a:off x="1998466" y="1194783"/>
            <a:ext cx="1132929" cy="608137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策略研究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1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Rounded Rectangle 22"/>
          <p:cNvSpPr/>
          <p:nvPr/>
        </p:nvSpPr>
        <p:spPr>
          <a:xfrm>
            <a:off x="1269893" y="1174187"/>
            <a:ext cx="652843" cy="63094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Freeform 10"/>
          <p:cNvSpPr>
            <a:spLocks noEditPoints="1"/>
          </p:cNvSpPr>
          <p:nvPr/>
        </p:nvSpPr>
        <p:spPr bwMode="auto">
          <a:xfrm>
            <a:off x="1408760" y="1295873"/>
            <a:ext cx="375107" cy="370318"/>
          </a:xfrm>
          <a:custGeom>
            <a:avLst/>
            <a:gdLst>
              <a:gd name="T0" fmla="*/ 14 w 113"/>
              <a:gd name="T1" fmla="*/ 13 h 112"/>
              <a:gd name="T2" fmla="*/ 14 w 113"/>
              <a:gd name="T3" fmla="*/ 62 h 112"/>
              <a:gd name="T4" fmla="*/ 49 w 113"/>
              <a:gd name="T5" fmla="*/ 71 h 112"/>
              <a:gd name="T6" fmla="*/ 60 w 113"/>
              <a:gd name="T7" fmla="*/ 82 h 112"/>
              <a:gd name="T8" fmla="*/ 75 w 113"/>
              <a:gd name="T9" fmla="*/ 79 h 112"/>
              <a:gd name="T10" fmla="*/ 75 w 113"/>
              <a:gd name="T11" fmla="*/ 93 h 112"/>
              <a:gd name="T12" fmla="*/ 79 w 113"/>
              <a:gd name="T13" fmla="*/ 97 h 112"/>
              <a:gd name="T14" fmla="*/ 92 w 113"/>
              <a:gd name="T15" fmla="*/ 97 h 112"/>
              <a:gd name="T16" fmla="*/ 92 w 113"/>
              <a:gd name="T17" fmla="*/ 112 h 112"/>
              <a:gd name="T18" fmla="*/ 113 w 113"/>
              <a:gd name="T19" fmla="*/ 112 h 112"/>
              <a:gd name="T20" fmla="*/ 113 w 113"/>
              <a:gd name="T21" fmla="*/ 91 h 112"/>
              <a:gd name="T22" fmla="*/ 71 w 113"/>
              <a:gd name="T23" fmla="*/ 49 h 112"/>
              <a:gd name="T24" fmla="*/ 63 w 113"/>
              <a:gd name="T25" fmla="*/ 13 h 112"/>
              <a:gd name="T26" fmla="*/ 14 w 113"/>
              <a:gd name="T27" fmla="*/ 13 h 112"/>
              <a:gd name="T28" fmla="*/ 17 w 113"/>
              <a:gd name="T29" fmla="*/ 53 h 112"/>
              <a:gd name="T30" fmla="*/ 21 w 113"/>
              <a:gd name="T31" fmla="*/ 20 h 112"/>
              <a:gd name="T32" fmla="*/ 53 w 113"/>
              <a:gd name="T33" fmla="*/ 17 h 112"/>
              <a:gd name="T34" fmla="*/ 17 w 113"/>
              <a:gd name="T35" fmla="*/ 5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2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9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2" y="112"/>
                  <a:pt x="92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1" y="20"/>
                </a:cubicBezTo>
                <a:cubicBezTo>
                  <a:pt x="29" y="11"/>
                  <a:pt x="43" y="10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6"/>
          <p:cNvGrpSpPr/>
          <p:nvPr/>
        </p:nvGrpSpPr>
        <p:grpSpPr bwMode="auto">
          <a:xfrm>
            <a:off x="1058863" y="1908175"/>
            <a:ext cx="3330575" cy="2231331"/>
            <a:chOff x="841001" y="1516287"/>
            <a:chExt cx="3330371" cy="2230839"/>
          </a:xfrm>
        </p:grpSpPr>
        <p:sp>
          <p:nvSpPr>
            <p:cNvPr id="20" name="任意多边形 19"/>
            <p:cNvSpPr/>
            <p:nvPr/>
          </p:nvSpPr>
          <p:spPr>
            <a:xfrm>
              <a:off x="841001" y="1516287"/>
              <a:ext cx="3330371" cy="1998222"/>
            </a:xfrm>
            <a:custGeom>
              <a:avLst/>
              <a:gdLst>
                <a:gd name="connsiteX0" fmla="*/ 0 w 3330369"/>
                <a:gd name="connsiteY0" fmla="*/ 0 h 1998222"/>
                <a:gd name="connsiteX1" fmla="*/ 3330369 w 3330369"/>
                <a:gd name="connsiteY1" fmla="*/ 0 h 1998222"/>
                <a:gd name="connsiteX2" fmla="*/ 3330369 w 3330369"/>
                <a:gd name="connsiteY2" fmla="*/ 1998222 h 1998222"/>
                <a:gd name="connsiteX3" fmla="*/ 0 w 3330369"/>
                <a:gd name="connsiteY3" fmla="*/ 1998222 h 1998222"/>
                <a:gd name="connsiteX4" fmla="*/ 0 w 3330369"/>
                <a:gd name="connsiteY4" fmla="*/ 0 h 199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0369" h="1998222">
                  <a:moveTo>
                    <a:pt x="0" y="0"/>
                  </a:moveTo>
                  <a:lnTo>
                    <a:pt x="3330369" y="0"/>
                  </a:lnTo>
                  <a:lnTo>
                    <a:pt x="3330369" y="1998222"/>
                  </a:lnTo>
                  <a:lnTo>
                    <a:pt x="0" y="1998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" name="组合 8"/>
            <p:cNvGrpSpPr/>
            <p:nvPr/>
          </p:nvGrpSpPr>
          <p:grpSpPr bwMode="auto">
            <a:xfrm>
              <a:off x="841001" y="1628975"/>
              <a:ext cx="3330371" cy="431705"/>
              <a:chOff x="841001" y="1628975"/>
              <a:chExt cx="3330371" cy="431705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841001" y="1628975"/>
                <a:ext cx="3330371" cy="431705"/>
              </a:xfrm>
              <a:prstGeom prst="rect">
                <a:avLst/>
              </a:prstGeom>
              <a:solidFill>
                <a:schemeClr val="bg1">
                  <a:lumMod val="95000"/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3" name="TextBox 6"/>
              <p:cNvSpPr txBox="1"/>
              <p:nvPr/>
            </p:nvSpPr>
            <p:spPr>
              <a:xfrm>
                <a:off x="841001" y="1638498"/>
                <a:ext cx="3330371" cy="3811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量化投资策略</a:t>
                </a:r>
                <a:endPara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4" name="TextBox 6"/>
            <p:cNvSpPr txBox="1">
              <a:spLocks noChangeArrowheads="1"/>
            </p:cNvSpPr>
            <p:nvPr/>
          </p:nvSpPr>
          <p:spPr bwMode="auto">
            <a:xfrm>
              <a:off x="913011" y="2109731"/>
              <a:ext cx="3186352" cy="1637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交叉上市公司跨市套利投资策略实证研究；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基于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Monte-Carlo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模拟的最小亏损套期保值策略研究；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基于动态规划原理的平方套期保值策略研究。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30000"/>
                </a:lnSpc>
              </a:pPr>
              <a:endPara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" name="组合 12"/>
          <p:cNvGrpSpPr/>
          <p:nvPr/>
        </p:nvGrpSpPr>
        <p:grpSpPr bwMode="auto">
          <a:xfrm>
            <a:off x="4722813" y="1908175"/>
            <a:ext cx="3328987" cy="1998663"/>
            <a:chOff x="4504410" y="1516287"/>
            <a:chExt cx="3330370" cy="1998222"/>
          </a:xfrm>
        </p:grpSpPr>
        <p:sp>
          <p:nvSpPr>
            <p:cNvPr id="35" name="任意多边形 34"/>
            <p:cNvSpPr/>
            <p:nvPr/>
          </p:nvSpPr>
          <p:spPr>
            <a:xfrm>
              <a:off x="4504410" y="1516287"/>
              <a:ext cx="3330370" cy="1998222"/>
            </a:xfrm>
            <a:custGeom>
              <a:avLst/>
              <a:gdLst>
                <a:gd name="connsiteX0" fmla="*/ 0 w 3330369"/>
                <a:gd name="connsiteY0" fmla="*/ 0 h 1998222"/>
                <a:gd name="connsiteX1" fmla="*/ 3330369 w 3330369"/>
                <a:gd name="connsiteY1" fmla="*/ 0 h 1998222"/>
                <a:gd name="connsiteX2" fmla="*/ 3330369 w 3330369"/>
                <a:gd name="connsiteY2" fmla="*/ 1998222 h 1998222"/>
                <a:gd name="connsiteX3" fmla="*/ 0 w 3330369"/>
                <a:gd name="connsiteY3" fmla="*/ 1998222 h 1998222"/>
                <a:gd name="connsiteX4" fmla="*/ 0 w 3330369"/>
                <a:gd name="connsiteY4" fmla="*/ 0 h 199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0369" h="1998222">
                  <a:moveTo>
                    <a:pt x="0" y="0"/>
                  </a:moveTo>
                  <a:lnTo>
                    <a:pt x="3330369" y="0"/>
                  </a:lnTo>
                  <a:lnTo>
                    <a:pt x="3330369" y="1998222"/>
                  </a:lnTo>
                  <a:lnTo>
                    <a:pt x="0" y="1998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200" dirty="0">
                <a:solidFill>
                  <a:srgbClr val="FFFFFF"/>
                </a:solidFill>
                <a:latin typeface="Segoe UI" panose="020B0502040204020203"/>
              </a:endParaRPr>
            </a:p>
          </p:txBody>
        </p:sp>
        <p:grpSp>
          <p:nvGrpSpPr>
            <p:cNvPr id="5" name="组合 14"/>
            <p:cNvGrpSpPr/>
            <p:nvPr/>
          </p:nvGrpSpPr>
          <p:grpSpPr bwMode="auto">
            <a:xfrm>
              <a:off x="4504410" y="1628975"/>
              <a:ext cx="3330370" cy="431705"/>
              <a:chOff x="841001" y="1628975"/>
              <a:chExt cx="3330370" cy="431705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841001" y="1628975"/>
                <a:ext cx="3330370" cy="431705"/>
              </a:xfrm>
              <a:prstGeom prst="rect">
                <a:avLst/>
              </a:prstGeom>
              <a:solidFill>
                <a:schemeClr val="bg1">
                  <a:lumMod val="95000"/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9" name="TextBox 6"/>
              <p:cNvSpPr txBox="1"/>
              <p:nvPr/>
            </p:nvSpPr>
            <p:spPr>
              <a:xfrm>
                <a:off x="841001" y="1638498"/>
                <a:ext cx="3330370" cy="3811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风险控制策略</a:t>
                </a:r>
                <a:endPara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37" name="TextBox 6"/>
            <p:cNvSpPr txBox="1">
              <a:spLocks noChangeArrowheads="1"/>
            </p:cNvSpPr>
            <p:nvPr/>
          </p:nvSpPr>
          <p:spPr bwMode="auto">
            <a:xfrm>
              <a:off x="4576419" y="2109731"/>
              <a:ext cx="3186352" cy="1384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基于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GARCH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族模型的黄金市场的风险度量与预测研究；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Copula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相关理论在金融分析中的风险度量；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基于宏观经济因子的我国商业银行信用风险度量研究。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1" name="任意多边形 40"/>
          <p:cNvSpPr/>
          <p:nvPr/>
        </p:nvSpPr>
        <p:spPr bwMode="auto">
          <a:xfrm>
            <a:off x="8385175" y="1908175"/>
            <a:ext cx="3330575" cy="1998664"/>
          </a:xfrm>
          <a:custGeom>
            <a:avLst/>
            <a:gdLst>
              <a:gd name="connsiteX0" fmla="*/ 0 w 3330369"/>
              <a:gd name="connsiteY0" fmla="*/ 0 h 1998222"/>
              <a:gd name="connsiteX1" fmla="*/ 3330369 w 3330369"/>
              <a:gd name="connsiteY1" fmla="*/ 0 h 1998222"/>
              <a:gd name="connsiteX2" fmla="*/ 3330369 w 3330369"/>
              <a:gd name="connsiteY2" fmla="*/ 1998222 h 1998222"/>
              <a:gd name="connsiteX3" fmla="*/ 0 w 3330369"/>
              <a:gd name="connsiteY3" fmla="*/ 1998222 h 1998222"/>
              <a:gd name="connsiteX4" fmla="*/ 0 w 3330369"/>
              <a:gd name="connsiteY4" fmla="*/ 0 h 199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0369" h="1998222">
                <a:moveTo>
                  <a:pt x="0" y="0"/>
                </a:moveTo>
                <a:lnTo>
                  <a:pt x="3330369" y="0"/>
                </a:lnTo>
                <a:lnTo>
                  <a:pt x="3330369" y="1998222"/>
                </a:lnTo>
                <a:lnTo>
                  <a:pt x="0" y="1998222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n-US" sz="3200" dirty="0">
              <a:solidFill>
                <a:srgbClr val="FFFFFF"/>
              </a:solidFill>
              <a:latin typeface="Segoe UI" panose="020B0502040204020203"/>
            </a:endParaRPr>
          </a:p>
        </p:txBody>
      </p:sp>
      <p:grpSp>
        <p:nvGrpSpPr>
          <p:cNvPr id="6" name="组合 20"/>
          <p:cNvGrpSpPr/>
          <p:nvPr/>
        </p:nvGrpSpPr>
        <p:grpSpPr bwMode="auto">
          <a:xfrm>
            <a:off x="8385175" y="2020888"/>
            <a:ext cx="3330575" cy="431800"/>
            <a:chOff x="841001" y="1628975"/>
            <a:chExt cx="3330370" cy="431705"/>
          </a:xfrm>
        </p:grpSpPr>
        <p:sp>
          <p:nvSpPr>
            <p:cNvPr id="44" name="矩形 43"/>
            <p:cNvSpPr/>
            <p:nvPr/>
          </p:nvSpPr>
          <p:spPr>
            <a:xfrm>
              <a:off x="841001" y="1628975"/>
              <a:ext cx="3330370" cy="431705"/>
            </a:xfrm>
            <a:prstGeom prst="rect">
              <a:avLst/>
            </a:prstGeom>
            <a:solidFill>
              <a:schemeClr val="bg1">
                <a:lumMod val="95000"/>
                <a:alpha val="8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TextBox 6"/>
            <p:cNvSpPr txBox="1"/>
            <p:nvPr/>
          </p:nvSpPr>
          <p:spPr>
            <a:xfrm>
              <a:off x="841001" y="1638498"/>
              <a:ext cx="3330370" cy="3811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金融产品定价策略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3" name="TextBox 6"/>
          <p:cNvSpPr txBox="1">
            <a:spLocks noChangeArrowheads="1"/>
          </p:cNvSpPr>
          <p:nvPr/>
        </p:nvSpPr>
        <p:spPr bwMode="auto">
          <a:xfrm>
            <a:off x="8457190" y="2501750"/>
            <a:ext cx="3186548" cy="144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我国可回售债券的定价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基于同期限国债收益率曲线的模拟；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基于蒙特卡罗方法的权证定价；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我国非流通股定价问题分析：以房地产行业为例。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24"/>
          <p:cNvGrpSpPr/>
          <p:nvPr/>
        </p:nvGrpSpPr>
        <p:grpSpPr bwMode="auto">
          <a:xfrm>
            <a:off x="1058863" y="4238625"/>
            <a:ext cx="3330575" cy="2248441"/>
            <a:chOff x="841002" y="3847546"/>
            <a:chExt cx="3330370" cy="1998222"/>
          </a:xfrm>
        </p:grpSpPr>
        <p:sp>
          <p:nvSpPr>
            <p:cNvPr id="47" name="任意多边形 46"/>
            <p:cNvSpPr/>
            <p:nvPr/>
          </p:nvSpPr>
          <p:spPr>
            <a:xfrm>
              <a:off x="841002" y="3847546"/>
              <a:ext cx="3330370" cy="1998222"/>
            </a:xfrm>
            <a:custGeom>
              <a:avLst/>
              <a:gdLst>
                <a:gd name="connsiteX0" fmla="*/ 0 w 3330369"/>
                <a:gd name="connsiteY0" fmla="*/ 0 h 1998222"/>
                <a:gd name="connsiteX1" fmla="*/ 3330369 w 3330369"/>
                <a:gd name="connsiteY1" fmla="*/ 0 h 1998222"/>
                <a:gd name="connsiteX2" fmla="*/ 3330369 w 3330369"/>
                <a:gd name="connsiteY2" fmla="*/ 1998222 h 1998222"/>
                <a:gd name="connsiteX3" fmla="*/ 0 w 3330369"/>
                <a:gd name="connsiteY3" fmla="*/ 1998222 h 1998222"/>
                <a:gd name="connsiteX4" fmla="*/ 0 w 3330369"/>
                <a:gd name="connsiteY4" fmla="*/ 0 h 199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0369" h="1998222">
                  <a:moveTo>
                    <a:pt x="0" y="0"/>
                  </a:moveTo>
                  <a:lnTo>
                    <a:pt x="3330369" y="0"/>
                  </a:lnTo>
                  <a:lnTo>
                    <a:pt x="3330369" y="1998222"/>
                  </a:lnTo>
                  <a:lnTo>
                    <a:pt x="0" y="1998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200" dirty="0">
                <a:solidFill>
                  <a:srgbClr val="FFFFFF"/>
                </a:solidFill>
                <a:latin typeface="Segoe UI" panose="020B0502040204020203"/>
              </a:endParaRPr>
            </a:p>
          </p:txBody>
        </p:sp>
        <p:grpSp>
          <p:nvGrpSpPr>
            <p:cNvPr id="9" name="组合 26"/>
            <p:cNvGrpSpPr/>
            <p:nvPr/>
          </p:nvGrpSpPr>
          <p:grpSpPr bwMode="auto">
            <a:xfrm>
              <a:off x="841002" y="3979280"/>
              <a:ext cx="3330370" cy="431705"/>
              <a:chOff x="841001" y="1628774"/>
              <a:chExt cx="3330370" cy="431705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841001" y="1628774"/>
                <a:ext cx="3330370" cy="431705"/>
              </a:xfrm>
              <a:prstGeom prst="rect">
                <a:avLst/>
              </a:prstGeom>
              <a:solidFill>
                <a:schemeClr val="bg1">
                  <a:lumMod val="95000"/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1" name="TextBox 6"/>
              <p:cNvSpPr txBox="1"/>
              <p:nvPr/>
            </p:nvSpPr>
            <p:spPr>
              <a:xfrm>
                <a:off x="841001" y="1638297"/>
                <a:ext cx="3330370" cy="3811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资产配置策略</a:t>
                </a:r>
                <a:endPara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9" name="TextBox 6"/>
            <p:cNvSpPr txBox="1">
              <a:spLocks noChangeArrowheads="1"/>
            </p:cNvSpPr>
            <p:nvPr/>
          </p:nvSpPr>
          <p:spPr bwMode="auto">
            <a:xfrm>
              <a:off x="913011" y="4437847"/>
              <a:ext cx="3186352" cy="1039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中国证券投资基金资产配置管理研究；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钢铁行业上市公司资产重组绩效实证研究；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国有上市公司资产流失组合预测模型研究。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" name="组合 30"/>
          <p:cNvGrpSpPr/>
          <p:nvPr/>
        </p:nvGrpSpPr>
        <p:grpSpPr bwMode="auto">
          <a:xfrm>
            <a:off x="4722813" y="4238622"/>
            <a:ext cx="3328987" cy="2257069"/>
            <a:chOff x="4504410" y="3847546"/>
            <a:chExt cx="3330371" cy="2005890"/>
          </a:xfrm>
        </p:grpSpPr>
        <p:sp>
          <p:nvSpPr>
            <p:cNvPr id="53" name="任意多边形 52"/>
            <p:cNvSpPr/>
            <p:nvPr/>
          </p:nvSpPr>
          <p:spPr>
            <a:xfrm>
              <a:off x="4504410" y="3847546"/>
              <a:ext cx="3330371" cy="1998222"/>
            </a:xfrm>
            <a:custGeom>
              <a:avLst/>
              <a:gdLst>
                <a:gd name="connsiteX0" fmla="*/ 0 w 3330369"/>
                <a:gd name="connsiteY0" fmla="*/ 0 h 1998222"/>
                <a:gd name="connsiteX1" fmla="*/ 3330369 w 3330369"/>
                <a:gd name="connsiteY1" fmla="*/ 0 h 1998222"/>
                <a:gd name="connsiteX2" fmla="*/ 3330369 w 3330369"/>
                <a:gd name="connsiteY2" fmla="*/ 1998222 h 1998222"/>
                <a:gd name="connsiteX3" fmla="*/ 0 w 3330369"/>
                <a:gd name="connsiteY3" fmla="*/ 1998222 h 1998222"/>
                <a:gd name="connsiteX4" fmla="*/ 0 w 3330369"/>
                <a:gd name="connsiteY4" fmla="*/ 0 h 199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0369" h="1998222">
                  <a:moveTo>
                    <a:pt x="0" y="0"/>
                  </a:moveTo>
                  <a:lnTo>
                    <a:pt x="3330369" y="0"/>
                  </a:lnTo>
                  <a:lnTo>
                    <a:pt x="3330369" y="1998222"/>
                  </a:lnTo>
                  <a:lnTo>
                    <a:pt x="0" y="1998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200" dirty="0">
                <a:solidFill>
                  <a:srgbClr val="FFFFFF"/>
                </a:solidFill>
                <a:latin typeface="Segoe UI" panose="020B0502040204020203"/>
              </a:endParaRPr>
            </a:p>
          </p:txBody>
        </p:sp>
        <p:grpSp>
          <p:nvGrpSpPr>
            <p:cNvPr id="11" name="组合 32"/>
            <p:cNvGrpSpPr/>
            <p:nvPr/>
          </p:nvGrpSpPr>
          <p:grpSpPr bwMode="auto">
            <a:xfrm>
              <a:off x="4504410" y="3979280"/>
              <a:ext cx="3330371" cy="431705"/>
              <a:chOff x="841000" y="1628774"/>
              <a:chExt cx="3330371" cy="431705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841000" y="1628774"/>
                <a:ext cx="3330371" cy="431705"/>
              </a:xfrm>
              <a:prstGeom prst="rect">
                <a:avLst/>
              </a:prstGeom>
              <a:solidFill>
                <a:schemeClr val="bg1">
                  <a:lumMod val="95000"/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7" name="TextBox 6"/>
              <p:cNvSpPr txBox="1"/>
              <p:nvPr/>
            </p:nvSpPr>
            <p:spPr>
              <a:xfrm>
                <a:off x="841000" y="1638297"/>
                <a:ext cx="3330371" cy="3811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投资者交易策略</a:t>
                </a:r>
                <a:endPara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5" name="TextBox 6"/>
            <p:cNvSpPr txBox="1">
              <a:spLocks noChangeArrowheads="1"/>
            </p:cNvSpPr>
            <p:nvPr/>
          </p:nvSpPr>
          <p:spPr bwMode="auto">
            <a:xfrm>
              <a:off x="4576419" y="4437848"/>
              <a:ext cx="3186352" cy="141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投资者的非理性行为偏差与止损策略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——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处置效应、参考价格角度的实证研究；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中国股市二级市场交易基金收益与交易成本的关系研究；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证券交易印花税调整对股市波动性的影响研究。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 36"/>
          <p:cNvGrpSpPr/>
          <p:nvPr/>
        </p:nvGrpSpPr>
        <p:grpSpPr bwMode="auto">
          <a:xfrm>
            <a:off x="8385175" y="4238624"/>
            <a:ext cx="3330575" cy="2248440"/>
            <a:chOff x="8167817" y="3847547"/>
            <a:chExt cx="3330370" cy="1998222"/>
          </a:xfrm>
        </p:grpSpPr>
        <p:sp>
          <p:nvSpPr>
            <p:cNvPr id="59" name="任意多边形 58"/>
            <p:cNvSpPr/>
            <p:nvPr/>
          </p:nvSpPr>
          <p:spPr>
            <a:xfrm>
              <a:off x="8167817" y="3847547"/>
              <a:ext cx="3330370" cy="1998222"/>
            </a:xfrm>
            <a:custGeom>
              <a:avLst/>
              <a:gdLst>
                <a:gd name="connsiteX0" fmla="*/ 0 w 3330369"/>
                <a:gd name="connsiteY0" fmla="*/ 0 h 1998222"/>
                <a:gd name="connsiteX1" fmla="*/ 3330369 w 3330369"/>
                <a:gd name="connsiteY1" fmla="*/ 0 h 1998222"/>
                <a:gd name="connsiteX2" fmla="*/ 3330369 w 3330369"/>
                <a:gd name="connsiteY2" fmla="*/ 1998222 h 1998222"/>
                <a:gd name="connsiteX3" fmla="*/ 0 w 3330369"/>
                <a:gd name="connsiteY3" fmla="*/ 1998222 h 1998222"/>
                <a:gd name="connsiteX4" fmla="*/ 0 w 3330369"/>
                <a:gd name="connsiteY4" fmla="*/ 0 h 1998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0369" h="1998222">
                  <a:moveTo>
                    <a:pt x="0" y="0"/>
                  </a:moveTo>
                  <a:lnTo>
                    <a:pt x="3330369" y="0"/>
                  </a:lnTo>
                  <a:lnTo>
                    <a:pt x="3330369" y="1998222"/>
                  </a:lnTo>
                  <a:lnTo>
                    <a:pt x="0" y="1998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200" dirty="0">
                <a:solidFill>
                  <a:srgbClr val="FFFFFF"/>
                </a:solidFill>
                <a:latin typeface="Segoe UI" panose="020B0502040204020203"/>
              </a:endParaRPr>
            </a:p>
          </p:txBody>
        </p:sp>
        <p:grpSp>
          <p:nvGrpSpPr>
            <p:cNvPr id="13" name="组合 38"/>
            <p:cNvGrpSpPr/>
            <p:nvPr/>
          </p:nvGrpSpPr>
          <p:grpSpPr bwMode="auto">
            <a:xfrm>
              <a:off x="8167817" y="3979280"/>
              <a:ext cx="3330370" cy="431705"/>
              <a:chOff x="841001" y="1628774"/>
              <a:chExt cx="3330370" cy="431705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841001" y="1628774"/>
                <a:ext cx="3330370" cy="431705"/>
              </a:xfrm>
              <a:prstGeom prst="rect">
                <a:avLst/>
              </a:prstGeom>
              <a:solidFill>
                <a:schemeClr val="bg1">
                  <a:lumMod val="95000"/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3" name="TextBox 6"/>
              <p:cNvSpPr txBox="1"/>
              <p:nvPr/>
            </p:nvSpPr>
            <p:spPr>
              <a:xfrm>
                <a:off x="841001" y="1638297"/>
                <a:ext cx="3330370" cy="4123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证券组合投资策略</a:t>
                </a:r>
                <a:endPara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61" name="TextBox 6"/>
            <p:cNvSpPr txBox="1">
              <a:spLocks noChangeArrowheads="1"/>
            </p:cNvSpPr>
            <p:nvPr/>
          </p:nvSpPr>
          <p:spPr bwMode="auto">
            <a:xfrm>
              <a:off x="8239827" y="4437848"/>
              <a:ext cx="3186352" cy="116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模型不确定性条件下的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Robust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投资组合有效前沿与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CAPM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；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含流动性约束及保证金购买的多空投资组合选择模型；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基于损失厌恶的非线性投资组合问题。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10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数据查询案例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查询方式</a:t>
            </a:r>
            <a:r>
              <a:rPr lang="en-US" altLang="zh-CN" sz="2800" b="1" dirty="0"/>
              <a:t>1-</a:t>
            </a:r>
            <a:r>
              <a:rPr lang="zh-CN" altLang="en-US" sz="2800" b="1" dirty="0"/>
              <a:t>查询字段</a:t>
            </a:r>
            <a:endParaRPr lang="zh-CN" altLang="en-US" sz="2800" b="1" dirty="0"/>
          </a:p>
        </p:txBody>
      </p:sp>
      <p:sp>
        <p:nvSpPr>
          <p:cNvPr id="14" name="内容占位符 2"/>
          <p:cNvSpPr txBox="1"/>
          <p:nvPr/>
        </p:nvSpPr>
        <p:spPr>
          <a:xfrm>
            <a:off x="1049553" y="1324171"/>
            <a:ext cx="10190665" cy="1099857"/>
          </a:xfrm>
          <a:prstGeom prst="rect">
            <a:avLst/>
          </a:prstGeom>
        </p:spPr>
        <p:txBody>
          <a:bodyPr>
            <a:noAutofit/>
          </a:bodyPr>
          <a:lstStyle/>
          <a:p>
            <a:pPr lvl="1"/>
            <a:r>
              <a:rPr lang="zh-CN" altLang="en-US" sz="2000" dirty="0">
                <a:latin typeface="+mn-ea"/>
              </a:rPr>
              <a:t>第</a:t>
            </a:r>
            <a:r>
              <a:rPr lang="en-US" altLang="zh-CN" sz="2000" dirty="0">
                <a:latin typeface="+mn-ea"/>
              </a:rPr>
              <a:t>2</a:t>
            </a:r>
            <a:r>
              <a:rPr lang="zh-CN" altLang="en-US" sz="2000" dirty="0">
                <a:latin typeface="+mn-ea"/>
              </a:rPr>
              <a:t>步  选择“查询字段</a:t>
            </a:r>
            <a:r>
              <a:rPr lang="en-US" altLang="zh-CN" sz="2000" dirty="0">
                <a:latin typeface="+mn-ea"/>
              </a:rPr>
              <a:t>|</a:t>
            </a:r>
            <a:r>
              <a:rPr lang="zh-CN" altLang="en-US" sz="2000" dirty="0">
                <a:latin typeface="+mn-ea"/>
              </a:rPr>
              <a:t>代码选择</a:t>
            </a:r>
            <a:r>
              <a:rPr lang="en-US" altLang="zh-CN" sz="2000" dirty="0">
                <a:latin typeface="+mn-ea"/>
              </a:rPr>
              <a:t>|</a:t>
            </a:r>
            <a:r>
              <a:rPr lang="zh-CN" altLang="en-US" sz="2000" dirty="0">
                <a:latin typeface="+mn-ea"/>
              </a:rPr>
              <a:t>概念板块”（三种方式选一）</a:t>
            </a:r>
            <a:endParaRPr lang="zh-CN" altLang="en-US" sz="2000" dirty="0">
              <a:latin typeface="+mn-ea"/>
            </a:endParaRPr>
          </a:p>
          <a:p>
            <a:pPr lvl="1"/>
            <a:endParaRPr lang="en-US" altLang="zh-CN" sz="2000" dirty="0">
              <a:latin typeface="+mn-ea"/>
            </a:endParaRPr>
          </a:p>
          <a:p>
            <a:pPr lvl="1"/>
            <a:r>
              <a:rPr lang="zh-CN" altLang="en-US" dirty="0">
                <a:solidFill>
                  <a:schemeClr val="accent1"/>
                </a:solidFill>
                <a:latin typeface="+mn-ea"/>
              </a:rPr>
              <a:t>方式①：选择“查询字段”，即从下拉菜单中，选择要查询的字段</a:t>
            </a:r>
            <a:r>
              <a:rPr lang="en-US" altLang="zh-CN" dirty="0">
                <a:solidFill>
                  <a:schemeClr val="accent1"/>
                </a:solidFill>
                <a:latin typeface="+mn-ea"/>
              </a:rPr>
              <a:t>, </a:t>
            </a:r>
            <a:r>
              <a:rPr lang="zh-CN" altLang="en-US" dirty="0">
                <a:solidFill>
                  <a:schemeClr val="accent1"/>
                </a:solidFill>
                <a:latin typeface="+mn-ea"/>
              </a:rPr>
              <a:t>例如“股票代码”，如下图</a:t>
            </a:r>
            <a:endParaRPr lang="zh-CN" altLang="en-US" dirty="0">
              <a:solidFill>
                <a:schemeClr val="accent1"/>
              </a:solidFill>
              <a:latin typeface="+mn-ea"/>
            </a:endParaRPr>
          </a:p>
          <a:p>
            <a:pPr lvl="1"/>
            <a:endParaRPr lang="en-US" altLang="zh-CN" dirty="0">
              <a:latin typeface="+mn-ea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81029" y="2613384"/>
            <a:ext cx="3302000" cy="1628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915" y="4633523"/>
            <a:ext cx="5067300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3"/>
    </p:custDataLst>
  </p:cSld>
  <p:clrMapOvr>
    <a:masterClrMapping/>
  </p:clrMapOvr>
  <p:transition advTm="10000">
    <p:pull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数据查询案例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查询方式</a:t>
            </a:r>
            <a:r>
              <a:rPr lang="en-US" altLang="zh-CN" sz="2800" b="1" dirty="0"/>
              <a:t>1-</a:t>
            </a:r>
            <a:r>
              <a:rPr lang="zh-CN" altLang="en-US" sz="2800" b="1" dirty="0"/>
              <a:t>查询字段</a:t>
            </a:r>
            <a:endParaRPr lang="zh-CN" altLang="en-US" sz="2800" b="1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217524" y="1271513"/>
            <a:ext cx="9858794" cy="50167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1600" dirty="0">
                <a:solidFill>
                  <a:schemeClr val="accent1"/>
                </a:solidFill>
                <a:latin typeface="+mn-ea"/>
              </a:rPr>
              <a:t>手工输入多个股票代码“</a:t>
            </a:r>
            <a:r>
              <a:rPr lang="en-US" altLang="zh-CN" sz="1600" dirty="0">
                <a:solidFill>
                  <a:schemeClr val="accent1"/>
                </a:solidFill>
                <a:latin typeface="+mn-ea"/>
              </a:rPr>
              <a:t>000001 000002 600036 600050”</a:t>
            </a:r>
            <a:r>
              <a:rPr lang="zh-CN" altLang="en-US" sz="1600" dirty="0">
                <a:solidFill>
                  <a:schemeClr val="accent1"/>
                </a:solidFill>
                <a:latin typeface="+mn-ea"/>
              </a:rPr>
              <a:t>，多个股票代码之间用空格分开，如图所示</a:t>
            </a:r>
            <a:endParaRPr lang="zh-CN" altLang="en-US" sz="1600" dirty="0">
              <a:solidFill>
                <a:schemeClr val="accent1"/>
              </a:solidFill>
              <a:latin typeface="+mn-ea"/>
            </a:endParaRPr>
          </a:p>
          <a:p>
            <a:pPr eaLnBrk="1" hangingPunct="1"/>
            <a:endParaRPr lang="zh-CN" altLang="en-US" sz="1600" dirty="0">
              <a:ea typeface="宋体" panose="02010600030101010101" pitchFamily="2" charset="-122"/>
            </a:endParaRPr>
          </a:p>
          <a:p>
            <a:pPr eaLnBrk="1" hangingPunct="1"/>
            <a:endParaRPr lang="zh-CN" altLang="en-US" sz="1600" dirty="0">
              <a:ea typeface="宋体" panose="02010600030101010101" pitchFamily="2" charset="-122"/>
            </a:endParaRPr>
          </a:p>
          <a:p>
            <a:pPr eaLnBrk="1" hangingPunct="1"/>
            <a:endParaRPr lang="zh-CN" altLang="en-US" sz="1600" dirty="0">
              <a:ea typeface="宋体" panose="02010600030101010101" pitchFamily="2" charset="-122"/>
            </a:endParaRPr>
          </a:p>
          <a:p>
            <a:pPr eaLnBrk="1" hangingPunct="1"/>
            <a:endParaRPr lang="zh-CN" altLang="en-US" sz="1600" dirty="0">
              <a:ea typeface="宋体" panose="02010600030101010101" pitchFamily="2" charset="-122"/>
            </a:endParaRPr>
          </a:p>
          <a:p>
            <a:pPr eaLnBrk="1" hangingPunct="1"/>
            <a:endParaRPr lang="zh-CN" altLang="en-US" sz="1600" dirty="0">
              <a:ea typeface="宋体" panose="02010600030101010101" pitchFamily="2" charset="-122"/>
            </a:endParaRPr>
          </a:p>
          <a:p>
            <a:pPr eaLnBrk="1" hangingPunct="1"/>
            <a:endParaRPr lang="zh-CN" altLang="en-US" sz="1600" dirty="0">
              <a:ea typeface="宋体" panose="02010600030101010101" pitchFamily="2" charset="-122"/>
            </a:endParaRPr>
          </a:p>
          <a:p>
            <a:endParaRPr lang="en-US" altLang="zh-CN" sz="1600" dirty="0">
              <a:solidFill>
                <a:schemeClr val="accent1"/>
              </a:solidFill>
              <a:latin typeface="+mn-ea"/>
            </a:endParaRPr>
          </a:p>
          <a:p>
            <a:endParaRPr lang="en-US" altLang="zh-CN" sz="1600" dirty="0">
              <a:solidFill>
                <a:schemeClr val="accent1"/>
              </a:solidFill>
              <a:latin typeface="+mn-ea"/>
            </a:endParaRPr>
          </a:p>
          <a:p>
            <a:endParaRPr lang="en-US" altLang="zh-CN" sz="1600" dirty="0">
              <a:solidFill>
                <a:schemeClr val="accent1"/>
              </a:solidFill>
              <a:latin typeface="+mn-ea"/>
            </a:endParaRPr>
          </a:p>
          <a:p>
            <a:r>
              <a:rPr lang="zh-CN" altLang="en-US" sz="1600" dirty="0">
                <a:solidFill>
                  <a:schemeClr val="accent1"/>
                </a:solidFill>
                <a:latin typeface="+mn-ea"/>
              </a:rPr>
              <a:t>查询股票数量较多，手工输入不方便时，可上传一个包括多个股票代码的文本文件，每行一个股票代码，如图所示</a:t>
            </a:r>
            <a:endParaRPr lang="zh-CN" altLang="en-US" sz="1600" dirty="0">
              <a:solidFill>
                <a:schemeClr val="accent1"/>
              </a:solidFill>
              <a:latin typeface="+mn-ea"/>
            </a:endParaRPr>
          </a:p>
          <a:p>
            <a:pPr eaLnBrk="1" hangingPunct="1"/>
            <a:endParaRPr lang="zh-CN" altLang="en-US" sz="1600" dirty="0">
              <a:ea typeface="宋体" panose="02010600030101010101" pitchFamily="2" charset="-122"/>
            </a:endParaRPr>
          </a:p>
          <a:p>
            <a:pPr eaLnBrk="1" hangingPunct="1"/>
            <a:endParaRPr lang="zh-CN" altLang="en-US" sz="1600" dirty="0">
              <a:ea typeface="宋体" panose="02010600030101010101" pitchFamily="2" charset="-122"/>
            </a:endParaRPr>
          </a:p>
          <a:p>
            <a:pPr eaLnBrk="1" hangingPunct="1"/>
            <a:endParaRPr lang="zh-CN" altLang="en-US" sz="1600" dirty="0">
              <a:ea typeface="宋体" panose="02010600030101010101" pitchFamily="2" charset="-122"/>
            </a:endParaRPr>
          </a:p>
          <a:p>
            <a:pPr eaLnBrk="1" hangingPunct="1"/>
            <a:endParaRPr lang="zh-CN" altLang="en-US" sz="1600" dirty="0">
              <a:ea typeface="宋体" panose="02010600030101010101" pitchFamily="2" charset="-122"/>
            </a:endParaRPr>
          </a:p>
          <a:p>
            <a:pPr eaLnBrk="1" hangingPunct="1"/>
            <a:endParaRPr lang="zh-CN" altLang="en-US" sz="1600" dirty="0">
              <a:ea typeface="宋体" panose="02010600030101010101" pitchFamily="2" charset="-122"/>
            </a:endParaRPr>
          </a:p>
          <a:p>
            <a:pPr eaLnBrk="1" hangingPunct="1"/>
            <a:endParaRPr lang="zh-CN" altLang="en-US" sz="1600" b="1" dirty="0">
              <a:ea typeface="宋体" panose="02010600030101010101" pitchFamily="2" charset="-122"/>
            </a:endParaRPr>
          </a:p>
          <a:p>
            <a:endParaRPr lang="en-US" altLang="zh-CN" sz="1600" dirty="0">
              <a:solidFill>
                <a:schemeClr val="accent1"/>
              </a:solidFill>
              <a:latin typeface="+mn-ea"/>
            </a:endParaRPr>
          </a:p>
          <a:p>
            <a:r>
              <a:rPr lang="zh-CN" altLang="en-US" sz="1600" dirty="0">
                <a:solidFill>
                  <a:schemeClr val="accent1"/>
                </a:solidFill>
                <a:latin typeface="+mn-ea"/>
              </a:rPr>
              <a:t>点击“浏览”按钮，添加要导入的文本文件即可</a:t>
            </a:r>
            <a:endParaRPr lang="zh-CN" altLang="en-US" sz="1600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74833" y="1713074"/>
            <a:ext cx="5103283" cy="1352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461" y="4318462"/>
            <a:ext cx="4646083" cy="1362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6678300" y="4296757"/>
            <a:ext cx="22027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+mn-ea"/>
              </a:rPr>
              <a:t>Example.txt </a:t>
            </a:r>
            <a:r>
              <a:rPr lang="zh-CN" altLang="en-US" sz="1600" dirty="0">
                <a:solidFill>
                  <a:schemeClr val="accent1"/>
                </a:solidFill>
                <a:latin typeface="+mn-ea"/>
              </a:rPr>
              <a:t>的内容：</a:t>
            </a:r>
            <a:endParaRPr lang="en-US" altLang="zh-CN" sz="1600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3" cstate="print"/>
          <a:srcRect l="9810" t="21463"/>
          <a:stretch>
            <a:fillRect/>
          </a:stretch>
        </p:blipFill>
        <p:spPr bwMode="auto">
          <a:xfrm>
            <a:off x="6796228" y="4679980"/>
            <a:ext cx="1443567" cy="1765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4"/>
    </p:custDataLst>
  </p:cSld>
  <p:clrMapOvr>
    <a:masterClrMapping/>
  </p:clrMapOvr>
  <p:transition advTm="10000">
    <p:pull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数据查询案例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查询方式</a:t>
            </a:r>
            <a:r>
              <a:rPr lang="en-US" altLang="zh-CN" sz="2800" b="1" dirty="0"/>
              <a:t>1-</a:t>
            </a:r>
            <a:r>
              <a:rPr lang="zh-CN" altLang="en-US" sz="2800" b="1" dirty="0"/>
              <a:t>查询字段</a:t>
            </a:r>
            <a:endParaRPr lang="zh-CN" altLang="en-US" sz="2800" b="1" dirty="0"/>
          </a:p>
        </p:txBody>
      </p:sp>
      <p:sp>
        <p:nvSpPr>
          <p:cNvPr id="14" name="内容占位符 2"/>
          <p:cNvSpPr txBox="1"/>
          <p:nvPr/>
        </p:nvSpPr>
        <p:spPr>
          <a:xfrm>
            <a:off x="1049553" y="1160277"/>
            <a:ext cx="10768636" cy="109985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方式 ①：选择“查询字段”，从下拉菜单中，选择“最新股票名称”，手工输入股票名称</a:t>
            </a:r>
            <a:r>
              <a:rPr lang="en-US" altLang="en-US" dirty="0">
                <a:solidFill>
                  <a:schemeClr val="accent1"/>
                </a:solidFill>
                <a:latin typeface="+mn-ea"/>
              </a:rPr>
              <a:t>(</a:t>
            </a:r>
            <a:r>
              <a:rPr lang="zh-CN" altLang="en-US" dirty="0">
                <a:solidFill>
                  <a:schemeClr val="accent1"/>
                </a:solidFill>
                <a:latin typeface="+mn-ea"/>
              </a:rPr>
              <a:t>支持模糊查询</a:t>
            </a:r>
            <a:r>
              <a:rPr lang="en-US" altLang="en-US" dirty="0">
                <a:solidFill>
                  <a:schemeClr val="accent1"/>
                </a:solidFill>
                <a:latin typeface="+mn-ea"/>
              </a:rPr>
              <a:t>)</a:t>
            </a:r>
            <a:r>
              <a:rPr lang="zh-CN" altLang="en-US" dirty="0">
                <a:solidFill>
                  <a:schemeClr val="accent1"/>
                </a:solidFill>
                <a:latin typeface="+mn-ea"/>
              </a:rPr>
              <a:t>。</a:t>
            </a:r>
            <a:endParaRPr lang="en-US" altLang="zh-CN" dirty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              例如，手工输入单个股票名称</a:t>
            </a:r>
            <a:r>
              <a:rPr lang="en-US" altLang="en-US" dirty="0">
                <a:solidFill>
                  <a:schemeClr val="accent1"/>
                </a:solidFill>
                <a:latin typeface="+mn-ea"/>
              </a:rPr>
              <a:t>“</a:t>
            </a:r>
            <a:r>
              <a:rPr lang="zh-CN" altLang="en-US" dirty="0">
                <a:solidFill>
                  <a:schemeClr val="accent1"/>
                </a:solidFill>
                <a:latin typeface="+mn-ea"/>
              </a:rPr>
              <a:t>天马</a:t>
            </a:r>
            <a:r>
              <a:rPr lang="en-US" altLang="en-US" dirty="0">
                <a:solidFill>
                  <a:schemeClr val="accent1"/>
                </a:solidFill>
                <a:latin typeface="+mn-ea"/>
              </a:rPr>
              <a:t>”</a:t>
            </a:r>
            <a:r>
              <a:rPr lang="zh-CN" altLang="en-US" dirty="0">
                <a:solidFill>
                  <a:schemeClr val="accent1"/>
                </a:solidFill>
                <a:latin typeface="+mn-ea"/>
              </a:rPr>
              <a:t>，如图所示</a:t>
            </a:r>
            <a:endParaRPr lang="zh-CN" altLang="en-US" dirty="0">
              <a:solidFill>
                <a:schemeClr val="accent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endParaRPr lang="zh-CN" altLang="en-US" dirty="0">
              <a:solidFill>
                <a:schemeClr val="accent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zh-CN" dirty="0">
              <a:latin typeface="+mn-ea"/>
            </a:endParaRPr>
          </a:p>
        </p:txBody>
      </p:sp>
      <p:pic>
        <p:nvPicPr>
          <p:cNvPr id="9" name="图片 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58835" y="2153488"/>
            <a:ext cx="4902200" cy="133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1457859" y="3804570"/>
            <a:ext cx="748773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dirty="0">
                <a:solidFill>
                  <a:schemeClr val="accent1"/>
                </a:solidFill>
                <a:latin typeface="+mn-ea"/>
              </a:rPr>
              <a:t> 或者，手工输入多个股票名称“天马 万科 深发展</a:t>
            </a:r>
            <a:r>
              <a:rPr lang="en-US" altLang="zh-CN" dirty="0">
                <a:solidFill>
                  <a:schemeClr val="accent1"/>
                </a:solidFill>
                <a:latin typeface="+mn-ea"/>
              </a:rPr>
              <a:t>“</a:t>
            </a:r>
            <a:r>
              <a:rPr lang="zh-CN" altLang="en-US" dirty="0">
                <a:solidFill>
                  <a:schemeClr val="accent1"/>
                </a:solidFill>
                <a:latin typeface="+mn-ea"/>
              </a:rPr>
              <a:t>，如图所示</a:t>
            </a:r>
            <a:endParaRPr lang="en-US" altLang="zh-CN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3241" y="4249015"/>
            <a:ext cx="5039783" cy="1352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3"/>
    </p:custDataLst>
  </p:cSld>
  <p:clrMapOvr>
    <a:masterClrMapping/>
  </p:clrMapOvr>
  <p:transition advTm="10000">
    <p:pull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数据查询案例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查询方式</a:t>
            </a:r>
            <a:r>
              <a:rPr lang="en-US" altLang="zh-CN" sz="2800" b="1" dirty="0"/>
              <a:t>2-</a:t>
            </a:r>
            <a:r>
              <a:rPr lang="zh-CN" altLang="en-US" sz="2800" b="1" dirty="0"/>
              <a:t>代码选择</a:t>
            </a:r>
            <a:endParaRPr lang="zh-CN" altLang="en-US" sz="2800" b="1" dirty="0"/>
          </a:p>
        </p:txBody>
      </p:sp>
      <p:sp>
        <p:nvSpPr>
          <p:cNvPr id="14" name="内容占位符 2"/>
          <p:cNvSpPr txBox="1"/>
          <p:nvPr/>
        </p:nvSpPr>
        <p:spPr>
          <a:xfrm>
            <a:off x="704514" y="927361"/>
            <a:ext cx="10190665" cy="1099857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zh-CN" altLang="en-US" sz="1400" dirty="0">
                <a:latin typeface="+mn-ea"/>
              </a:rPr>
              <a:t>第</a:t>
            </a:r>
            <a:r>
              <a:rPr lang="en-US" altLang="zh-CN" sz="1400" dirty="0">
                <a:latin typeface="+mn-ea"/>
              </a:rPr>
              <a:t>2</a:t>
            </a:r>
            <a:r>
              <a:rPr lang="zh-CN" altLang="en-US" sz="1400" dirty="0">
                <a:latin typeface="+mn-ea"/>
              </a:rPr>
              <a:t>步  选择“查询字段</a:t>
            </a:r>
            <a:r>
              <a:rPr lang="en-US" altLang="zh-CN" sz="1400" dirty="0">
                <a:latin typeface="+mn-ea"/>
              </a:rPr>
              <a:t>|</a:t>
            </a:r>
            <a:r>
              <a:rPr lang="zh-CN" altLang="en-US" sz="1400" dirty="0">
                <a:latin typeface="+mn-ea"/>
              </a:rPr>
              <a:t>代码选择</a:t>
            </a:r>
            <a:r>
              <a:rPr lang="en-US" altLang="zh-CN" sz="1400" dirty="0">
                <a:latin typeface="+mn-ea"/>
              </a:rPr>
              <a:t>|</a:t>
            </a:r>
            <a:r>
              <a:rPr lang="zh-CN" altLang="en-US" sz="1400" dirty="0">
                <a:latin typeface="+mn-ea"/>
              </a:rPr>
              <a:t>概念板块”（三种方式选一）</a:t>
            </a:r>
            <a:endParaRPr lang="zh-CN" altLang="en-US" sz="14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+mn-ea"/>
              </a:rPr>
              <a:t>方式② ：选择“代码选择”，可根据股票的所属地区、交易所标识、股票类型、当前状态、所属行业等信息选择进行组合查询，也可直接输入股票代码或名称，如下图</a:t>
            </a:r>
            <a:endParaRPr lang="zh-CN" altLang="en-US" sz="1400" dirty="0">
              <a:solidFill>
                <a:schemeClr val="accent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zh-CN" sz="1400" dirty="0">
              <a:latin typeface="+mn-ea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82898" y="2006872"/>
            <a:ext cx="6020159" cy="71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819" y="2873107"/>
            <a:ext cx="6219646" cy="3716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圆角矩形标注 24"/>
          <p:cNvSpPr>
            <a:spLocks noChangeArrowheads="1"/>
          </p:cNvSpPr>
          <p:nvPr/>
        </p:nvSpPr>
        <p:spPr bwMode="auto">
          <a:xfrm>
            <a:off x="7953195" y="5639788"/>
            <a:ext cx="3019605" cy="863600"/>
          </a:xfrm>
          <a:prstGeom prst="wedgeRoundRectCallout">
            <a:avLst>
              <a:gd name="adj1" fmla="val -218168"/>
              <a:gd name="adj2" fmla="val 30955"/>
              <a:gd name="adj3" fmla="val 16667"/>
            </a:avLst>
          </a:prstGeom>
          <a:solidFill>
            <a:srgbClr val="A0DCFA">
              <a:alpha val="58823"/>
            </a:srgbClr>
          </a:solidFill>
          <a:ln w="3175" algn="ctr">
            <a:solidFill>
              <a:schemeClr val="accent1"/>
            </a:solidFill>
            <a:round/>
          </a:ln>
        </p:spPr>
        <p:txBody>
          <a:bodyPr anchor="ctr"/>
          <a:lstStyle/>
          <a:p>
            <a:pPr algn="ctr" eaLnBrk="1" hangingPunct="1"/>
            <a:r>
              <a:rPr lang="zh-CN" altLang="en-US" b="1" dirty="0">
                <a:solidFill>
                  <a:srgbClr val="FF3300"/>
                </a:solidFill>
                <a:latin typeface="+mn-ea"/>
              </a:rPr>
              <a:t>常用行业分类标准</a:t>
            </a:r>
            <a:endParaRPr lang="zh-CN" altLang="en-US" b="1" dirty="0">
              <a:solidFill>
                <a:srgbClr val="FF3300"/>
              </a:solidFill>
              <a:latin typeface="+mn-ea"/>
            </a:endParaRPr>
          </a:p>
        </p:txBody>
      </p:sp>
    </p:spTree>
    <p:custDataLst>
      <p:tags r:id="rId3"/>
    </p:custDataLst>
  </p:cSld>
  <p:clrMapOvr>
    <a:masterClrMapping/>
  </p:clrMapOvr>
  <p:transition advTm="10000">
    <p:pull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数据查询案例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查询方式</a:t>
            </a:r>
            <a:r>
              <a:rPr lang="en-US" altLang="zh-CN" sz="2800" b="1" dirty="0"/>
              <a:t>3-</a:t>
            </a:r>
            <a:r>
              <a:rPr lang="zh-CN" altLang="en-US" sz="2800" b="1" dirty="0"/>
              <a:t>概念板块</a:t>
            </a:r>
            <a:endParaRPr lang="zh-CN" altLang="en-US" sz="2800" b="1" dirty="0"/>
          </a:p>
        </p:txBody>
      </p:sp>
      <p:sp>
        <p:nvSpPr>
          <p:cNvPr id="14" name="内容占位符 2"/>
          <p:cNvSpPr txBox="1"/>
          <p:nvPr/>
        </p:nvSpPr>
        <p:spPr>
          <a:xfrm>
            <a:off x="704514" y="927361"/>
            <a:ext cx="10190665" cy="1099857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zh-CN" altLang="en-US" sz="1600" dirty="0">
                <a:latin typeface="+mn-ea"/>
              </a:rPr>
              <a:t>第</a:t>
            </a:r>
            <a:r>
              <a:rPr lang="en-US" altLang="zh-CN" sz="1600" dirty="0">
                <a:latin typeface="+mn-ea"/>
              </a:rPr>
              <a:t>2</a:t>
            </a:r>
            <a:r>
              <a:rPr lang="zh-CN" altLang="en-US" sz="1600" dirty="0">
                <a:latin typeface="+mn-ea"/>
              </a:rPr>
              <a:t>步  选择“查询字段</a:t>
            </a:r>
            <a:r>
              <a:rPr lang="en-US" altLang="zh-CN" sz="1600" dirty="0">
                <a:latin typeface="+mn-ea"/>
              </a:rPr>
              <a:t>|</a:t>
            </a:r>
            <a:r>
              <a:rPr lang="zh-CN" altLang="en-US" sz="1600" dirty="0">
                <a:latin typeface="+mn-ea"/>
              </a:rPr>
              <a:t>代码选择</a:t>
            </a:r>
            <a:r>
              <a:rPr lang="en-US" altLang="zh-CN" sz="1600" dirty="0">
                <a:latin typeface="+mn-ea"/>
              </a:rPr>
              <a:t>|</a:t>
            </a:r>
            <a:r>
              <a:rPr lang="zh-CN" altLang="en-US" sz="1600" dirty="0">
                <a:latin typeface="+mn-ea"/>
              </a:rPr>
              <a:t>概念板块”（三种方式选一）</a:t>
            </a:r>
            <a:endParaRPr lang="zh-CN" altLang="en-US" sz="16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dirty="0">
                <a:solidFill>
                  <a:schemeClr val="accent1"/>
                </a:solidFill>
                <a:latin typeface="+mn-ea"/>
              </a:rPr>
              <a:t>方式③ ：选择“概念板块”，如下图</a:t>
            </a:r>
            <a:endParaRPr lang="zh-CN" altLang="en-US" sz="1600" dirty="0">
              <a:solidFill>
                <a:schemeClr val="accent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zh-CN" sz="1600" dirty="0">
              <a:latin typeface="+mn-ea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97315" y="1792921"/>
            <a:ext cx="7112000" cy="76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1167611" y="2787138"/>
            <a:ext cx="3467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zh-CN" altLang="en-US" sz="1600" dirty="0">
                <a:solidFill>
                  <a:schemeClr val="accent1"/>
                </a:solidFill>
                <a:latin typeface="+mn-ea"/>
              </a:rPr>
              <a:t>点击</a:t>
            </a:r>
            <a:r>
              <a:rPr lang="en-US" altLang="en-US" sz="1600" dirty="0">
                <a:solidFill>
                  <a:schemeClr val="accent1"/>
                </a:solidFill>
                <a:latin typeface="+mn-ea"/>
              </a:rPr>
              <a:t>“</a:t>
            </a:r>
            <a:r>
              <a:rPr lang="zh-CN" altLang="en-US" sz="1600" dirty="0">
                <a:solidFill>
                  <a:schemeClr val="accent1"/>
                </a:solidFill>
                <a:latin typeface="+mn-ea"/>
              </a:rPr>
              <a:t>概念板块列表</a:t>
            </a:r>
            <a:r>
              <a:rPr lang="en-US" altLang="en-US" sz="1600" dirty="0">
                <a:solidFill>
                  <a:schemeClr val="accent1"/>
                </a:solidFill>
                <a:latin typeface="+mn-ea"/>
              </a:rPr>
              <a:t>”</a:t>
            </a:r>
            <a:r>
              <a:rPr lang="zh-CN" altLang="en-US" sz="1600" dirty="0">
                <a:solidFill>
                  <a:schemeClr val="accent1"/>
                </a:solidFill>
                <a:latin typeface="+mn-ea"/>
              </a:rPr>
              <a:t>按钮，如下图</a:t>
            </a:r>
            <a:endParaRPr lang="en-US" altLang="zh-CN" sz="1600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404" y="3147842"/>
            <a:ext cx="4900083" cy="3529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3"/>
    </p:custDataLst>
  </p:cSld>
  <p:clrMapOvr>
    <a:masterClrMapping/>
  </p:clrMapOvr>
  <p:transition advTm="10000">
    <p:pull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数据查询案例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附加查询条件</a:t>
            </a:r>
            <a:endParaRPr lang="zh-CN" altLang="en-US" sz="2800" b="1" dirty="0"/>
          </a:p>
        </p:txBody>
      </p:sp>
      <p:sp>
        <p:nvSpPr>
          <p:cNvPr id="14" name="内容占位符 2"/>
          <p:cNvSpPr txBox="1"/>
          <p:nvPr/>
        </p:nvSpPr>
        <p:spPr>
          <a:xfrm>
            <a:off x="816654" y="1237909"/>
            <a:ext cx="10190665" cy="1099857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zh-CN" altLang="en-US" dirty="0">
                <a:latin typeface="+mn-ea"/>
              </a:rPr>
              <a:t>第</a:t>
            </a:r>
            <a:r>
              <a:rPr lang="en-US" altLang="zh-CN" dirty="0">
                <a:latin typeface="+mn-ea"/>
              </a:rPr>
              <a:t>3</a:t>
            </a:r>
            <a:r>
              <a:rPr lang="zh-CN" altLang="en-US" dirty="0">
                <a:latin typeface="+mn-ea"/>
              </a:rPr>
              <a:t>步  附加查询条件（注：第</a:t>
            </a:r>
            <a:r>
              <a:rPr lang="en-US" altLang="zh-CN" dirty="0">
                <a:latin typeface="+mn-ea"/>
              </a:rPr>
              <a:t>2</a:t>
            </a:r>
            <a:r>
              <a:rPr lang="zh-CN" altLang="en-US" dirty="0">
                <a:latin typeface="+mn-ea"/>
              </a:rPr>
              <a:t>步用“代码选择”或“概念板块”方式时省略此步）</a:t>
            </a:r>
            <a:endParaRPr lang="en-US" altLang="zh-CN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n-ea"/>
              </a:rPr>
              <a:t>选择“交易所标识”，如下图</a:t>
            </a:r>
            <a:endParaRPr lang="zh-CN" altLang="en-US" dirty="0">
              <a:solidFill>
                <a:schemeClr val="accent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zh-CN" dirty="0">
              <a:latin typeface="+mn-ea"/>
            </a:endParaRP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24477" y="2442174"/>
            <a:ext cx="4748689" cy="2518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1612345" y="2674190"/>
            <a:ext cx="3105980" cy="33836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</a:ln>
        </p:spPr>
        <p:txBody>
          <a:bodyPr/>
          <a:lstStyle/>
          <a:p>
            <a:pPr algn="ctr" eaLnBrk="1" hangingPunct="1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 advTm="10000">
    <p:pull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数据查询案例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输出字段</a:t>
            </a:r>
            <a:endParaRPr lang="zh-CN" altLang="en-US" sz="2800" b="1" dirty="0"/>
          </a:p>
        </p:txBody>
      </p:sp>
      <p:sp>
        <p:nvSpPr>
          <p:cNvPr id="14" name="内容占位符 2"/>
          <p:cNvSpPr txBox="1"/>
          <p:nvPr/>
        </p:nvSpPr>
        <p:spPr>
          <a:xfrm>
            <a:off x="816654" y="1168901"/>
            <a:ext cx="10190665" cy="1099857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zh-CN" altLang="en-US" dirty="0">
                <a:latin typeface="+mn-ea"/>
              </a:rPr>
              <a:t>第</a:t>
            </a:r>
            <a:r>
              <a:rPr lang="en-US" altLang="zh-CN" dirty="0">
                <a:latin typeface="+mn-ea"/>
              </a:rPr>
              <a:t>4</a:t>
            </a:r>
            <a:r>
              <a:rPr lang="zh-CN" altLang="en-US" dirty="0">
                <a:latin typeface="+mn-ea"/>
              </a:rPr>
              <a:t>步　选择输出字段</a:t>
            </a:r>
            <a:endParaRPr lang="en-US" altLang="zh-CN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zh-CN" dirty="0">
              <a:latin typeface="+mn-ea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1" cstate="print"/>
          <a:srcRect b="21835"/>
          <a:stretch>
            <a:fillRect/>
          </a:stretch>
        </p:blipFill>
        <p:spPr bwMode="auto">
          <a:xfrm>
            <a:off x="1314569" y="1807744"/>
            <a:ext cx="7975600" cy="4437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2"/>
    </p:custDataLst>
  </p:cSld>
  <p:clrMapOvr>
    <a:masterClrMapping/>
  </p:clrMapOvr>
  <p:transition advTm="10000">
    <p:pull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数据查询案例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输出设置</a:t>
            </a:r>
            <a:endParaRPr lang="zh-CN" altLang="en-US" sz="2800" b="1" dirty="0"/>
          </a:p>
        </p:txBody>
      </p:sp>
      <p:sp>
        <p:nvSpPr>
          <p:cNvPr id="14" name="内容占位符 2"/>
          <p:cNvSpPr txBox="1"/>
          <p:nvPr/>
        </p:nvSpPr>
        <p:spPr>
          <a:xfrm>
            <a:off x="816654" y="1108519"/>
            <a:ext cx="10190665" cy="1099857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zh-CN" altLang="en-US" dirty="0">
                <a:latin typeface="+mn-ea"/>
              </a:rPr>
              <a:t>第</a:t>
            </a:r>
            <a:r>
              <a:rPr lang="en-US" altLang="zh-CN" dirty="0">
                <a:latin typeface="+mn-ea"/>
              </a:rPr>
              <a:t>5</a:t>
            </a:r>
            <a:r>
              <a:rPr lang="zh-CN" altLang="en-US" dirty="0">
                <a:latin typeface="+mn-ea"/>
              </a:rPr>
              <a:t>步　输出设置</a:t>
            </a:r>
            <a:endParaRPr lang="en-US" altLang="zh-CN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zh-CN" dirty="0">
              <a:latin typeface="+mn-ea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83921" y="1768247"/>
            <a:ext cx="11465983" cy="4314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2"/>
    </p:custDataLst>
  </p:cSld>
  <p:clrMapOvr>
    <a:masterClrMapping/>
  </p:clrMapOvr>
  <p:transition advTm="10000">
    <p:pull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数据查询案例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输出结果示例</a:t>
            </a:r>
            <a:endParaRPr lang="zh-CN" altLang="en-US" sz="2800" b="1" dirty="0"/>
          </a:p>
        </p:txBody>
      </p:sp>
      <p:sp>
        <p:nvSpPr>
          <p:cNvPr id="6" name="内容占位符 2"/>
          <p:cNvSpPr txBox="1"/>
          <p:nvPr/>
        </p:nvSpPr>
        <p:spPr>
          <a:xfrm>
            <a:off x="782128" y="1072444"/>
            <a:ext cx="10972800" cy="2559278"/>
          </a:xfrm>
          <a:prstGeom prst="rect">
            <a:avLst/>
          </a:prstGeom>
        </p:spPr>
        <p:txBody>
          <a:bodyPr/>
          <a:lstStyle/>
          <a:p>
            <a:pPr marL="511175" lvl="0" indent="-511175" defTabSz="1363980">
              <a:spcBef>
                <a:spcPts val="130"/>
              </a:spcBef>
            </a:pPr>
            <a:r>
              <a:rPr lang="zh-CN" altLang="en-US" sz="1600" dirty="0">
                <a:latin typeface="+mn-ea"/>
              </a:rPr>
              <a:t>② 选择输出格式</a:t>
            </a:r>
            <a:r>
              <a:rPr lang="zh-CN" altLang="en-US" sz="1600" b="1" dirty="0">
                <a:solidFill>
                  <a:srgbClr val="0070C0"/>
                </a:solidFill>
                <a:latin typeface="+mn-ea"/>
              </a:rPr>
              <a:t>“</a:t>
            </a:r>
            <a:r>
              <a:rPr lang="en-US" altLang="zh-CN" sz="1600" b="1" dirty="0">
                <a:solidFill>
                  <a:srgbClr val="0070C0"/>
                </a:solidFill>
                <a:latin typeface="+mn-ea"/>
              </a:rPr>
              <a:t>Excel</a:t>
            </a:r>
            <a:r>
              <a:rPr lang="zh-CN" altLang="en-US" sz="1600" b="1" dirty="0">
                <a:solidFill>
                  <a:srgbClr val="0070C0"/>
                </a:solidFill>
                <a:latin typeface="+mn-ea"/>
              </a:rPr>
              <a:t>电子表格</a:t>
            </a:r>
            <a:r>
              <a:rPr lang="en-US" altLang="zh-CN" sz="1600" b="1" dirty="0">
                <a:solidFill>
                  <a:srgbClr val="0070C0"/>
                </a:solidFill>
                <a:latin typeface="+mn-ea"/>
              </a:rPr>
              <a:t>(*.xls)”</a:t>
            </a:r>
            <a:r>
              <a:rPr lang="zh-CN" altLang="en-US" sz="1600" dirty="0">
                <a:latin typeface="+mn-ea"/>
              </a:rPr>
              <a:t>，点击“提交”按钮，如图所示</a:t>
            </a:r>
            <a:endParaRPr lang="en-US" altLang="zh-CN" sz="1600" dirty="0">
              <a:latin typeface="+mn-ea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lang="en-US" altLang="zh-CN" sz="1600" dirty="0">
              <a:latin typeface="+mn-ea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lang="en-US" altLang="zh-CN" sz="1600" dirty="0">
              <a:latin typeface="+mn-ea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lang="en-US" altLang="zh-CN" sz="1600" dirty="0">
              <a:latin typeface="+mn-ea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lang="en-US" altLang="zh-CN" sz="1600" dirty="0">
              <a:latin typeface="+mn-ea"/>
            </a:endParaRPr>
          </a:p>
          <a:p>
            <a:pPr marL="511175" lvl="0" indent="-511175" defTabSz="1363980">
              <a:spcBef>
                <a:spcPts val="130"/>
              </a:spcBef>
            </a:pPr>
            <a:r>
              <a:rPr lang="zh-CN" altLang="en-US" sz="1600" dirty="0">
                <a:latin typeface="+mn-ea"/>
              </a:rPr>
              <a:t>    点击“下载到本地”下载数据，然后点击“保存”，如下图</a:t>
            </a:r>
            <a:endParaRPr lang="en-US" altLang="zh-CN" sz="1600" dirty="0">
              <a:latin typeface="+mn-ea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11" name="图片 5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27502" y="1581120"/>
            <a:ext cx="9550400" cy="1370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876" y="3597846"/>
            <a:ext cx="4417282" cy="2672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3"/>
    </p:custDataLst>
  </p:cSld>
  <p:clrMapOvr>
    <a:masterClrMapping/>
  </p:clrMapOvr>
  <p:transition advTm="10000">
    <p:pull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数据来源标注</a:t>
            </a:r>
            <a:endParaRPr lang="zh-CN" altLang="en-US" sz="28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161691" y="1263787"/>
            <a:ext cx="8982974" cy="4525963"/>
          </a:xfrm>
          <a:prstGeom prst="rect">
            <a:avLst/>
          </a:prstGeom>
        </p:spPr>
        <p:txBody>
          <a:bodyPr/>
          <a:lstStyle/>
          <a:p>
            <a:pPr marL="511175" marR="0" lvl="0" indent="-511175" algn="l" defTabSz="1363980" rtl="0" eaLnBrk="1" fontAlgn="auto" latinLnBrk="0" hangingPunct="1">
              <a:lnSpc>
                <a:spcPct val="2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数据来源：锐思数据库（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</a:rPr>
              <a:t>www.resset.com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2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数据来源：锐思金融研究数据库（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</a:rPr>
              <a:t>www.resset.com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2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数据来源：北京聚源锐思数据科技有限公司（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www.resset.com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2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数据来源：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RESSET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</a:rPr>
              <a:t>www.resset.com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）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511175" marR="0" lvl="0" indent="-511175" algn="l" defTabSz="1363980" rtl="0" eaLnBrk="1" fontAlgn="auto" latinLnBrk="0" hangingPunct="1">
              <a:lnSpc>
                <a:spcPct val="2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锐思数据官网：</a:t>
            </a:r>
            <a:r>
              <a:rPr lang="en-US" altLang="zh-CN" sz="2000" dirty="0">
                <a:solidFill>
                  <a:srgbClr val="0070C0"/>
                </a:solidFill>
                <a:latin typeface="+mn-ea"/>
              </a:rPr>
              <a:t>www.resset.com    www.resset.cn     www.resset.net</a:t>
            </a:r>
            <a:endParaRPr lang="en-US" altLang="zh-CN" sz="2000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9" name="Picture 3" descr="F:\360云盘\02-个人资料\！PPT图片及版面资源\06-PPT精选插图\09-手势\手握钢笔.pn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92"/>
          <a:stretch>
            <a:fillRect/>
          </a:stretch>
        </p:blipFill>
        <p:spPr bwMode="auto">
          <a:xfrm>
            <a:off x="9073213" y="4960189"/>
            <a:ext cx="3118787" cy="18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p:transition advTm="10000">
    <p:pull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金融研究数据库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科研应用</a:t>
            </a:r>
            <a:endParaRPr sz="2800" b="1" dirty="0"/>
          </a:p>
        </p:txBody>
      </p:sp>
      <p:sp>
        <p:nvSpPr>
          <p:cNvPr id="30" name="内容占位符 2"/>
          <p:cNvSpPr txBox="1"/>
          <p:nvPr/>
        </p:nvSpPr>
        <p:spPr>
          <a:xfrm>
            <a:off x="1414731" y="2001334"/>
            <a:ext cx="569342" cy="1751165"/>
          </a:xfrm>
          <a:prstGeom prst="rect">
            <a:avLst/>
          </a:prstGeom>
          <a:solidFill>
            <a:srgbClr val="0070C0"/>
          </a:solidFill>
        </p:spPr>
        <p:txBody>
          <a:bodyPr vert="eaVert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固定收益研究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1"/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Rounded Rectangle 22"/>
          <p:cNvSpPr/>
          <p:nvPr/>
        </p:nvSpPr>
        <p:spPr>
          <a:xfrm>
            <a:off x="1414733" y="1397478"/>
            <a:ext cx="559762" cy="55430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Freeform 10"/>
          <p:cNvSpPr>
            <a:spLocks noEditPoints="1"/>
          </p:cNvSpPr>
          <p:nvPr/>
        </p:nvSpPr>
        <p:spPr bwMode="auto">
          <a:xfrm>
            <a:off x="1514001" y="1487508"/>
            <a:ext cx="321625" cy="325338"/>
          </a:xfrm>
          <a:custGeom>
            <a:avLst/>
            <a:gdLst>
              <a:gd name="T0" fmla="*/ 14 w 113"/>
              <a:gd name="T1" fmla="*/ 13 h 112"/>
              <a:gd name="T2" fmla="*/ 14 w 113"/>
              <a:gd name="T3" fmla="*/ 62 h 112"/>
              <a:gd name="T4" fmla="*/ 49 w 113"/>
              <a:gd name="T5" fmla="*/ 71 h 112"/>
              <a:gd name="T6" fmla="*/ 60 w 113"/>
              <a:gd name="T7" fmla="*/ 82 h 112"/>
              <a:gd name="T8" fmla="*/ 75 w 113"/>
              <a:gd name="T9" fmla="*/ 79 h 112"/>
              <a:gd name="T10" fmla="*/ 75 w 113"/>
              <a:gd name="T11" fmla="*/ 93 h 112"/>
              <a:gd name="T12" fmla="*/ 79 w 113"/>
              <a:gd name="T13" fmla="*/ 97 h 112"/>
              <a:gd name="T14" fmla="*/ 92 w 113"/>
              <a:gd name="T15" fmla="*/ 97 h 112"/>
              <a:gd name="T16" fmla="*/ 92 w 113"/>
              <a:gd name="T17" fmla="*/ 112 h 112"/>
              <a:gd name="T18" fmla="*/ 113 w 113"/>
              <a:gd name="T19" fmla="*/ 112 h 112"/>
              <a:gd name="T20" fmla="*/ 113 w 113"/>
              <a:gd name="T21" fmla="*/ 91 h 112"/>
              <a:gd name="T22" fmla="*/ 71 w 113"/>
              <a:gd name="T23" fmla="*/ 49 h 112"/>
              <a:gd name="T24" fmla="*/ 63 w 113"/>
              <a:gd name="T25" fmla="*/ 13 h 112"/>
              <a:gd name="T26" fmla="*/ 14 w 113"/>
              <a:gd name="T27" fmla="*/ 13 h 112"/>
              <a:gd name="T28" fmla="*/ 17 w 113"/>
              <a:gd name="T29" fmla="*/ 53 h 112"/>
              <a:gd name="T30" fmla="*/ 21 w 113"/>
              <a:gd name="T31" fmla="*/ 20 h 112"/>
              <a:gd name="T32" fmla="*/ 53 w 113"/>
              <a:gd name="T33" fmla="*/ 17 h 112"/>
              <a:gd name="T34" fmla="*/ 17 w 113"/>
              <a:gd name="T35" fmla="*/ 5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2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9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2" y="112"/>
                  <a:pt x="92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1" y="20"/>
                </a:cubicBezTo>
                <a:cubicBezTo>
                  <a:pt x="29" y="11"/>
                  <a:pt x="43" y="10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2" name="内容占位符 4"/>
          <p:cNvGraphicFramePr/>
          <p:nvPr/>
        </p:nvGraphicFramePr>
        <p:xfrm>
          <a:off x="1035201" y="1360653"/>
          <a:ext cx="8902460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  <p:custDataLst>
      <p:tags r:id="rId6"/>
    </p:custDataLst>
  </p:cSld>
  <p:clrMapOvr>
    <a:masterClrMapping/>
  </p:clrMapOvr>
  <p:transition advTm="10000">
    <p:pull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09607" y="1364979"/>
            <a:ext cx="8782420" cy="1872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3909053"/>
            <a:ext cx="5712357" cy="1872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988840"/>
            <a:ext cx="10613237" cy="3024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90577" y="3813047"/>
            <a:ext cx="1394076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PART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3431" y="2245208"/>
            <a:ext cx="2229877" cy="247459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5300" dirty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en-US" altLang="zh-CN" sz="153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1543" y="3198340"/>
            <a:ext cx="5465593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lvl="1"/>
            <a:r>
              <a:rPr lang="zh-CN" altLang="en-US" sz="3700" b="1" dirty="0">
                <a:solidFill>
                  <a:schemeClr val="bg1"/>
                </a:solidFill>
                <a:latin typeface="微软雅黑" panose="020B0503020204020204" charset="-122"/>
              </a:rPr>
              <a:t>锐思数据库的特色和优势</a:t>
            </a:r>
            <a:endParaRPr lang="zh-CN" altLang="en-US" sz="3700" b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001541" y="1808851"/>
            <a:ext cx="596076" cy="984256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pic>
        <p:nvPicPr>
          <p:cNvPr id="15" name="Picture 3" descr="E:\文档\doc\04.svn\100.综合\005.Logo\logo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2347" y="259488"/>
            <a:ext cx="1600200" cy="63500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pull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锐思（</a:t>
            </a:r>
            <a:r>
              <a:rPr lang="en-US"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RESSET</a:t>
            </a:r>
            <a:r>
              <a:rPr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）数据库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整体介绍</a:t>
            </a:r>
            <a:endParaRPr lang="zh-CN" altLang="en-US" sz="2800" b="1" dirty="0"/>
          </a:p>
        </p:txBody>
      </p:sp>
      <p:sp>
        <p:nvSpPr>
          <p:cNvPr id="6" name="内容占位符 2"/>
          <p:cNvSpPr txBox="1"/>
          <p:nvPr/>
        </p:nvSpPr>
        <p:spPr>
          <a:xfrm>
            <a:off x="754563" y="1761237"/>
            <a:ext cx="5335692" cy="3023918"/>
          </a:xfrm>
          <a:prstGeom prst="rect">
            <a:avLst/>
          </a:prstGeom>
        </p:spPr>
        <p:txBody>
          <a:bodyPr/>
          <a:lstStyle/>
          <a:p>
            <a:pPr marL="383540" lvl="0" indent="-383540" defTabSz="1022985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p"/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+mn-ea"/>
              </a:rPr>
              <a:t>以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实证研究</a:t>
            </a:r>
            <a:r>
              <a:rPr lang="zh-CN" altLang="en-US" sz="1600" b="1" dirty="0">
                <a:solidFill>
                  <a:srgbClr val="0070C0"/>
                </a:solidFill>
                <a:latin typeface="+mn-ea"/>
              </a:rPr>
              <a:t>为导向的数据服务平台，包含金融研究类、高频类、经济类和特色类四大系列产品。</a:t>
            </a:r>
            <a:endParaRPr lang="en-US" altLang="zh-CN" sz="1600" b="1" dirty="0">
              <a:solidFill>
                <a:srgbClr val="0070C0"/>
              </a:solidFill>
              <a:latin typeface="+mn-ea"/>
            </a:endParaRPr>
          </a:p>
          <a:p>
            <a:pPr marL="383540" marR="0" lvl="0" indent="-383540" algn="l" defTabSz="1022985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</a:rPr>
              <a:t>借鉴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</a:rPr>
              <a:t>CRSP,Compustat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n-cs"/>
              </a:rPr>
              <a:t>等国际知名数据库的设计标准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383540" marR="0" lvl="0" indent="-383540" algn="l" defTabSz="1022985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+mn-ea"/>
              </a:rPr>
              <a:t>高校用户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超</a:t>
            </a:r>
            <a:r>
              <a:rPr lang="en-US" altLang="zh-CN" sz="1600" b="1" dirty="0">
                <a:solidFill>
                  <a:srgbClr val="C00000"/>
                </a:solidFill>
                <a:latin typeface="+mn-ea"/>
              </a:rPr>
              <a:t>300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所</a:t>
            </a:r>
            <a:r>
              <a:rPr lang="zh-CN" altLang="en-US" sz="1600" b="1" dirty="0">
                <a:solidFill>
                  <a:srgbClr val="0070C0"/>
                </a:solidFill>
                <a:latin typeface="+mn-ea"/>
              </a:rPr>
              <a:t>，财经类院校覆盖率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超</a:t>
            </a:r>
            <a:r>
              <a:rPr lang="en-US" altLang="zh-CN" sz="1600" b="1" dirty="0">
                <a:solidFill>
                  <a:srgbClr val="C00000"/>
                </a:solidFill>
                <a:latin typeface="+mn-ea"/>
              </a:rPr>
              <a:t>90%</a:t>
            </a:r>
            <a:r>
              <a:rPr lang="zh-CN" altLang="en-US" sz="1600" b="1" dirty="0">
                <a:solidFill>
                  <a:srgbClr val="0070C0"/>
                </a:solidFill>
                <a:latin typeface="+mn-ea"/>
              </a:rPr>
              <a:t>，个人注册用户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超</a:t>
            </a:r>
            <a:r>
              <a:rPr lang="en-US" altLang="zh-CN" sz="1600" b="1" dirty="0">
                <a:solidFill>
                  <a:srgbClr val="C00000"/>
                </a:solidFill>
                <a:latin typeface="+mn-ea"/>
              </a:rPr>
              <a:t>50000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名</a:t>
            </a:r>
            <a:endParaRPr lang="en-US" altLang="zh-CN" sz="1600" b="1" dirty="0">
              <a:solidFill>
                <a:srgbClr val="C00000"/>
              </a:solidFill>
              <a:latin typeface="+mn-ea"/>
            </a:endParaRPr>
          </a:p>
          <a:p>
            <a:pPr marL="383540" lvl="0" indent="-383540" defTabSz="1022985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p"/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+mn-ea"/>
              </a:rPr>
              <a:t>每年</a:t>
            </a:r>
            <a:r>
              <a:rPr lang="en-US" altLang="zh-CN" sz="1600" b="1" dirty="0">
                <a:solidFill>
                  <a:srgbClr val="C00000"/>
                </a:solidFill>
                <a:latin typeface="+mn-ea"/>
              </a:rPr>
              <a:t>8000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</a:rPr>
              <a:t>余篇</a:t>
            </a:r>
            <a:r>
              <a:rPr lang="zh-CN" altLang="en-US" sz="1600" b="1" dirty="0">
                <a:solidFill>
                  <a:srgbClr val="0070C0"/>
                </a:solidFill>
                <a:latin typeface="+mn-ea"/>
              </a:rPr>
              <a:t>的期刊、论文引用量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27044" y="5477572"/>
            <a:ext cx="2412516" cy="30777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355600" indent="-355600" eaLnBrk="0" hangingPunct="0">
              <a:spcBef>
                <a:spcPct val="45000"/>
              </a:spcBef>
            </a:pPr>
            <a:r>
              <a:rPr lang="en-US" altLang="zh-CN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http://www.resset.com/</a:t>
            </a:r>
            <a:endParaRPr lang="en-US" altLang="zh-CN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291682" y="1919046"/>
            <a:ext cx="5466123" cy="3265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2"/>
    </p:custDataLst>
  </p:cSld>
  <p:clrMapOvr>
    <a:masterClrMapping/>
  </p:clrMapOvr>
  <p:transition advTm="10000">
    <p:pull dir="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/>
              <a:t>实证研究数据与资讯类数据的区别</a:t>
            </a:r>
            <a:endParaRPr lang="zh-CN" alt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268083" y="1371600"/>
            <a:ext cx="4770315" cy="4813901"/>
          </a:xfrm>
          <a:prstGeom prst="rect">
            <a:avLst/>
          </a:prstGeom>
          <a:solidFill>
            <a:srgbClr val="0070C0">
              <a:alpha val="9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noAutofit/>
          </a:bodyPr>
          <a:lstStyle/>
          <a:p>
            <a:pPr algn="ctr" defTabSz="913765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Rectangle 25"/>
          <p:cNvSpPr/>
          <p:nvPr/>
        </p:nvSpPr>
        <p:spPr>
          <a:xfrm>
            <a:off x="6092594" y="1374561"/>
            <a:ext cx="4903355" cy="4794746"/>
          </a:xfrm>
          <a:prstGeom prst="rect">
            <a:avLst/>
          </a:prstGeom>
          <a:solidFill>
            <a:schemeClr val="bg1">
              <a:lumMod val="85000"/>
              <a:alpha val="9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noAutofit/>
          </a:bodyPr>
          <a:lstStyle/>
          <a:p>
            <a:pPr algn="ctr" defTabSz="913765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66745" y="1524796"/>
            <a:ext cx="4101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altLang="en-US" sz="2000" b="1" dirty="0">
                <a:solidFill>
                  <a:prstClr val="white"/>
                </a:solidFill>
                <a:cs typeface="+mn-ea"/>
                <a:sym typeface="+mn-lt"/>
              </a:rPr>
              <a:t>实证研究数据</a:t>
            </a:r>
            <a:endParaRPr lang="en-US" sz="20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7913" y="2103783"/>
            <a:ext cx="4282774" cy="722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35000"/>
              </a:lnSpc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用途：</a:t>
            </a: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实证学术研究，贯穿数据收集、数据处理、数据分析和实证结果整个过程</a:t>
            </a:r>
            <a:r>
              <a:rPr lang="en-US" sz="16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。</a:t>
            </a:r>
            <a:endParaRPr 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95116" y="3170594"/>
            <a:ext cx="4282774" cy="105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35000"/>
              </a:lnSpc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数据特点：</a:t>
            </a: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侧重于对原始数据的深层次加工，如数据表专业合并、衍生指标计算等，帮助研究者便捷、高效、精准的获取数据。</a:t>
            </a:r>
            <a:endParaRPr 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1416" y="4675288"/>
            <a:ext cx="428277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35000"/>
              </a:lnSpc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服务方式：</a:t>
            </a:r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B/S</a:t>
            </a: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架构远程访问、安装本地镜像数据（全部历史数据安装在用户本地服务器上，无使用期限制）、</a:t>
            </a:r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SAS</a:t>
            </a: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软件调用、</a:t>
            </a:r>
            <a:r>
              <a:rPr lang="en-US" altLang="zh-CN" sz="1600" dirty="0">
                <a:solidFill>
                  <a:prstClr val="white"/>
                </a:solidFill>
                <a:cs typeface="+mn-ea"/>
                <a:sym typeface="+mn-lt"/>
              </a:rPr>
              <a:t>API</a:t>
            </a:r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接口。</a:t>
            </a:r>
            <a:endParaRPr 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34208" y="1491995"/>
            <a:ext cx="4101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资讯类数据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95376" y="2070982"/>
            <a:ext cx="428277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35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用途：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投资市场操作，对原始数据做初次收集后提供给研究者以做参考。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62579" y="3137793"/>
            <a:ext cx="428277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35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数据特点：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侧重于信息和数据的实时性和原发性，仅对原始数据做初次收集，不对数据进行深层次加工。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8879" y="4642487"/>
            <a:ext cx="428277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35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服务方式：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通过安装客户端程序访问、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B/S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架构远程访问。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Tm="10000">
    <p:pull dir="u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/>
              <a:t>实证研究数据与资讯类数据的区别</a:t>
            </a:r>
            <a:endParaRPr lang="zh-CN" altLang="en-US" sz="2800" b="1" dirty="0"/>
          </a:p>
        </p:txBody>
      </p:sp>
      <p:sp>
        <p:nvSpPr>
          <p:cNvPr id="17" name="矩形 12"/>
          <p:cNvSpPr>
            <a:spLocks noChangeArrowheads="1"/>
          </p:cNvSpPr>
          <p:nvPr/>
        </p:nvSpPr>
        <p:spPr bwMode="auto">
          <a:xfrm>
            <a:off x="6877250" y="1388475"/>
            <a:ext cx="4394200" cy="1223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日股票综合数据</a:t>
            </a:r>
            <a:r>
              <a:rPr lang="zh-CN" altLang="en-US" sz="1600" b="1" dirty="0">
                <a:solidFill>
                  <a:srgbClr val="3BA2CD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 </a:t>
            </a:r>
            <a:endParaRPr lang="en-US" altLang="zh-CN" sz="1600" b="1" dirty="0">
              <a:solidFill>
                <a:srgbClr val="3BA2CD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该表按日频率将个股的价格、成交量、股数信息、分配信息、股价调整因子、汇率、持有期收益、估值指标、公司主要财务指标等时序数据合并为一张大表，并按国际金融数据标准进行设计和变量分类。</a:t>
            </a:r>
            <a:endParaRPr lang="zh-CN" altLang="en-US" sz="1100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9" name="矩形 13"/>
          <p:cNvSpPr>
            <a:spLocks noChangeArrowheads="1"/>
          </p:cNvSpPr>
          <p:nvPr/>
        </p:nvSpPr>
        <p:spPr bwMode="auto">
          <a:xfrm>
            <a:off x="6877250" y="2640013"/>
            <a:ext cx="4394200" cy="1223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月三因子数据</a:t>
            </a:r>
            <a:endParaRPr lang="en-US" altLang="zh-CN" sz="1600" b="1" dirty="0">
              <a:solidFill>
                <a:srgbClr val="3BA2CD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/>
              <a:t>以三因子资产定价模型为依据，提供市场溢酬因子（</a:t>
            </a:r>
            <a:r>
              <a:rPr lang="en-US" altLang="zh-CN" sz="1100" dirty="0" err="1"/>
              <a:t>Rm-Rf</a:t>
            </a:r>
            <a:r>
              <a:rPr lang="zh-CN" altLang="en-US" sz="1100" dirty="0"/>
              <a:t>），市值因子（</a:t>
            </a:r>
            <a:r>
              <a:rPr lang="en-US" altLang="zh-CN" sz="1100" dirty="0"/>
              <a:t>SMB</a:t>
            </a:r>
            <a:r>
              <a:rPr lang="zh-CN" altLang="en-US" sz="1100" dirty="0"/>
              <a:t>）和账面市值比因子</a:t>
            </a:r>
            <a:r>
              <a:rPr lang="en-US" altLang="zh-CN" sz="1100" dirty="0"/>
              <a:t>(HML)</a:t>
            </a:r>
            <a:r>
              <a:rPr lang="zh-CN" altLang="en-US" sz="1100" dirty="0"/>
              <a:t>的周序列数据，可用于实证检验中国股票市场的有效性等一系列研究。</a:t>
            </a:r>
            <a:endParaRPr lang="zh-CN" altLang="en-US" sz="1100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" name="矩形 14"/>
          <p:cNvSpPr>
            <a:spLocks noChangeArrowheads="1"/>
          </p:cNvSpPr>
          <p:nvPr/>
        </p:nvSpPr>
        <p:spPr bwMode="auto">
          <a:xfrm>
            <a:off x="6874075" y="3853655"/>
            <a:ext cx="4394200" cy="969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日波动率</a:t>
            </a:r>
            <a:r>
              <a:rPr lang="zh-CN" altLang="en-US" sz="1600" b="1" dirty="0">
                <a:solidFill>
                  <a:srgbClr val="3BA2CD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 </a:t>
            </a:r>
            <a:endParaRPr lang="en-US" altLang="zh-CN" sz="1600" b="1" dirty="0">
              <a:solidFill>
                <a:srgbClr val="3BA2CD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.</a:t>
            </a:r>
            <a:r>
              <a:rPr lang="zh-CN" altLang="en-US" sz="1100" dirty="0"/>
              <a:t>根据股票日收益数据计算的历史波动率。分别采用</a:t>
            </a:r>
            <a:r>
              <a:rPr lang="en-US" altLang="zh-CN" sz="1100" dirty="0"/>
              <a:t>20</a:t>
            </a:r>
            <a:r>
              <a:rPr lang="zh-CN" altLang="en-US" sz="1100" dirty="0"/>
              <a:t>日、</a:t>
            </a:r>
            <a:r>
              <a:rPr lang="en-US" altLang="zh-CN" sz="1100" dirty="0"/>
              <a:t>60</a:t>
            </a:r>
            <a:r>
              <a:rPr lang="zh-CN" altLang="en-US" sz="1100" dirty="0"/>
              <a:t>日简单移动法，指数加权移动平均法和</a:t>
            </a:r>
            <a:r>
              <a:rPr lang="en-US" altLang="zh-CN" sz="1100" dirty="0"/>
              <a:t>Garch</a:t>
            </a:r>
            <a:r>
              <a:rPr lang="zh-CN" altLang="en-US" sz="1100" dirty="0"/>
              <a:t>模型计算日波动率。 </a:t>
            </a:r>
            <a:endParaRPr lang="zh-CN" altLang="en-US" sz="1100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7" name="矩形 15"/>
          <p:cNvSpPr>
            <a:spLocks noChangeArrowheads="1"/>
          </p:cNvSpPr>
          <p:nvPr/>
        </p:nvSpPr>
        <p:spPr bwMode="auto">
          <a:xfrm>
            <a:off x="6874075" y="4947900"/>
            <a:ext cx="4394200" cy="969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持有期日收益</a:t>
            </a:r>
            <a:r>
              <a:rPr lang="zh-CN" altLang="en-US" sz="1600" b="1" dirty="0">
                <a:solidFill>
                  <a:srgbClr val="3BA2CD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</a:t>
            </a:r>
            <a:endParaRPr lang="en-US" altLang="zh-CN" sz="1600" b="1" dirty="0">
              <a:solidFill>
                <a:srgbClr val="3BA2CD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/>
              <a:t>根据交易数据、相关分配数据等计算得出的个股日收益率、日资本收益率，合并了以不同市场加权的市场日收益率、日无风险收益率等。</a:t>
            </a:r>
            <a:endParaRPr lang="zh-CN" altLang="en-US" sz="1100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4" name="矩形 69"/>
          <p:cNvSpPr>
            <a:spLocks noChangeArrowheads="1"/>
          </p:cNvSpPr>
          <p:nvPr/>
        </p:nvSpPr>
        <p:spPr bwMode="auto">
          <a:xfrm>
            <a:off x="4033113" y="1873900"/>
            <a:ext cx="7651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LOREM </a:t>
            </a:r>
            <a:endParaRPr lang="en-US" altLang="zh-CN" sz="1400" b="1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IPSUM </a:t>
            </a:r>
            <a:endParaRPr lang="zh-CN" altLang="en-US" sz="14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8" name="圆角矩形 73"/>
          <p:cNvSpPr>
            <a:spLocks noChangeArrowheads="1"/>
          </p:cNvSpPr>
          <p:nvPr/>
        </p:nvSpPr>
        <p:spPr bwMode="auto">
          <a:xfrm rot="16200000">
            <a:off x="6378775" y="1912350"/>
            <a:ext cx="768350" cy="9525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12700">
            <a:noFill/>
            <a:round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9" name="圆角矩形 74"/>
          <p:cNvSpPr>
            <a:spLocks noChangeArrowheads="1"/>
          </p:cNvSpPr>
          <p:nvPr/>
        </p:nvSpPr>
        <p:spPr bwMode="auto">
          <a:xfrm rot="16200000">
            <a:off x="6378775" y="3116263"/>
            <a:ext cx="768350" cy="95250"/>
          </a:xfrm>
          <a:prstGeom prst="roundRect">
            <a:avLst>
              <a:gd name="adj" fmla="val 50000"/>
            </a:avLst>
          </a:prstGeom>
          <a:solidFill>
            <a:srgbClr val="AEDC46"/>
          </a:solidFill>
          <a:ln w="12700">
            <a:noFill/>
            <a:round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0" name="圆角矩形 75"/>
          <p:cNvSpPr>
            <a:spLocks noChangeArrowheads="1"/>
          </p:cNvSpPr>
          <p:nvPr/>
        </p:nvSpPr>
        <p:spPr bwMode="auto">
          <a:xfrm rot="16200000">
            <a:off x="6378775" y="4352130"/>
            <a:ext cx="768350" cy="95250"/>
          </a:xfrm>
          <a:prstGeom prst="roundRect">
            <a:avLst>
              <a:gd name="adj" fmla="val 50000"/>
            </a:avLst>
          </a:prstGeom>
          <a:solidFill>
            <a:srgbClr val="424242"/>
          </a:solidFill>
          <a:ln w="12700">
            <a:noFill/>
            <a:round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" name="圆角矩形 76"/>
          <p:cNvSpPr>
            <a:spLocks noChangeArrowheads="1"/>
          </p:cNvSpPr>
          <p:nvPr/>
        </p:nvSpPr>
        <p:spPr bwMode="auto">
          <a:xfrm rot="16200000">
            <a:off x="6378775" y="5438438"/>
            <a:ext cx="768350" cy="95250"/>
          </a:xfrm>
          <a:prstGeom prst="roundRect">
            <a:avLst>
              <a:gd name="adj" fmla="val 50000"/>
            </a:avLst>
          </a:prstGeom>
          <a:solidFill>
            <a:srgbClr val="21AFE6"/>
          </a:solidFill>
          <a:ln w="12700">
            <a:noFill/>
            <a:round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 t="1037" r="26675"/>
          <a:stretch>
            <a:fillRect/>
          </a:stretch>
        </p:blipFill>
        <p:spPr bwMode="auto">
          <a:xfrm>
            <a:off x="1208048" y="1412119"/>
            <a:ext cx="4637167" cy="2857021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31" r="5691"/>
          <a:stretch>
            <a:fillRect/>
          </a:stretch>
        </p:blipFill>
        <p:spPr bwMode="auto">
          <a:xfrm>
            <a:off x="1203765" y="4386813"/>
            <a:ext cx="4641449" cy="1742533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</p:spTree>
    <p:custDataLst>
      <p:tags r:id="rId3"/>
    </p:custDataLst>
  </p:cSld>
  <p:clrMapOvr>
    <a:masterClrMapping/>
  </p:clrMapOvr>
  <p:transition advTm="10000">
    <p:pull dir="u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锐思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（</a:t>
            </a:r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RESSET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）</a:t>
            </a:r>
            <a:r>
              <a:rPr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数据库特点</a:t>
            </a:r>
            <a:endParaRPr lang="zh-CN" altLang="en-US" sz="2800" b="1" dirty="0"/>
          </a:p>
        </p:txBody>
      </p:sp>
      <p:grpSp>
        <p:nvGrpSpPr>
          <p:cNvPr id="2" name="Group 2"/>
          <p:cNvGrpSpPr/>
          <p:nvPr/>
        </p:nvGrpSpPr>
        <p:grpSpPr>
          <a:xfrm>
            <a:off x="1392397" y="2184017"/>
            <a:ext cx="2886366" cy="326475"/>
            <a:chOff x="1848067" y="2697524"/>
            <a:chExt cx="2311184" cy="316190"/>
          </a:xfrm>
        </p:grpSpPr>
        <p:cxnSp>
          <p:nvCxnSpPr>
            <p:cNvPr id="11" name="Straight Connector 56"/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57"/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"/>
          <p:cNvGrpSpPr/>
          <p:nvPr/>
        </p:nvGrpSpPr>
        <p:grpSpPr>
          <a:xfrm>
            <a:off x="7754580" y="2236742"/>
            <a:ext cx="2673026" cy="254614"/>
            <a:chOff x="7528087" y="2680840"/>
            <a:chExt cx="2061939" cy="316190"/>
          </a:xfrm>
        </p:grpSpPr>
        <p:cxnSp>
          <p:nvCxnSpPr>
            <p:cNvPr id="14" name="Straight Connector 61"/>
            <p:cNvCxnSpPr/>
            <p:nvPr/>
          </p:nvCxnSpPr>
          <p:spPr>
            <a:xfrm flipV="1">
              <a:off x="7528087" y="2680840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2"/>
            <p:cNvCxnSpPr/>
            <p:nvPr/>
          </p:nvCxnSpPr>
          <p:spPr>
            <a:xfrm>
              <a:off x="8026053" y="2680840"/>
              <a:ext cx="156397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70"/>
          <p:cNvGrpSpPr/>
          <p:nvPr/>
        </p:nvGrpSpPr>
        <p:grpSpPr>
          <a:xfrm flipV="1">
            <a:off x="7754580" y="3797760"/>
            <a:ext cx="2673026" cy="433280"/>
            <a:chOff x="7528087" y="2680840"/>
            <a:chExt cx="2061939" cy="316190"/>
          </a:xfrm>
        </p:grpSpPr>
        <p:cxnSp>
          <p:nvCxnSpPr>
            <p:cNvPr id="17" name="Straight Connector 71"/>
            <p:cNvCxnSpPr/>
            <p:nvPr/>
          </p:nvCxnSpPr>
          <p:spPr>
            <a:xfrm flipV="1">
              <a:off x="7528087" y="2680840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2"/>
            <p:cNvCxnSpPr/>
            <p:nvPr/>
          </p:nvCxnSpPr>
          <p:spPr>
            <a:xfrm>
              <a:off x="8026053" y="2680840"/>
              <a:ext cx="156397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76"/>
          <p:cNvGrpSpPr/>
          <p:nvPr/>
        </p:nvGrpSpPr>
        <p:grpSpPr>
          <a:xfrm flipV="1">
            <a:off x="1392397" y="3820910"/>
            <a:ext cx="2886366" cy="428200"/>
            <a:chOff x="1848067" y="2697524"/>
            <a:chExt cx="2311184" cy="316190"/>
          </a:xfrm>
        </p:grpSpPr>
        <p:cxnSp>
          <p:nvCxnSpPr>
            <p:cNvPr id="20" name="Straight Connector 77"/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78"/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401698" y="1806605"/>
            <a:ext cx="213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海量大数据</a:t>
            </a:r>
            <a:endParaRPr 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1698" y="2217314"/>
            <a:ext cx="2417948" cy="1370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微软雅黑" panose="020B0503020204020204" charset="-122"/>
                <a:sym typeface="Arial" panose="020B0604020202020204" pitchFamily="34" charset="0"/>
              </a:rPr>
              <a:t> 数据总量达</a:t>
            </a:r>
            <a:r>
              <a:rPr lang="en-US" altLang="zh-CN" sz="1200" dirty="0">
                <a:latin typeface="微软雅黑" panose="020B0503020204020204" charset="-122"/>
                <a:sym typeface="Arial" panose="020B0604020202020204" pitchFamily="34" charset="0"/>
              </a:rPr>
              <a:t>60T</a:t>
            </a:r>
            <a:endParaRPr lang="en-US" altLang="zh-CN" sz="1200" dirty="0">
              <a:latin typeface="微软雅黑" panose="020B0503020204020204" charset="-122"/>
              <a:sym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微软雅黑" panose="020B0503020204020204" charset="-122"/>
                <a:sym typeface="Arial" panose="020B0604020202020204" pitchFamily="34" charset="0"/>
              </a:rPr>
              <a:t> 单库表数据量超200G    </a:t>
            </a:r>
            <a:endParaRPr lang="zh-CN" altLang="en-US" sz="1200" dirty="0">
              <a:latin typeface="微软雅黑" panose="020B0503020204020204" charset="-122"/>
              <a:sym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微软雅黑" panose="020B0503020204020204" charset="-122"/>
                <a:sym typeface="Arial" panose="020B0604020202020204" pitchFamily="34" charset="0"/>
              </a:rPr>
              <a:t> 数据库表超</a:t>
            </a:r>
            <a:r>
              <a:rPr lang="en-US" altLang="zh-CN" sz="1200" dirty="0">
                <a:latin typeface="微软雅黑" panose="020B0503020204020204" charset="-122"/>
                <a:sym typeface="Arial" panose="020B0604020202020204" pitchFamily="34" charset="0"/>
              </a:rPr>
              <a:t>2500</a:t>
            </a:r>
            <a:r>
              <a:rPr lang="zh-CN" altLang="en-US" sz="1200" dirty="0">
                <a:latin typeface="微软雅黑" panose="020B0503020204020204" charset="-122"/>
                <a:sym typeface="Arial" panose="020B0604020202020204" pitchFamily="34" charset="0"/>
              </a:rPr>
              <a:t>个</a:t>
            </a:r>
            <a:endParaRPr lang="zh-CN" altLang="en-US" sz="1200" dirty="0">
              <a:latin typeface="微软雅黑" panose="020B0503020204020204" charset="-122"/>
              <a:sym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微软雅黑" panose="020B0503020204020204" charset="-122"/>
                <a:sym typeface="Arial" panose="020B0604020202020204" pitchFamily="34" charset="0"/>
              </a:rPr>
              <a:t> 数据字段近</a:t>
            </a:r>
            <a:r>
              <a:rPr lang="en-US" altLang="zh-CN" sz="1200" dirty="0">
                <a:latin typeface="微软雅黑" panose="020B0503020204020204" charset="-122"/>
                <a:sym typeface="Arial" panose="020B0604020202020204" pitchFamily="34" charset="0"/>
              </a:rPr>
              <a:t>40,000</a:t>
            </a:r>
            <a:r>
              <a:rPr lang="zh-CN" altLang="en-US" sz="1200" dirty="0">
                <a:latin typeface="微软雅黑" panose="020B0503020204020204" charset="-122"/>
                <a:sym typeface="Arial" panose="020B0604020202020204" pitchFamily="34" charset="0"/>
              </a:rPr>
              <a:t>个</a:t>
            </a:r>
            <a:endParaRPr lang="en-US" altLang="zh-CN" sz="1200" dirty="0">
              <a:latin typeface="微软雅黑" panose="020B0503020204020204" charset="-122"/>
              <a:sym typeface="Arial" panose="020B0604020202020204" pitchFamily="34" charset="0"/>
            </a:endParaRPr>
          </a:p>
          <a:p>
            <a:pPr defTabSz="913765">
              <a:lnSpc>
                <a:spcPct val="120000"/>
              </a:lnSpc>
            </a:pPr>
            <a:endParaRPr lang="en-US" sz="1200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81056" y="1837555"/>
            <a:ext cx="213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/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权威数据源</a:t>
            </a:r>
            <a:endParaRPr 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81056" y="3843429"/>
            <a:ext cx="213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3765"/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灵活应用</a:t>
            </a:r>
            <a:endParaRPr 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01698" y="3860075"/>
            <a:ext cx="213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/>
            <a:r>
              <a:rPr lang="zh-CN" altLang="en-US" sz="2000" b="1" dirty="0">
                <a:solidFill>
                  <a:srgbClr val="0070C0"/>
                </a:solidFill>
                <a:cs typeface="+mn-ea"/>
                <a:sym typeface="+mn-lt"/>
              </a:rPr>
              <a:t>高效提取</a:t>
            </a:r>
            <a:endParaRPr 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31" name="AutoShape 34"/>
          <p:cNvSpPr/>
          <p:nvPr/>
        </p:nvSpPr>
        <p:spPr bwMode="auto">
          <a:xfrm>
            <a:off x="758522" y="1833043"/>
            <a:ext cx="392974" cy="3848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4" y="0"/>
                </a:moveTo>
                <a:cubicBezTo>
                  <a:pt x="12264" y="0"/>
                  <a:pt x="13649" y="287"/>
                  <a:pt x="14957" y="861"/>
                </a:cubicBezTo>
                <a:cubicBezTo>
                  <a:pt x="16265" y="1434"/>
                  <a:pt x="17412" y="2210"/>
                  <a:pt x="18398" y="3198"/>
                </a:cubicBezTo>
                <a:cubicBezTo>
                  <a:pt x="19387" y="4186"/>
                  <a:pt x="20167" y="5332"/>
                  <a:pt x="20738" y="6645"/>
                </a:cubicBezTo>
                <a:cubicBezTo>
                  <a:pt x="21311" y="7958"/>
                  <a:pt x="21599" y="9341"/>
                  <a:pt x="21599" y="10801"/>
                </a:cubicBezTo>
                <a:cubicBezTo>
                  <a:pt x="21599" y="12280"/>
                  <a:pt x="21311" y="13669"/>
                  <a:pt x="20738" y="14971"/>
                </a:cubicBezTo>
                <a:cubicBezTo>
                  <a:pt x="20167" y="16272"/>
                  <a:pt x="19387" y="17413"/>
                  <a:pt x="18398" y="18401"/>
                </a:cubicBezTo>
                <a:cubicBezTo>
                  <a:pt x="17412" y="19386"/>
                  <a:pt x="16265" y="20171"/>
                  <a:pt x="14957" y="20738"/>
                </a:cubicBezTo>
                <a:cubicBezTo>
                  <a:pt x="13649" y="21312"/>
                  <a:pt x="12264" y="21599"/>
                  <a:pt x="10804" y="21599"/>
                </a:cubicBezTo>
                <a:cubicBezTo>
                  <a:pt x="9326" y="21599"/>
                  <a:pt x="7936" y="21312"/>
                  <a:pt x="6633" y="20738"/>
                </a:cubicBezTo>
                <a:cubicBezTo>
                  <a:pt x="5328" y="20171"/>
                  <a:pt x="4184" y="19386"/>
                  <a:pt x="3195" y="18401"/>
                </a:cubicBezTo>
                <a:cubicBezTo>
                  <a:pt x="2209" y="17413"/>
                  <a:pt x="1429" y="16272"/>
                  <a:pt x="856" y="14971"/>
                </a:cubicBezTo>
                <a:cubicBezTo>
                  <a:pt x="285" y="13669"/>
                  <a:pt x="0" y="12280"/>
                  <a:pt x="0" y="10801"/>
                </a:cubicBezTo>
                <a:cubicBezTo>
                  <a:pt x="0" y="9341"/>
                  <a:pt x="285" y="7958"/>
                  <a:pt x="856" y="6645"/>
                </a:cubicBezTo>
                <a:cubicBezTo>
                  <a:pt x="1429" y="5332"/>
                  <a:pt x="2209" y="4186"/>
                  <a:pt x="3195" y="3198"/>
                </a:cubicBezTo>
                <a:cubicBezTo>
                  <a:pt x="4184" y="2210"/>
                  <a:pt x="5328" y="1434"/>
                  <a:pt x="6633" y="861"/>
                </a:cubicBezTo>
                <a:cubicBezTo>
                  <a:pt x="7936" y="285"/>
                  <a:pt x="9326" y="0"/>
                  <a:pt x="10804" y="0"/>
                </a:cubicBezTo>
                <a:moveTo>
                  <a:pt x="6450" y="2241"/>
                </a:moveTo>
                <a:cubicBezTo>
                  <a:pt x="6133" y="2258"/>
                  <a:pt x="5783" y="2408"/>
                  <a:pt x="5393" y="2687"/>
                </a:cubicBezTo>
                <a:cubicBezTo>
                  <a:pt x="5006" y="2969"/>
                  <a:pt x="4627" y="3294"/>
                  <a:pt x="4257" y="3658"/>
                </a:cubicBezTo>
                <a:cubicBezTo>
                  <a:pt x="3890" y="4028"/>
                  <a:pt x="3548" y="4409"/>
                  <a:pt x="3237" y="4793"/>
                </a:cubicBezTo>
                <a:cubicBezTo>
                  <a:pt x="2927" y="5186"/>
                  <a:pt x="2684" y="5505"/>
                  <a:pt x="2514" y="5753"/>
                </a:cubicBezTo>
                <a:lnTo>
                  <a:pt x="2568" y="5753"/>
                </a:lnTo>
                <a:cubicBezTo>
                  <a:pt x="2604" y="5753"/>
                  <a:pt x="2661" y="5742"/>
                  <a:pt x="2737" y="5716"/>
                </a:cubicBezTo>
                <a:cubicBezTo>
                  <a:pt x="2814" y="5688"/>
                  <a:pt x="2850" y="5728"/>
                  <a:pt x="2850" y="5838"/>
                </a:cubicBezTo>
                <a:cubicBezTo>
                  <a:pt x="2850" y="5875"/>
                  <a:pt x="2839" y="5920"/>
                  <a:pt x="2811" y="5979"/>
                </a:cubicBezTo>
                <a:cubicBezTo>
                  <a:pt x="2783" y="6035"/>
                  <a:pt x="2833" y="6069"/>
                  <a:pt x="2961" y="6069"/>
                </a:cubicBezTo>
                <a:cubicBezTo>
                  <a:pt x="2997" y="6069"/>
                  <a:pt x="3020" y="6041"/>
                  <a:pt x="3028" y="5985"/>
                </a:cubicBezTo>
                <a:cubicBezTo>
                  <a:pt x="3037" y="5931"/>
                  <a:pt x="3051" y="5931"/>
                  <a:pt x="3068" y="5985"/>
                </a:cubicBezTo>
                <a:lnTo>
                  <a:pt x="3122" y="6199"/>
                </a:lnTo>
                <a:lnTo>
                  <a:pt x="3122" y="6227"/>
                </a:lnTo>
                <a:cubicBezTo>
                  <a:pt x="3122" y="6267"/>
                  <a:pt x="3099" y="6295"/>
                  <a:pt x="3054" y="6312"/>
                </a:cubicBezTo>
                <a:cubicBezTo>
                  <a:pt x="3011" y="6326"/>
                  <a:pt x="2997" y="6354"/>
                  <a:pt x="3014" y="6394"/>
                </a:cubicBezTo>
                <a:cubicBezTo>
                  <a:pt x="3051" y="6428"/>
                  <a:pt x="3093" y="6442"/>
                  <a:pt x="3141" y="6442"/>
                </a:cubicBezTo>
                <a:lnTo>
                  <a:pt x="3271" y="6442"/>
                </a:lnTo>
                <a:lnTo>
                  <a:pt x="3325" y="6417"/>
                </a:lnTo>
                <a:lnTo>
                  <a:pt x="3353" y="6394"/>
                </a:lnTo>
                <a:cubicBezTo>
                  <a:pt x="3353" y="6442"/>
                  <a:pt x="3379" y="6481"/>
                  <a:pt x="3432" y="6504"/>
                </a:cubicBezTo>
                <a:cubicBezTo>
                  <a:pt x="3489" y="6532"/>
                  <a:pt x="3534" y="6544"/>
                  <a:pt x="3568" y="6544"/>
                </a:cubicBezTo>
                <a:lnTo>
                  <a:pt x="3596" y="6544"/>
                </a:lnTo>
                <a:cubicBezTo>
                  <a:pt x="3596" y="6558"/>
                  <a:pt x="3576" y="6575"/>
                  <a:pt x="3543" y="6592"/>
                </a:cubicBezTo>
                <a:cubicBezTo>
                  <a:pt x="3506" y="6614"/>
                  <a:pt x="3506" y="6642"/>
                  <a:pt x="3543" y="6673"/>
                </a:cubicBezTo>
                <a:lnTo>
                  <a:pt x="3853" y="6730"/>
                </a:lnTo>
                <a:lnTo>
                  <a:pt x="3853" y="6758"/>
                </a:lnTo>
                <a:lnTo>
                  <a:pt x="4043" y="7148"/>
                </a:lnTo>
                <a:cubicBezTo>
                  <a:pt x="4043" y="7182"/>
                  <a:pt x="4028" y="7232"/>
                  <a:pt x="4003" y="7280"/>
                </a:cubicBezTo>
                <a:cubicBezTo>
                  <a:pt x="3975" y="7337"/>
                  <a:pt x="3944" y="7365"/>
                  <a:pt x="3907" y="7365"/>
                </a:cubicBezTo>
                <a:cubicBezTo>
                  <a:pt x="3870" y="7365"/>
                  <a:pt x="3856" y="7354"/>
                  <a:pt x="3867" y="7326"/>
                </a:cubicBezTo>
                <a:cubicBezTo>
                  <a:pt x="3876" y="7297"/>
                  <a:pt x="3879" y="7263"/>
                  <a:pt x="3879" y="7232"/>
                </a:cubicBezTo>
                <a:cubicBezTo>
                  <a:pt x="3879" y="7193"/>
                  <a:pt x="3870" y="7159"/>
                  <a:pt x="3853" y="7134"/>
                </a:cubicBezTo>
                <a:cubicBezTo>
                  <a:pt x="3836" y="7105"/>
                  <a:pt x="3769" y="7094"/>
                  <a:pt x="3650" y="7094"/>
                </a:cubicBezTo>
                <a:cubicBezTo>
                  <a:pt x="3633" y="7094"/>
                  <a:pt x="3608" y="7100"/>
                  <a:pt x="3582" y="7105"/>
                </a:cubicBezTo>
                <a:cubicBezTo>
                  <a:pt x="3554" y="7117"/>
                  <a:pt x="3551" y="7139"/>
                  <a:pt x="3568" y="7176"/>
                </a:cubicBezTo>
                <a:lnTo>
                  <a:pt x="3732" y="7523"/>
                </a:lnTo>
                <a:lnTo>
                  <a:pt x="3771" y="7551"/>
                </a:lnTo>
                <a:lnTo>
                  <a:pt x="3800" y="7580"/>
                </a:lnTo>
                <a:cubicBezTo>
                  <a:pt x="3709" y="7580"/>
                  <a:pt x="3647" y="7690"/>
                  <a:pt x="3616" y="7904"/>
                </a:cubicBezTo>
                <a:cubicBezTo>
                  <a:pt x="3585" y="8119"/>
                  <a:pt x="3568" y="8274"/>
                  <a:pt x="3568" y="8362"/>
                </a:cubicBezTo>
                <a:lnTo>
                  <a:pt x="3622" y="8610"/>
                </a:lnTo>
                <a:lnTo>
                  <a:pt x="3650" y="8686"/>
                </a:lnTo>
                <a:lnTo>
                  <a:pt x="3650" y="8743"/>
                </a:lnTo>
                <a:lnTo>
                  <a:pt x="3596" y="9002"/>
                </a:lnTo>
                <a:lnTo>
                  <a:pt x="3989" y="9581"/>
                </a:lnTo>
                <a:lnTo>
                  <a:pt x="4071" y="9581"/>
                </a:lnTo>
                <a:cubicBezTo>
                  <a:pt x="4088" y="9618"/>
                  <a:pt x="4079" y="9652"/>
                  <a:pt x="4043" y="9691"/>
                </a:cubicBezTo>
                <a:cubicBezTo>
                  <a:pt x="4006" y="9725"/>
                  <a:pt x="3997" y="9762"/>
                  <a:pt x="4014" y="9796"/>
                </a:cubicBezTo>
                <a:lnTo>
                  <a:pt x="4125" y="9906"/>
                </a:lnTo>
                <a:cubicBezTo>
                  <a:pt x="4125" y="9993"/>
                  <a:pt x="4142" y="10061"/>
                  <a:pt x="4178" y="10098"/>
                </a:cubicBezTo>
                <a:cubicBezTo>
                  <a:pt x="4212" y="10143"/>
                  <a:pt x="4272" y="10197"/>
                  <a:pt x="4353" y="10270"/>
                </a:cubicBezTo>
                <a:cubicBezTo>
                  <a:pt x="4334" y="10380"/>
                  <a:pt x="4427" y="10479"/>
                  <a:pt x="4630" y="10572"/>
                </a:cubicBezTo>
                <a:cubicBezTo>
                  <a:pt x="4834" y="10668"/>
                  <a:pt x="4961" y="10733"/>
                  <a:pt x="5017" y="10773"/>
                </a:cubicBezTo>
                <a:cubicBezTo>
                  <a:pt x="5088" y="10976"/>
                  <a:pt x="5178" y="11179"/>
                  <a:pt x="5286" y="11382"/>
                </a:cubicBezTo>
                <a:cubicBezTo>
                  <a:pt x="5393" y="11588"/>
                  <a:pt x="5526" y="11758"/>
                  <a:pt x="5679" y="11908"/>
                </a:cubicBezTo>
                <a:lnTo>
                  <a:pt x="5707" y="12094"/>
                </a:lnTo>
                <a:cubicBezTo>
                  <a:pt x="5707" y="12111"/>
                  <a:pt x="5684" y="12133"/>
                  <a:pt x="5639" y="12150"/>
                </a:cubicBezTo>
                <a:cubicBezTo>
                  <a:pt x="5594" y="12167"/>
                  <a:pt x="5588" y="12195"/>
                  <a:pt x="5625" y="12227"/>
                </a:cubicBezTo>
                <a:lnTo>
                  <a:pt x="5842" y="12325"/>
                </a:lnTo>
                <a:cubicBezTo>
                  <a:pt x="5876" y="12289"/>
                  <a:pt x="5924" y="12325"/>
                  <a:pt x="5984" y="12433"/>
                </a:cubicBezTo>
                <a:cubicBezTo>
                  <a:pt x="6040" y="12543"/>
                  <a:pt x="6088" y="12613"/>
                  <a:pt x="6125" y="12647"/>
                </a:cubicBezTo>
                <a:lnTo>
                  <a:pt x="6097" y="12729"/>
                </a:lnTo>
                <a:lnTo>
                  <a:pt x="6261" y="12961"/>
                </a:lnTo>
                <a:lnTo>
                  <a:pt x="6342" y="12989"/>
                </a:lnTo>
                <a:lnTo>
                  <a:pt x="6396" y="12879"/>
                </a:lnTo>
                <a:cubicBezTo>
                  <a:pt x="6359" y="12788"/>
                  <a:pt x="6297" y="12667"/>
                  <a:pt x="6207" y="12520"/>
                </a:cubicBezTo>
                <a:cubicBezTo>
                  <a:pt x="6116" y="12370"/>
                  <a:pt x="6023" y="12226"/>
                  <a:pt x="5930" y="12088"/>
                </a:cubicBezTo>
                <a:cubicBezTo>
                  <a:pt x="5834" y="11947"/>
                  <a:pt x="5755" y="11826"/>
                  <a:pt x="5693" y="11710"/>
                </a:cubicBezTo>
                <a:cubicBezTo>
                  <a:pt x="5628" y="11600"/>
                  <a:pt x="5597" y="11532"/>
                  <a:pt x="5597" y="11515"/>
                </a:cubicBezTo>
                <a:cubicBezTo>
                  <a:pt x="5597" y="11492"/>
                  <a:pt x="5588" y="11422"/>
                  <a:pt x="5571" y="11295"/>
                </a:cubicBezTo>
                <a:cubicBezTo>
                  <a:pt x="5551" y="11168"/>
                  <a:pt x="5534" y="11097"/>
                  <a:pt x="5517" y="11069"/>
                </a:cubicBezTo>
                <a:cubicBezTo>
                  <a:pt x="5571" y="11103"/>
                  <a:pt x="5639" y="11137"/>
                  <a:pt x="5721" y="11168"/>
                </a:cubicBezTo>
                <a:cubicBezTo>
                  <a:pt x="5800" y="11202"/>
                  <a:pt x="5868" y="11235"/>
                  <a:pt x="5922" y="11267"/>
                </a:cubicBezTo>
                <a:cubicBezTo>
                  <a:pt x="5958" y="11492"/>
                  <a:pt x="6046" y="11676"/>
                  <a:pt x="6187" y="11809"/>
                </a:cubicBezTo>
                <a:cubicBezTo>
                  <a:pt x="6326" y="11947"/>
                  <a:pt x="6450" y="12099"/>
                  <a:pt x="6557" y="12272"/>
                </a:cubicBezTo>
                <a:cubicBezTo>
                  <a:pt x="6520" y="12305"/>
                  <a:pt x="6520" y="12325"/>
                  <a:pt x="6557" y="12337"/>
                </a:cubicBezTo>
                <a:cubicBezTo>
                  <a:pt x="6594" y="12348"/>
                  <a:pt x="6625" y="12354"/>
                  <a:pt x="6653" y="12354"/>
                </a:cubicBezTo>
                <a:cubicBezTo>
                  <a:pt x="6687" y="12387"/>
                  <a:pt x="6707" y="12452"/>
                  <a:pt x="6707" y="12543"/>
                </a:cubicBezTo>
                <a:cubicBezTo>
                  <a:pt x="6834" y="12684"/>
                  <a:pt x="6998" y="12884"/>
                  <a:pt x="7199" y="13138"/>
                </a:cubicBezTo>
                <a:cubicBezTo>
                  <a:pt x="7402" y="13384"/>
                  <a:pt x="7504" y="13584"/>
                  <a:pt x="7504" y="13731"/>
                </a:cubicBezTo>
                <a:lnTo>
                  <a:pt x="7504" y="13754"/>
                </a:lnTo>
                <a:lnTo>
                  <a:pt x="7450" y="13949"/>
                </a:lnTo>
                <a:cubicBezTo>
                  <a:pt x="7504" y="14090"/>
                  <a:pt x="7597" y="14205"/>
                  <a:pt x="7727" y="14290"/>
                </a:cubicBezTo>
                <a:cubicBezTo>
                  <a:pt x="7857" y="14378"/>
                  <a:pt x="7987" y="14443"/>
                  <a:pt x="8114" y="14499"/>
                </a:cubicBezTo>
                <a:lnTo>
                  <a:pt x="8168" y="14499"/>
                </a:lnTo>
                <a:cubicBezTo>
                  <a:pt x="8349" y="14592"/>
                  <a:pt x="8532" y="14685"/>
                  <a:pt x="8721" y="14790"/>
                </a:cubicBezTo>
                <a:cubicBezTo>
                  <a:pt x="8911" y="14897"/>
                  <a:pt x="9106" y="14985"/>
                  <a:pt x="9304" y="15055"/>
                </a:cubicBezTo>
                <a:lnTo>
                  <a:pt x="9614" y="14863"/>
                </a:lnTo>
                <a:cubicBezTo>
                  <a:pt x="9688" y="14886"/>
                  <a:pt x="9764" y="14928"/>
                  <a:pt x="9846" y="15002"/>
                </a:cubicBezTo>
                <a:cubicBezTo>
                  <a:pt x="9925" y="15072"/>
                  <a:pt x="10018" y="15154"/>
                  <a:pt x="10123" y="15250"/>
                </a:cubicBezTo>
                <a:cubicBezTo>
                  <a:pt x="10225" y="15343"/>
                  <a:pt x="10346" y="15431"/>
                  <a:pt x="10487" y="15513"/>
                </a:cubicBezTo>
                <a:cubicBezTo>
                  <a:pt x="10626" y="15597"/>
                  <a:pt x="10787" y="15645"/>
                  <a:pt x="10968" y="15662"/>
                </a:cubicBezTo>
                <a:cubicBezTo>
                  <a:pt x="11092" y="15575"/>
                  <a:pt x="11157" y="15597"/>
                  <a:pt x="11157" y="15727"/>
                </a:cubicBezTo>
                <a:lnTo>
                  <a:pt x="11157" y="15784"/>
                </a:lnTo>
                <a:lnTo>
                  <a:pt x="11496" y="16193"/>
                </a:lnTo>
                <a:lnTo>
                  <a:pt x="11550" y="16391"/>
                </a:lnTo>
                <a:cubicBezTo>
                  <a:pt x="11640" y="16444"/>
                  <a:pt x="11731" y="16512"/>
                  <a:pt x="11827" y="16594"/>
                </a:cubicBezTo>
                <a:cubicBezTo>
                  <a:pt x="11920" y="16676"/>
                  <a:pt x="11996" y="16766"/>
                  <a:pt x="12050" y="16865"/>
                </a:cubicBezTo>
                <a:lnTo>
                  <a:pt x="12103" y="16865"/>
                </a:lnTo>
                <a:cubicBezTo>
                  <a:pt x="12194" y="16865"/>
                  <a:pt x="12267" y="16907"/>
                  <a:pt x="12327" y="16986"/>
                </a:cubicBezTo>
                <a:cubicBezTo>
                  <a:pt x="12386" y="17068"/>
                  <a:pt x="12459" y="17108"/>
                  <a:pt x="12550" y="17108"/>
                </a:cubicBezTo>
                <a:cubicBezTo>
                  <a:pt x="12604" y="17108"/>
                  <a:pt x="12632" y="17079"/>
                  <a:pt x="12632" y="17029"/>
                </a:cubicBezTo>
                <a:cubicBezTo>
                  <a:pt x="12632" y="16902"/>
                  <a:pt x="12640" y="16820"/>
                  <a:pt x="12657" y="16777"/>
                </a:cubicBezTo>
                <a:cubicBezTo>
                  <a:pt x="12674" y="16738"/>
                  <a:pt x="12700" y="16710"/>
                  <a:pt x="12725" y="16704"/>
                </a:cubicBezTo>
                <a:cubicBezTo>
                  <a:pt x="12753" y="16693"/>
                  <a:pt x="12782" y="16687"/>
                  <a:pt x="12807" y="16687"/>
                </a:cubicBezTo>
                <a:cubicBezTo>
                  <a:pt x="12835" y="16687"/>
                  <a:pt x="12849" y="16670"/>
                  <a:pt x="12849" y="16633"/>
                </a:cubicBezTo>
                <a:lnTo>
                  <a:pt x="12793" y="16554"/>
                </a:lnTo>
                <a:cubicBezTo>
                  <a:pt x="12756" y="16554"/>
                  <a:pt x="12731" y="16577"/>
                  <a:pt x="12714" y="16622"/>
                </a:cubicBezTo>
                <a:cubicBezTo>
                  <a:pt x="12694" y="16667"/>
                  <a:pt x="12669" y="16670"/>
                  <a:pt x="12632" y="16633"/>
                </a:cubicBezTo>
                <a:lnTo>
                  <a:pt x="12440" y="16743"/>
                </a:lnTo>
                <a:lnTo>
                  <a:pt x="12211" y="16687"/>
                </a:lnTo>
                <a:lnTo>
                  <a:pt x="11889" y="16136"/>
                </a:lnTo>
                <a:lnTo>
                  <a:pt x="11996" y="15366"/>
                </a:lnTo>
                <a:cubicBezTo>
                  <a:pt x="12013" y="15332"/>
                  <a:pt x="11979" y="15287"/>
                  <a:pt x="11894" y="15244"/>
                </a:cubicBezTo>
                <a:cubicBezTo>
                  <a:pt x="11807" y="15199"/>
                  <a:pt x="11784" y="15154"/>
                  <a:pt x="11818" y="15112"/>
                </a:cubicBezTo>
                <a:cubicBezTo>
                  <a:pt x="11694" y="15032"/>
                  <a:pt x="11541" y="15001"/>
                  <a:pt x="11360" y="15001"/>
                </a:cubicBezTo>
                <a:cubicBezTo>
                  <a:pt x="11324" y="15001"/>
                  <a:pt x="11230" y="15013"/>
                  <a:pt x="11083" y="15038"/>
                </a:cubicBezTo>
                <a:cubicBezTo>
                  <a:pt x="10934" y="15066"/>
                  <a:pt x="10857" y="15055"/>
                  <a:pt x="10857" y="15001"/>
                </a:cubicBezTo>
                <a:cubicBezTo>
                  <a:pt x="10857" y="14945"/>
                  <a:pt x="10872" y="14874"/>
                  <a:pt x="10900" y="14784"/>
                </a:cubicBezTo>
                <a:cubicBezTo>
                  <a:pt x="10925" y="14691"/>
                  <a:pt x="10959" y="14598"/>
                  <a:pt x="10993" y="14493"/>
                </a:cubicBezTo>
                <a:cubicBezTo>
                  <a:pt x="11030" y="14389"/>
                  <a:pt x="11058" y="14301"/>
                  <a:pt x="11075" y="14228"/>
                </a:cubicBezTo>
                <a:cubicBezTo>
                  <a:pt x="11092" y="14157"/>
                  <a:pt x="11103" y="14112"/>
                  <a:pt x="11103" y="14095"/>
                </a:cubicBezTo>
                <a:lnTo>
                  <a:pt x="11278" y="13731"/>
                </a:lnTo>
                <a:lnTo>
                  <a:pt x="11239" y="13677"/>
                </a:lnTo>
                <a:lnTo>
                  <a:pt x="11021" y="13621"/>
                </a:lnTo>
                <a:cubicBezTo>
                  <a:pt x="10985" y="13621"/>
                  <a:pt x="10925" y="13649"/>
                  <a:pt x="10846" y="13706"/>
                </a:cubicBezTo>
                <a:cubicBezTo>
                  <a:pt x="10764" y="13754"/>
                  <a:pt x="10685" y="13821"/>
                  <a:pt x="10609" y="13898"/>
                </a:cubicBezTo>
                <a:cubicBezTo>
                  <a:pt x="10533" y="13974"/>
                  <a:pt x="10468" y="14053"/>
                  <a:pt x="10414" y="14123"/>
                </a:cubicBezTo>
                <a:cubicBezTo>
                  <a:pt x="10360" y="14197"/>
                  <a:pt x="10332" y="14256"/>
                  <a:pt x="10332" y="14313"/>
                </a:cubicBezTo>
                <a:lnTo>
                  <a:pt x="9724" y="14442"/>
                </a:lnTo>
                <a:cubicBezTo>
                  <a:pt x="9597" y="14442"/>
                  <a:pt x="9493" y="14394"/>
                  <a:pt x="9411" y="14284"/>
                </a:cubicBezTo>
                <a:cubicBezTo>
                  <a:pt x="9377" y="14140"/>
                  <a:pt x="9301" y="13979"/>
                  <a:pt x="9182" y="13804"/>
                </a:cubicBezTo>
                <a:cubicBezTo>
                  <a:pt x="9066" y="13627"/>
                  <a:pt x="9007" y="13474"/>
                  <a:pt x="9007" y="13336"/>
                </a:cubicBezTo>
                <a:cubicBezTo>
                  <a:pt x="9007" y="13132"/>
                  <a:pt x="9041" y="12938"/>
                  <a:pt x="9114" y="12757"/>
                </a:cubicBezTo>
                <a:cubicBezTo>
                  <a:pt x="9188" y="12576"/>
                  <a:pt x="9159" y="12382"/>
                  <a:pt x="9032" y="12178"/>
                </a:cubicBezTo>
                <a:cubicBezTo>
                  <a:pt x="9052" y="12178"/>
                  <a:pt x="9075" y="12167"/>
                  <a:pt x="9100" y="12150"/>
                </a:cubicBezTo>
                <a:cubicBezTo>
                  <a:pt x="9128" y="12133"/>
                  <a:pt x="9134" y="12105"/>
                  <a:pt x="9114" y="12068"/>
                </a:cubicBezTo>
                <a:lnTo>
                  <a:pt x="9275" y="11879"/>
                </a:lnTo>
                <a:lnTo>
                  <a:pt x="9303" y="11851"/>
                </a:lnTo>
                <a:lnTo>
                  <a:pt x="9329" y="11879"/>
                </a:lnTo>
                <a:cubicBezTo>
                  <a:pt x="9456" y="11786"/>
                  <a:pt x="9623" y="11758"/>
                  <a:pt x="9832" y="11786"/>
                </a:cubicBezTo>
                <a:cubicBezTo>
                  <a:pt x="10038" y="11809"/>
                  <a:pt x="10168" y="11746"/>
                  <a:pt x="10225" y="11594"/>
                </a:cubicBezTo>
                <a:lnTo>
                  <a:pt x="10439" y="11769"/>
                </a:lnTo>
                <a:cubicBezTo>
                  <a:pt x="10476" y="11786"/>
                  <a:pt x="10516" y="11769"/>
                  <a:pt x="10561" y="11710"/>
                </a:cubicBezTo>
                <a:cubicBezTo>
                  <a:pt x="10606" y="11653"/>
                  <a:pt x="10629" y="11605"/>
                  <a:pt x="10629" y="11566"/>
                </a:cubicBezTo>
                <a:lnTo>
                  <a:pt x="10521" y="11515"/>
                </a:lnTo>
                <a:lnTo>
                  <a:pt x="11050" y="11377"/>
                </a:lnTo>
                <a:lnTo>
                  <a:pt x="11075" y="11461"/>
                </a:lnTo>
                <a:lnTo>
                  <a:pt x="11332" y="11433"/>
                </a:lnTo>
                <a:lnTo>
                  <a:pt x="11629" y="11619"/>
                </a:lnTo>
                <a:cubicBezTo>
                  <a:pt x="11665" y="11619"/>
                  <a:pt x="11702" y="11600"/>
                  <a:pt x="11739" y="11554"/>
                </a:cubicBezTo>
                <a:cubicBezTo>
                  <a:pt x="11776" y="11509"/>
                  <a:pt x="11815" y="11504"/>
                  <a:pt x="11860" y="11537"/>
                </a:cubicBezTo>
                <a:lnTo>
                  <a:pt x="12132" y="11825"/>
                </a:lnTo>
                <a:cubicBezTo>
                  <a:pt x="12095" y="11896"/>
                  <a:pt x="12089" y="11952"/>
                  <a:pt x="12118" y="11984"/>
                </a:cubicBezTo>
                <a:cubicBezTo>
                  <a:pt x="12143" y="12023"/>
                  <a:pt x="12157" y="12057"/>
                  <a:pt x="12157" y="12094"/>
                </a:cubicBezTo>
                <a:cubicBezTo>
                  <a:pt x="12157" y="12150"/>
                  <a:pt x="12205" y="12271"/>
                  <a:pt x="12298" y="12463"/>
                </a:cubicBezTo>
                <a:cubicBezTo>
                  <a:pt x="12394" y="12658"/>
                  <a:pt x="12479" y="12757"/>
                  <a:pt x="12550" y="12757"/>
                </a:cubicBezTo>
                <a:cubicBezTo>
                  <a:pt x="12640" y="12757"/>
                  <a:pt x="12680" y="12698"/>
                  <a:pt x="12671" y="12582"/>
                </a:cubicBezTo>
                <a:cubicBezTo>
                  <a:pt x="12663" y="12466"/>
                  <a:pt x="12657" y="12390"/>
                  <a:pt x="12657" y="12356"/>
                </a:cubicBezTo>
                <a:cubicBezTo>
                  <a:pt x="12657" y="12176"/>
                  <a:pt x="12620" y="11998"/>
                  <a:pt x="12550" y="11828"/>
                </a:cubicBezTo>
                <a:cubicBezTo>
                  <a:pt x="12479" y="11656"/>
                  <a:pt x="12409" y="11481"/>
                  <a:pt x="12346" y="11298"/>
                </a:cubicBezTo>
                <a:lnTo>
                  <a:pt x="12346" y="11221"/>
                </a:lnTo>
                <a:cubicBezTo>
                  <a:pt x="12346" y="11128"/>
                  <a:pt x="12403" y="11049"/>
                  <a:pt x="12516" y="10984"/>
                </a:cubicBezTo>
                <a:cubicBezTo>
                  <a:pt x="12629" y="10911"/>
                  <a:pt x="12685" y="10874"/>
                  <a:pt x="12685" y="10851"/>
                </a:cubicBezTo>
                <a:cubicBezTo>
                  <a:pt x="12776" y="10781"/>
                  <a:pt x="12878" y="10707"/>
                  <a:pt x="12991" y="10637"/>
                </a:cubicBezTo>
                <a:cubicBezTo>
                  <a:pt x="13101" y="10563"/>
                  <a:pt x="13186" y="10482"/>
                  <a:pt x="13239" y="10383"/>
                </a:cubicBezTo>
                <a:lnTo>
                  <a:pt x="13347" y="10163"/>
                </a:lnTo>
                <a:lnTo>
                  <a:pt x="13347" y="10030"/>
                </a:lnTo>
                <a:lnTo>
                  <a:pt x="13429" y="10030"/>
                </a:lnTo>
                <a:cubicBezTo>
                  <a:pt x="13465" y="10030"/>
                  <a:pt x="13482" y="10002"/>
                  <a:pt x="13482" y="9948"/>
                </a:cubicBezTo>
                <a:cubicBezTo>
                  <a:pt x="13482" y="9931"/>
                  <a:pt x="13471" y="9914"/>
                  <a:pt x="13443" y="9903"/>
                </a:cubicBezTo>
                <a:cubicBezTo>
                  <a:pt x="13414" y="9886"/>
                  <a:pt x="13383" y="9863"/>
                  <a:pt x="13347" y="9827"/>
                </a:cubicBezTo>
                <a:cubicBezTo>
                  <a:pt x="13313" y="9810"/>
                  <a:pt x="13276" y="9782"/>
                  <a:pt x="13239" y="9742"/>
                </a:cubicBezTo>
                <a:lnTo>
                  <a:pt x="13321" y="9694"/>
                </a:lnTo>
                <a:cubicBezTo>
                  <a:pt x="13358" y="9638"/>
                  <a:pt x="13383" y="9573"/>
                  <a:pt x="13403" y="9491"/>
                </a:cubicBezTo>
                <a:cubicBezTo>
                  <a:pt x="13420" y="9406"/>
                  <a:pt x="13412" y="9335"/>
                  <a:pt x="13375" y="9273"/>
                </a:cubicBezTo>
                <a:lnTo>
                  <a:pt x="13578" y="9163"/>
                </a:lnTo>
                <a:cubicBezTo>
                  <a:pt x="13558" y="9220"/>
                  <a:pt x="13578" y="9254"/>
                  <a:pt x="13632" y="9273"/>
                </a:cubicBezTo>
                <a:cubicBezTo>
                  <a:pt x="13686" y="9290"/>
                  <a:pt x="13731" y="9290"/>
                  <a:pt x="13768" y="9273"/>
                </a:cubicBezTo>
                <a:lnTo>
                  <a:pt x="13903" y="9053"/>
                </a:lnTo>
                <a:cubicBezTo>
                  <a:pt x="13866" y="8966"/>
                  <a:pt x="13844" y="8932"/>
                  <a:pt x="13835" y="8960"/>
                </a:cubicBezTo>
                <a:cubicBezTo>
                  <a:pt x="13827" y="8988"/>
                  <a:pt x="13850" y="8960"/>
                  <a:pt x="13903" y="8867"/>
                </a:cubicBezTo>
                <a:cubicBezTo>
                  <a:pt x="13994" y="8833"/>
                  <a:pt x="14081" y="8788"/>
                  <a:pt x="14166" y="8740"/>
                </a:cubicBezTo>
                <a:cubicBezTo>
                  <a:pt x="14254" y="8689"/>
                  <a:pt x="14338" y="8664"/>
                  <a:pt x="14432" y="8664"/>
                </a:cubicBezTo>
                <a:cubicBezTo>
                  <a:pt x="14448" y="8683"/>
                  <a:pt x="14465" y="8689"/>
                  <a:pt x="14485" y="8689"/>
                </a:cubicBezTo>
                <a:cubicBezTo>
                  <a:pt x="14539" y="8689"/>
                  <a:pt x="14564" y="8683"/>
                  <a:pt x="14564" y="8664"/>
                </a:cubicBezTo>
                <a:cubicBezTo>
                  <a:pt x="14564" y="8573"/>
                  <a:pt x="14547" y="8520"/>
                  <a:pt x="14511" y="8503"/>
                </a:cubicBezTo>
                <a:lnTo>
                  <a:pt x="14675" y="8167"/>
                </a:lnTo>
                <a:cubicBezTo>
                  <a:pt x="14799" y="8167"/>
                  <a:pt x="14895" y="8110"/>
                  <a:pt x="14957" y="8000"/>
                </a:cubicBezTo>
                <a:lnTo>
                  <a:pt x="15203" y="7972"/>
                </a:lnTo>
                <a:cubicBezTo>
                  <a:pt x="15257" y="7958"/>
                  <a:pt x="15282" y="7924"/>
                  <a:pt x="15282" y="7867"/>
                </a:cubicBezTo>
                <a:lnTo>
                  <a:pt x="15282" y="7842"/>
                </a:lnTo>
                <a:lnTo>
                  <a:pt x="15757" y="7704"/>
                </a:lnTo>
                <a:lnTo>
                  <a:pt x="15810" y="7554"/>
                </a:lnTo>
                <a:lnTo>
                  <a:pt x="15675" y="7368"/>
                </a:lnTo>
                <a:cubicBezTo>
                  <a:pt x="15692" y="7368"/>
                  <a:pt x="15700" y="7351"/>
                  <a:pt x="15700" y="7311"/>
                </a:cubicBezTo>
                <a:cubicBezTo>
                  <a:pt x="15700" y="7277"/>
                  <a:pt x="15683" y="7252"/>
                  <a:pt x="15646" y="7235"/>
                </a:cubicBezTo>
                <a:cubicBezTo>
                  <a:pt x="15613" y="7212"/>
                  <a:pt x="15579" y="7195"/>
                  <a:pt x="15553" y="7179"/>
                </a:cubicBezTo>
                <a:cubicBezTo>
                  <a:pt x="15525" y="7162"/>
                  <a:pt x="15494" y="7142"/>
                  <a:pt x="15457" y="7125"/>
                </a:cubicBezTo>
                <a:lnTo>
                  <a:pt x="15403" y="7150"/>
                </a:lnTo>
                <a:lnTo>
                  <a:pt x="15457" y="7125"/>
                </a:lnTo>
                <a:lnTo>
                  <a:pt x="15539" y="7125"/>
                </a:lnTo>
                <a:lnTo>
                  <a:pt x="15714" y="7125"/>
                </a:lnTo>
                <a:cubicBezTo>
                  <a:pt x="15796" y="7125"/>
                  <a:pt x="15836" y="7085"/>
                  <a:pt x="15836" y="7003"/>
                </a:cubicBezTo>
                <a:cubicBezTo>
                  <a:pt x="15836" y="6893"/>
                  <a:pt x="15774" y="6837"/>
                  <a:pt x="15646" y="6837"/>
                </a:cubicBezTo>
                <a:cubicBezTo>
                  <a:pt x="15485" y="6837"/>
                  <a:pt x="15299" y="6877"/>
                  <a:pt x="15087" y="6953"/>
                </a:cubicBezTo>
                <a:cubicBezTo>
                  <a:pt x="14875" y="7029"/>
                  <a:pt x="14728" y="7162"/>
                  <a:pt x="14646" y="7339"/>
                </a:cubicBezTo>
                <a:lnTo>
                  <a:pt x="14457" y="7450"/>
                </a:lnTo>
                <a:lnTo>
                  <a:pt x="14700" y="7207"/>
                </a:lnTo>
                <a:lnTo>
                  <a:pt x="14739" y="7125"/>
                </a:lnTo>
                <a:cubicBezTo>
                  <a:pt x="14739" y="7085"/>
                  <a:pt x="14697" y="7063"/>
                  <a:pt x="14612" y="7046"/>
                </a:cubicBezTo>
                <a:cubicBezTo>
                  <a:pt x="14528" y="7035"/>
                  <a:pt x="14502" y="7029"/>
                  <a:pt x="14539" y="7029"/>
                </a:cubicBezTo>
                <a:cubicBezTo>
                  <a:pt x="14700" y="7029"/>
                  <a:pt x="14824" y="7015"/>
                  <a:pt x="14909" y="6975"/>
                </a:cubicBezTo>
                <a:cubicBezTo>
                  <a:pt x="14997" y="6936"/>
                  <a:pt x="15067" y="6899"/>
                  <a:pt x="15121" y="6854"/>
                </a:cubicBezTo>
                <a:cubicBezTo>
                  <a:pt x="15175" y="6809"/>
                  <a:pt x="15231" y="6766"/>
                  <a:pt x="15288" y="6715"/>
                </a:cubicBezTo>
                <a:cubicBezTo>
                  <a:pt x="15347" y="6670"/>
                  <a:pt x="15432" y="6634"/>
                  <a:pt x="15539" y="6594"/>
                </a:cubicBezTo>
                <a:cubicBezTo>
                  <a:pt x="15745" y="6634"/>
                  <a:pt x="15946" y="6645"/>
                  <a:pt x="16135" y="6622"/>
                </a:cubicBezTo>
                <a:cubicBezTo>
                  <a:pt x="16322" y="6605"/>
                  <a:pt x="16522" y="6594"/>
                  <a:pt x="16729" y="6594"/>
                </a:cubicBezTo>
                <a:cubicBezTo>
                  <a:pt x="16785" y="6560"/>
                  <a:pt x="16839" y="6523"/>
                  <a:pt x="16892" y="6484"/>
                </a:cubicBezTo>
                <a:cubicBezTo>
                  <a:pt x="16946" y="6439"/>
                  <a:pt x="16980" y="6396"/>
                  <a:pt x="17000" y="6340"/>
                </a:cubicBezTo>
                <a:lnTo>
                  <a:pt x="17311" y="6286"/>
                </a:lnTo>
                <a:cubicBezTo>
                  <a:pt x="17347" y="6323"/>
                  <a:pt x="17401" y="6315"/>
                  <a:pt x="17474" y="6258"/>
                </a:cubicBezTo>
                <a:cubicBezTo>
                  <a:pt x="17545" y="6202"/>
                  <a:pt x="17582" y="6159"/>
                  <a:pt x="17582" y="6125"/>
                </a:cubicBezTo>
                <a:cubicBezTo>
                  <a:pt x="17582" y="6032"/>
                  <a:pt x="17531" y="5976"/>
                  <a:pt x="17432" y="5950"/>
                </a:cubicBezTo>
                <a:cubicBezTo>
                  <a:pt x="17333" y="5922"/>
                  <a:pt x="17282" y="5854"/>
                  <a:pt x="17282" y="5755"/>
                </a:cubicBezTo>
                <a:cubicBezTo>
                  <a:pt x="17282" y="5738"/>
                  <a:pt x="17288" y="5713"/>
                  <a:pt x="17296" y="5679"/>
                </a:cubicBezTo>
                <a:cubicBezTo>
                  <a:pt x="17308" y="5640"/>
                  <a:pt x="17294" y="5623"/>
                  <a:pt x="17257" y="5623"/>
                </a:cubicBezTo>
                <a:cubicBezTo>
                  <a:pt x="17203" y="5623"/>
                  <a:pt x="17116" y="5651"/>
                  <a:pt x="16994" y="5707"/>
                </a:cubicBezTo>
                <a:cubicBezTo>
                  <a:pt x="16870" y="5758"/>
                  <a:pt x="16785" y="5806"/>
                  <a:pt x="16729" y="5840"/>
                </a:cubicBezTo>
                <a:cubicBezTo>
                  <a:pt x="16692" y="5854"/>
                  <a:pt x="16672" y="5854"/>
                  <a:pt x="16661" y="5829"/>
                </a:cubicBezTo>
                <a:cubicBezTo>
                  <a:pt x="16652" y="5801"/>
                  <a:pt x="16649" y="5767"/>
                  <a:pt x="16649" y="5730"/>
                </a:cubicBezTo>
                <a:lnTo>
                  <a:pt x="16675" y="5755"/>
                </a:lnTo>
                <a:lnTo>
                  <a:pt x="16785" y="5705"/>
                </a:lnTo>
                <a:lnTo>
                  <a:pt x="17093" y="5594"/>
                </a:lnTo>
                <a:lnTo>
                  <a:pt x="17147" y="5538"/>
                </a:lnTo>
                <a:cubicBezTo>
                  <a:pt x="17147" y="5484"/>
                  <a:pt x="17116" y="5451"/>
                  <a:pt x="17048" y="5434"/>
                </a:cubicBezTo>
                <a:cubicBezTo>
                  <a:pt x="16980" y="5411"/>
                  <a:pt x="16926" y="5405"/>
                  <a:pt x="16892" y="5405"/>
                </a:cubicBezTo>
                <a:cubicBezTo>
                  <a:pt x="16856" y="5405"/>
                  <a:pt x="16802" y="5417"/>
                  <a:pt x="16729" y="5445"/>
                </a:cubicBezTo>
                <a:cubicBezTo>
                  <a:pt x="16658" y="5473"/>
                  <a:pt x="16621" y="5456"/>
                  <a:pt x="16621" y="5405"/>
                </a:cubicBezTo>
                <a:lnTo>
                  <a:pt x="16649" y="5349"/>
                </a:lnTo>
                <a:cubicBezTo>
                  <a:pt x="16539" y="5259"/>
                  <a:pt x="16443" y="5154"/>
                  <a:pt x="16358" y="5047"/>
                </a:cubicBezTo>
                <a:cubicBezTo>
                  <a:pt x="16271" y="4931"/>
                  <a:pt x="16228" y="4861"/>
                  <a:pt x="16228" y="4821"/>
                </a:cubicBezTo>
                <a:cubicBezTo>
                  <a:pt x="16228" y="4787"/>
                  <a:pt x="16234" y="4751"/>
                  <a:pt x="16243" y="4705"/>
                </a:cubicBezTo>
                <a:cubicBezTo>
                  <a:pt x="16251" y="4669"/>
                  <a:pt x="16228" y="4646"/>
                  <a:pt x="16175" y="4646"/>
                </a:cubicBezTo>
                <a:cubicBezTo>
                  <a:pt x="16138" y="4646"/>
                  <a:pt x="16107" y="4652"/>
                  <a:pt x="16082" y="4663"/>
                </a:cubicBezTo>
                <a:cubicBezTo>
                  <a:pt x="16053" y="4672"/>
                  <a:pt x="16039" y="4646"/>
                  <a:pt x="16039" y="4595"/>
                </a:cubicBezTo>
                <a:cubicBezTo>
                  <a:pt x="16039" y="4556"/>
                  <a:pt x="16017" y="4480"/>
                  <a:pt x="15971" y="4364"/>
                </a:cubicBezTo>
                <a:cubicBezTo>
                  <a:pt x="15926" y="4248"/>
                  <a:pt x="15864" y="4189"/>
                  <a:pt x="15782" y="4189"/>
                </a:cubicBezTo>
                <a:lnTo>
                  <a:pt x="15675" y="4299"/>
                </a:lnTo>
                <a:cubicBezTo>
                  <a:pt x="15675" y="4347"/>
                  <a:pt x="15646" y="4392"/>
                  <a:pt x="15593" y="4420"/>
                </a:cubicBezTo>
                <a:cubicBezTo>
                  <a:pt x="15539" y="4446"/>
                  <a:pt x="15511" y="4474"/>
                  <a:pt x="15511" y="4513"/>
                </a:cubicBezTo>
                <a:lnTo>
                  <a:pt x="15457" y="4513"/>
                </a:lnTo>
                <a:lnTo>
                  <a:pt x="15175" y="4672"/>
                </a:lnTo>
                <a:cubicBezTo>
                  <a:pt x="15155" y="4640"/>
                  <a:pt x="15132" y="4629"/>
                  <a:pt x="15107" y="4646"/>
                </a:cubicBezTo>
                <a:cubicBezTo>
                  <a:pt x="15079" y="4669"/>
                  <a:pt x="15047" y="4672"/>
                  <a:pt x="15011" y="4672"/>
                </a:cubicBezTo>
                <a:lnTo>
                  <a:pt x="14985" y="4672"/>
                </a:lnTo>
                <a:lnTo>
                  <a:pt x="14957" y="4700"/>
                </a:lnTo>
                <a:cubicBezTo>
                  <a:pt x="15028" y="4700"/>
                  <a:pt x="15062" y="4663"/>
                  <a:pt x="15053" y="4578"/>
                </a:cubicBezTo>
                <a:cubicBezTo>
                  <a:pt x="15042" y="4497"/>
                  <a:pt x="15011" y="4457"/>
                  <a:pt x="14957" y="4457"/>
                </a:cubicBezTo>
                <a:lnTo>
                  <a:pt x="14739" y="4513"/>
                </a:lnTo>
                <a:cubicBezTo>
                  <a:pt x="14706" y="4513"/>
                  <a:pt x="14683" y="4508"/>
                  <a:pt x="14680" y="4496"/>
                </a:cubicBezTo>
                <a:cubicBezTo>
                  <a:pt x="14675" y="4491"/>
                  <a:pt x="14683" y="4474"/>
                  <a:pt x="14708" y="4446"/>
                </a:cubicBezTo>
                <a:cubicBezTo>
                  <a:pt x="14731" y="4420"/>
                  <a:pt x="14751" y="4386"/>
                  <a:pt x="14768" y="4347"/>
                </a:cubicBezTo>
                <a:cubicBezTo>
                  <a:pt x="14788" y="4316"/>
                  <a:pt x="14788" y="4276"/>
                  <a:pt x="14768" y="4242"/>
                </a:cubicBezTo>
                <a:cubicBezTo>
                  <a:pt x="14751" y="4203"/>
                  <a:pt x="14720" y="4203"/>
                  <a:pt x="14680" y="4225"/>
                </a:cubicBezTo>
                <a:cubicBezTo>
                  <a:pt x="14641" y="4254"/>
                  <a:pt x="14618" y="4254"/>
                  <a:pt x="14618" y="4214"/>
                </a:cubicBezTo>
                <a:lnTo>
                  <a:pt x="14700" y="4214"/>
                </a:lnTo>
                <a:lnTo>
                  <a:pt x="14768" y="4149"/>
                </a:lnTo>
                <a:cubicBezTo>
                  <a:pt x="14788" y="4127"/>
                  <a:pt x="14779" y="4098"/>
                  <a:pt x="14748" y="4056"/>
                </a:cubicBezTo>
                <a:cubicBezTo>
                  <a:pt x="14717" y="4005"/>
                  <a:pt x="14691" y="3977"/>
                  <a:pt x="14674" y="3957"/>
                </a:cubicBezTo>
                <a:lnTo>
                  <a:pt x="14375" y="3906"/>
                </a:lnTo>
                <a:lnTo>
                  <a:pt x="14186" y="3740"/>
                </a:lnTo>
                <a:cubicBezTo>
                  <a:pt x="14169" y="3757"/>
                  <a:pt x="14135" y="3745"/>
                  <a:pt x="14087" y="3703"/>
                </a:cubicBezTo>
                <a:cubicBezTo>
                  <a:pt x="14036" y="3658"/>
                  <a:pt x="13994" y="3624"/>
                  <a:pt x="13957" y="3610"/>
                </a:cubicBezTo>
                <a:lnTo>
                  <a:pt x="13739" y="3686"/>
                </a:lnTo>
                <a:lnTo>
                  <a:pt x="13211" y="3565"/>
                </a:lnTo>
                <a:cubicBezTo>
                  <a:pt x="13177" y="3565"/>
                  <a:pt x="13140" y="3576"/>
                  <a:pt x="13104" y="3599"/>
                </a:cubicBezTo>
                <a:cubicBezTo>
                  <a:pt x="13070" y="3624"/>
                  <a:pt x="13050" y="3652"/>
                  <a:pt x="13050" y="3686"/>
                </a:cubicBezTo>
                <a:cubicBezTo>
                  <a:pt x="13050" y="3726"/>
                  <a:pt x="13070" y="3751"/>
                  <a:pt x="13104" y="3768"/>
                </a:cubicBezTo>
                <a:cubicBezTo>
                  <a:pt x="13140" y="3785"/>
                  <a:pt x="13157" y="3813"/>
                  <a:pt x="13157" y="3850"/>
                </a:cubicBezTo>
                <a:cubicBezTo>
                  <a:pt x="13157" y="3884"/>
                  <a:pt x="13171" y="3983"/>
                  <a:pt x="13200" y="4138"/>
                </a:cubicBezTo>
                <a:cubicBezTo>
                  <a:pt x="13225" y="4299"/>
                  <a:pt x="13202" y="4358"/>
                  <a:pt x="13132" y="4324"/>
                </a:cubicBezTo>
                <a:lnTo>
                  <a:pt x="12996" y="4513"/>
                </a:lnTo>
                <a:cubicBezTo>
                  <a:pt x="13013" y="4547"/>
                  <a:pt x="13044" y="4578"/>
                  <a:pt x="13089" y="4606"/>
                </a:cubicBezTo>
                <a:cubicBezTo>
                  <a:pt x="13137" y="4635"/>
                  <a:pt x="13180" y="4669"/>
                  <a:pt x="13225" y="4705"/>
                </a:cubicBezTo>
                <a:cubicBezTo>
                  <a:pt x="13270" y="4750"/>
                  <a:pt x="13313" y="4793"/>
                  <a:pt x="13347" y="4849"/>
                </a:cubicBezTo>
                <a:cubicBezTo>
                  <a:pt x="13383" y="4903"/>
                  <a:pt x="13392" y="4988"/>
                  <a:pt x="13375" y="5092"/>
                </a:cubicBezTo>
                <a:lnTo>
                  <a:pt x="12767" y="5510"/>
                </a:lnTo>
                <a:lnTo>
                  <a:pt x="12767" y="5566"/>
                </a:lnTo>
                <a:cubicBezTo>
                  <a:pt x="12767" y="5637"/>
                  <a:pt x="12784" y="5705"/>
                  <a:pt x="12821" y="5770"/>
                </a:cubicBezTo>
                <a:cubicBezTo>
                  <a:pt x="12855" y="5832"/>
                  <a:pt x="12892" y="5914"/>
                  <a:pt x="12928" y="6012"/>
                </a:cubicBezTo>
                <a:cubicBezTo>
                  <a:pt x="13019" y="6052"/>
                  <a:pt x="13061" y="6080"/>
                  <a:pt x="13058" y="6105"/>
                </a:cubicBezTo>
                <a:cubicBezTo>
                  <a:pt x="13053" y="6134"/>
                  <a:pt x="13022" y="6162"/>
                  <a:pt x="12962" y="6190"/>
                </a:cubicBezTo>
                <a:cubicBezTo>
                  <a:pt x="12903" y="6216"/>
                  <a:pt x="12849" y="6244"/>
                  <a:pt x="12793" y="6272"/>
                </a:cubicBezTo>
                <a:cubicBezTo>
                  <a:pt x="12739" y="6295"/>
                  <a:pt x="12714" y="6320"/>
                  <a:pt x="12714" y="6337"/>
                </a:cubicBezTo>
                <a:cubicBezTo>
                  <a:pt x="12714" y="6354"/>
                  <a:pt x="12694" y="6365"/>
                  <a:pt x="12657" y="6365"/>
                </a:cubicBezTo>
                <a:lnTo>
                  <a:pt x="12550" y="6365"/>
                </a:lnTo>
                <a:lnTo>
                  <a:pt x="12496" y="6365"/>
                </a:lnTo>
                <a:cubicBezTo>
                  <a:pt x="12496" y="6343"/>
                  <a:pt x="12505" y="6331"/>
                  <a:pt x="12522" y="6320"/>
                </a:cubicBezTo>
                <a:cubicBezTo>
                  <a:pt x="12541" y="6314"/>
                  <a:pt x="12550" y="6295"/>
                  <a:pt x="12550" y="6255"/>
                </a:cubicBezTo>
                <a:lnTo>
                  <a:pt x="12293" y="6094"/>
                </a:lnTo>
                <a:lnTo>
                  <a:pt x="12293" y="6122"/>
                </a:lnTo>
                <a:lnTo>
                  <a:pt x="12185" y="5902"/>
                </a:lnTo>
                <a:cubicBezTo>
                  <a:pt x="12219" y="5815"/>
                  <a:pt x="12225" y="5747"/>
                  <a:pt x="12199" y="5710"/>
                </a:cubicBezTo>
                <a:cubicBezTo>
                  <a:pt x="12171" y="5665"/>
                  <a:pt x="12157" y="5620"/>
                  <a:pt x="12157" y="5566"/>
                </a:cubicBezTo>
                <a:cubicBezTo>
                  <a:pt x="12157" y="5422"/>
                  <a:pt x="12092" y="5352"/>
                  <a:pt x="11962" y="5352"/>
                </a:cubicBezTo>
                <a:cubicBezTo>
                  <a:pt x="11832" y="5352"/>
                  <a:pt x="11694" y="5369"/>
                  <a:pt x="11550" y="5408"/>
                </a:cubicBezTo>
                <a:cubicBezTo>
                  <a:pt x="11584" y="5386"/>
                  <a:pt x="11581" y="5360"/>
                  <a:pt x="11536" y="5321"/>
                </a:cubicBezTo>
                <a:cubicBezTo>
                  <a:pt x="11490" y="5276"/>
                  <a:pt x="11459" y="5259"/>
                  <a:pt x="11439" y="5259"/>
                </a:cubicBezTo>
                <a:cubicBezTo>
                  <a:pt x="11295" y="5259"/>
                  <a:pt x="11126" y="5194"/>
                  <a:pt x="10925" y="5067"/>
                </a:cubicBezTo>
                <a:cubicBezTo>
                  <a:pt x="10730" y="4945"/>
                  <a:pt x="10566" y="4880"/>
                  <a:pt x="10439" y="4880"/>
                </a:cubicBezTo>
                <a:cubicBezTo>
                  <a:pt x="10386" y="4880"/>
                  <a:pt x="10321" y="4892"/>
                  <a:pt x="10250" y="4906"/>
                </a:cubicBezTo>
                <a:cubicBezTo>
                  <a:pt x="10179" y="4923"/>
                  <a:pt x="10112" y="4945"/>
                  <a:pt x="10047" y="4962"/>
                </a:cubicBezTo>
                <a:cubicBezTo>
                  <a:pt x="10083" y="4945"/>
                  <a:pt x="10106" y="4897"/>
                  <a:pt x="10114" y="4824"/>
                </a:cubicBezTo>
                <a:lnTo>
                  <a:pt x="9939" y="4516"/>
                </a:lnTo>
                <a:lnTo>
                  <a:pt x="9911" y="4488"/>
                </a:lnTo>
                <a:cubicBezTo>
                  <a:pt x="9857" y="4488"/>
                  <a:pt x="9795" y="4510"/>
                  <a:pt x="9724" y="4553"/>
                </a:cubicBezTo>
                <a:cubicBezTo>
                  <a:pt x="9651" y="4598"/>
                  <a:pt x="9614" y="4558"/>
                  <a:pt x="9614" y="4434"/>
                </a:cubicBezTo>
                <a:cubicBezTo>
                  <a:pt x="9614" y="4417"/>
                  <a:pt x="9623" y="4400"/>
                  <a:pt x="9642" y="4378"/>
                </a:cubicBezTo>
                <a:cubicBezTo>
                  <a:pt x="9659" y="4361"/>
                  <a:pt x="9659" y="4344"/>
                  <a:pt x="9642" y="4327"/>
                </a:cubicBezTo>
                <a:cubicBezTo>
                  <a:pt x="9623" y="4217"/>
                  <a:pt x="9645" y="4124"/>
                  <a:pt x="9710" y="4047"/>
                </a:cubicBezTo>
                <a:cubicBezTo>
                  <a:pt x="9772" y="3968"/>
                  <a:pt x="9823" y="3886"/>
                  <a:pt x="9857" y="3799"/>
                </a:cubicBezTo>
                <a:cubicBezTo>
                  <a:pt x="9894" y="3759"/>
                  <a:pt x="9911" y="3728"/>
                  <a:pt x="9911" y="3689"/>
                </a:cubicBezTo>
                <a:cubicBezTo>
                  <a:pt x="9911" y="3655"/>
                  <a:pt x="9931" y="3638"/>
                  <a:pt x="9965" y="3638"/>
                </a:cubicBezTo>
                <a:cubicBezTo>
                  <a:pt x="10038" y="3638"/>
                  <a:pt x="10109" y="3615"/>
                  <a:pt x="10176" y="3579"/>
                </a:cubicBezTo>
                <a:cubicBezTo>
                  <a:pt x="10244" y="3534"/>
                  <a:pt x="10321" y="3505"/>
                  <a:pt x="10414" y="3491"/>
                </a:cubicBezTo>
                <a:lnTo>
                  <a:pt x="10439" y="3406"/>
                </a:lnTo>
                <a:cubicBezTo>
                  <a:pt x="10439" y="3370"/>
                  <a:pt x="10343" y="3342"/>
                  <a:pt x="10148" y="3313"/>
                </a:cubicBezTo>
                <a:cubicBezTo>
                  <a:pt x="9956" y="3285"/>
                  <a:pt x="9857" y="3254"/>
                  <a:pt x="9857" y="3220"/>
                </a:cubicBezTo>
                <a:lnTo>
                  <a:pt x="9885" y="3192"/>
                </a:lnTo>
                <a:cubicBezTo>
                  <a:pt x="10066" y="3243"/>
                  <a:pt x="10202" y="3274"/>
                  <a:pt x="10298" y="3285"/>
                </a:cubicBezTo>
                <a:cubicBezTo>
                  <a:pt x="10391" y="3296"/>
                  <a:pt x="10470" y="3285"/>
                  <a:pt x="10535" y="3260"/>
                </a:cubicBezTo>
                <a:cubicBezTo>
                  <a:pt x="10597" y="3231"/>
                  <a:pt x="10671" y="3198"/>
                  <a:pt x="10758" y="3147"/>
                </a:cubicBezTo>
                <a:cubicBezTo>
                  <a:pt x="10843" y="3104"/>
                  <a:pt x="10976" y="3042"/>
                  <a:pt x="11157" y="2960"/>
                </a:cubicBezTo>
                <a:cubicBezTo>
                  <a:pt x="11157" y="2926"/>
                  <a:pt x="11061" y="2890"/>
                  <a:pt x="10866" y="2850"/>
                </a:cubicBezTo>
                <a:cubicBezTo>
                  <a:pt x="10671" y="2816"/>
                  <a:pt x="10549" y="2780"/>
                  <a:pt x="10496" y="2746"/>
                </a:cubicBezTo>
                <a:lnTo>
                  <a:pt x="10657" y="2746"/>
                </a:lnTo>
                <a:cubicBezTo>
                  <a:pt x="10691" y="2746"/>
                  <a:pt x="10739" y="2752"/>
                  <a:pt x="10798" y="2774"/>
                </a:cubicBezTo>
                <a:cubicBezTo>
                  <a:pt x="10857" y="2788"/>
                  <a:pt x="10905" y="2805"/>
                  <a:pt x="10939" y="2828"/>
                </a:cubicBezTo>
                <a:cubicBezTo>
                  <a:pt x="10939" y="2862"/>
                  <a:pt x="10968" y="2884"/>
                  <a:pt x="11021" y="2895"/>
                </a:cubicBezTo>
                <a:cubicBezTo>
                  <a:pt x="11075" y="2901"/>
                  <a:pt x="11120" y="2907"/>
                  <a:pt x="11157" y="2907"/>
                </a:cubicBezTo>
                <a:lnTo>
                  <a:pt x="11360" y="2774"/>
                </a:lnTo>
                <a:lnTo>
                  <a:pt x="11360" y="2689"/>
                </a:lnTo>
                <a:lnTo>
                  <a:pt x="11307" y="2608"/>
                </a:lnTo>
                <a:lnTo>
                  <a:pt x="11603" y="2554"/>
                </a:lnTo>
                <a:cubicBezTo>
                  <a:pt x="11583" y="2537"/>
                  <a:pt x="11589" y="2520"/>
                  <a:pt x="11615" y="2503"/>
                </a:cubicBezTo>
                <a:cubicBezTo>
                  <a:pt x="11643" y="2480"/>
                  <a:pt x="11665" y="2475"/>
                  <a:pt x="11682" y="2475"/>
                </a:cubicBezTo>
                <a:cubicBezTo>
                  <a:pt x="11739" y="2475"/>
                  <a:pt x="11793" y="2503"/>
                  <a:pt x="11852" y="2554"/>
                </a:cubicBezTo>
                <a:cubicBezTo>
                  <a:pt x="11911" y="2608"/>
                  <a:pt x="11951" y="2636"/>
                  <a:pt x="11968" y="2636"/>
                </a:cubicBezTo>
                <a:lnTo>
                  <a:pt x="12239" y="2531"/>
                </a:lnTo>
                <a:cubicBezTo>
                  <a:pt x="12219" y="2509"/>
                  <a:pt x="12245" y="2497"/>
                  <a:pt x="12312" y="2486"/>
                </a:cubicBezTo>
                <a:cubicBezTo>
                  <a:pt x="12380" y="2480"/>
                  <a:pt x="12400" y="2452"/>
                  <a:pt x="12375" y="2410"/>
                </a:cubicBezTo>
                <a:lnTo>
                  <a:pt x="12185" y="2190"/>
                </a:lnTo>
                <a:cubicBezTo>
                  <a:pt x="12166" y="2190"/>
                  <a:pt x="12151" y="2178"/>
                  <a:pt x="12143" y="2150"/>
                </a:cubicBezTo>
                <a:cubicBezTo>
                  <a:pt x="12134" y="2122"/>
                  <a:pt x="12140" y="2111"/>
                  <a:pt x="12157" y="2111"/>
                </a:cubicBezTo>
                <a:cubicBezTo>
                  <a:pt x="12247" y="2111"/>
                  <a:pt x="12273" y="2063"/>
                  <a:pt x="12239" y="1972"/>
                </a:cubicBezTo>
                <a:cubicBezTo>
                  <a:pt x="12166" y="1941"/>
                  <a:pt x="12089" y="1896"/>
                  <a:pt x="12010" y="1848"/>
                </a:cubicBezTo>
                <a:cubicBezTo>
                  <a:pt x="11928" y="1797"/>
                  <a:pt x="11838" y="1769"/>
                  <a:pt x="11739" y="1769"/>
                </a:cubicBezTo>
                <a:cubicBezTo>
                  <a:pt x="11702" y="1769"/>
                  <a:pt x="11663" y="1780"/>
                  <a:pt x="11615" y="1797"/>
                </a:cubicBezTo>
                <a:cubicBezTo>
                  <a:pt x="11572" y="1820"/>
                  <a:pt x="11550" y="1848"/>
                  <a:pt x="11550" y="1890"/>
                </a:cubicBezTo>
                <a:cubicBezTo>
                  <a:pt x="11550" y="1930"/>
                  <a:pt x="11572" y="1947"/>
                  <a:pt x="11615" y="1947"/>
                </a:cubicBezTo>
                <a:cubicBezTo>
                  <a:pt x="11663" y="1947"/>
                  <a:pt x="11694" y="1964"/>
                  <a:pt x="11711" y="2000"/>
                </a:cubicBezTo>
                <a:cubicBezTo>
                  <a:pt x="11747" y="2040"/>
                  <a:pt x="11739" y="2057"/>
                  <a:pt x="11682" y="2057"/>
                </a:cubicBezTo>
                <a:cubicBezTo>
                  <a:pt x="11629" y="2057"/>
                  <a:pt x="11603" y="2063"/>
                  <a:pt x="11603" y="2082"/>
                </a:cubicBezTo>
                <a:cubicBezTo>
                  <a:pt x="11530" y="2082"/>
                  <a:pt x="11462" y="2133"/>
                  <a:pt x="11400" y="2243"/>
                </a:cubicBezTo>
                <a:cubicBezTo>
                  <a:pt x="11338" y="2353"/>
                  <a:pt x="11256" y="2432"/>
                  <a:pt x="11157" y="2475"/>
                </a:cubicBezTo>
                <a:cubicBezTo>
                  <a:pt x="11120" y="2475"/>
                  <a:pt x="11106" y="2463"/>
                  <a:pt x="11117" y="2441"/>
                </a:cubicBezTo>
                <a:cubicBezTo>
                  <a:pt x="11126" y="2421"/>
                  <a:pt x="11120" y="2398"/>
                  <a:pt x="11103" y="2382"/>
                </a:cubicBezTo>
                <a:cubicBezTo>
                  <a:pt x="11083" y="2342"/>
                  <a:pt x="11052" y="2319"/>
                  <a:pt x="11007" y="2311"/>
                </a:cubicBezTo>
                <a:cubicBezTo>
                  <a:pt x="10962" y="2305"/>
                  <a:pt x="10939" y="2283"/>
                  <a:pt x="10939" y="2243"/>
                </a:cubicBezTo>
                <a:cubicBezTo>
                  <a:pt x="10939" y="2209"/>
                  <a:pt x="10962" y="2150"/>
                  <a:pt x="11007" y="2068"/>
                </a:cubicBezTo>
                <a:cubicBezTo>
                  <a:pt x="11052" y="1989"/>
                  <a:pt x="10993" y="1947"/>
                  <a:pt x="10832" y="1947"/>
                </a:cubicBezTo>
                <a:cubicBezTo>
                  <a:pt x="10758" y="1947"/>
                  <a:pt x="10708" y="1972"/>
                  <a:pt x="10677" y="2029"/>
                </a:cubicBezTo>
                <a:cubicBezTo>
                  <a:pt x="10645" y="2082"/>
                  <a:pt x="10612" y="2133"/>
                  <a:pt x="10575" y="2190"/>
                </a:cubicBezTo>
                <a:lnTo>
                  <a:pt x="10278" y="1851"/>
                </a:lnTo>
                <a:lnTo>
                  <a:pt x="10046" y="1825"/>
                </a:lnTo>
                <a:cubicBezTo>
                  <a:pt x="10046" y="1752"/>
                  <a:pt x="10063" y="1693"/>
                  <a:pt x="10095" y="1639"/>
                </a:cubicBezTo>
                <a:cubicBezTo>
                  <a:pt x="10126" y="1583"/>
                  <a:pt x="10083" y="1512"/>
                  <a:pt x="9965" y="1425"/>
                </a:cubicBezTo>
                <a:cubicBezTo>
                  <a:pt x="9911" y="1385"/>
                  <a:pt x="9863" y="1354"/>
                  <a:pt x="9818" y="1320"/>
                </a:cubicBezTo>
                <a:cubicBezTo>
                  <a:pt x="9772" y="1292"/>
                  <a:pt x="9724" y="1275"/>
                  <a:pt x="9671" y="1275"/>
                </a:cubicBezTo>
                <a:cubicBezTo>
                  <a:pt x="9651" y="1275"/>
                  <a:pt x="9609" y="1292"/>
                  <a:pt x="9541" y="1337"/>
                </a:cubicBezTo>
                <a:cubicBezTo>
                  <a:pt x="9473" y="1377"/>
                  <a:pt x="9411" y="1413"/>
                  <a:pt x="9357" y="1447"/>
                </a:cubicBezTo>
                <a:cubicBezTo>
                  <a:pt x="9303" y="1487"/>
                  <a:pt x="9275" y="1523"/>
                  <a:pt x="9275" y="1557"/>
                </a:cubicBezTo>
                <a:cubicBezTo>
                  <a:pt x="9275" y="1597"/>
                  <a:pt x="9320" y="1614"/>
                  <a:pt x="9411" y="1614"/>
                </a:cubicBezTo>
                <a:lnTo>
                  <a:pt x="9385" y="1614"/>
                </a:lnTo>
                <a:cubicBezTo>
                  <a:pt x="9329" y="1614"/>
                  <a:pt x="9303" y="1645"/>
                  <a:pt x="9303" y="1724"/>
                </a:cubicBezTo>
                <a:cubicBezTo>
                  <a:pt x="9303" y="1738"/>
                  <a:pt x="9346" y="1761"/>
                  <a:pt x="9433" y="1789"/>
                </a:cubicBezTo>
                <a:cubicBezTo>
                  <a:pt x="9518" y="1817"/>
                  <a:pt x="9577" y="1828"/>
                  <a:pt x="9614" y="1828"/>
                </a:cubicBezTo>
                <a:cubicBezTo>
                  <a:pt x="9651" y="1811"/>
                  <a:pt x="9676" y="1817"/>
                  <a:pt x="9696" y="1851"/>
                </a:cubicBezTo>
                <a:cubicBezTo>
                  <a:pt x="9713" y="1882"/>
                  <a:pt x="9741" y="1893"/>
                  <a:pt x="9778" y="1893"/>
                </a:cubicBezTo>
                <a:lnTo>
                  <a:pt x="9885" y="1854"/>
                </a:lnTo>
                <a:lnTo>
                  <a:pt x="9885" y="1921"/>
                </a:lnTo>
                <a:cubicBezTo>
                  <a:pt x="9866" y="1944"/>
                  <a:pt x="9857" y="1961"/>
                  <a:pt x="9857" y="1975"/>
                </a:cubicBezTo>
                <a:lnTo>
                  <a:pt x="9885" y="2085"/>
                </a:lnTo>
                <a:lnTo>
                  <a:pt x="9614" y="2218"/>
                </a:lnTo>
                <a:cubicBezTo>
                  <a:pt x="9597" y="2235"/>
                  <a:pt x="9577" y="2246"/>
                  <a:pt x="9561" y="2246"/>
                </a:cubicBezTo>
                <a:cubicBezTo>
                  <a:pt x="9544" y="2246"/>
                  <a:pt x="9521" y="2257"/>
                  <a:pt x="9493" y="2274"/>
                </a:cubicBezTo>
                <a:cubicBezTo>
                  <a:pt x="9493" y="2328"/>
                  <a:pt x="9518" y="2385"/>
                  <a:pt x="9566" y="2444"/>
                </a:cubicBezTo>
                <a:cubicBezTo>
                  <a:pt x="9617" y="2500"/>
                  <a:pt x="9563" y="2534"/>
                  <a:pt x="9411" y="2534"/>
                </a:cubicBezTo>
                <a:lnTo>
                  <a:pt x="9329" y="2478"/>
                </a:lnTo>
                <a:cubicBezTo>
                  <a:pt x="9329" y="2407"/>
                  <a:pt x="9258" y="2345"/>
                  <a:pt x="9108" y="2297"/>
                </a:cubicBezTo>
                <a:cubicBezTo>
                  <a:pt x="8959" y="2246"/>
                  <a:pt x="8778" y="2212"/>
                  <a:pt x="8566" y="2193"/>
                </a:cubicBezTo>
                <a:cubicBezTo>
                  <a:pt x="8354" y="2176"/>
                  <a:pt x="8142" y="2164"/>
                  <a:pt x="7930" y="2153"/>
                </a:cubicBezTo>
                <a:cubicBezTo>
                  <a:pt x="7718" y="2142"/>
                  <a:pt x="7557" y="2136"/>
                  <a:pt x="7450" y="2136"/>
                </a:cubicBezTo>
                <a:lnTo>
                  <a:pt x="7004" y="2275"/>
                </a:lnTo>
                <a:lnTo>
                  <a:pt x="7114" y="2534"/>
                </a:lnTo>
                <a:cubicBezTo>
                  <a:pt x="7077" y="2534"/>
                  <a:pt x="7054" y="2546"/>
                  <a:pt x="7046" y="2571"/>
                </a:cubicBezTo>
                <a:cubicBezTo>
                  <a:pt x="7035" y="2599"/>
                  <a:pt x="7049" y="2622"/>
                  <a:pt x="7086" y="2639"/>
                </a:cubicBezTo>
                <a:cubicBezTo>
                  <a:pt x="7049" y="2605"/>
                  <a:pt x="6981" y="2540"/>
                  <a:pt x="6882" y="2444"/>
                </a:cubicBezTo>
                <a:cubicBezTo>
                  <a:pt x="6783" y="2345"/>
                  <a:pt x="6715" y="2303"/>
                  <a:pt x="6679" y="2303"/>
                </a:cubicBezTo>
                <a:lnTo>
                  <a:pt x="6450" y="2241"/>
                </a:lnTo>
                <a:close/>
                <a:moveTo>
                  <a:pt x="8114" y="1662"/>
                </a:moveTo>
                <a:cubicBezTo>
                  <a:pt x="8077" y="1640"/>
                  <a:pt x="8032" y="1623"/>
                  <a:pt x="7978" y="1609"/>
                </a:cubicBezTo>
                <a:cubicBezTo>
                  <a:pt x="7925" y="1592"/>
                  <a:pt x="7879" y="1580"/>
                  <a:pt x="7843" y="1580"/>
                </a:cubicBezTo>
                <a:cubicBezTo>
                  <a:pt x="7806" y="1580"/>
                  <a:pt x="7733" y="1603"/>
                  <a:pt x="7620" y="1645"/>
                </a:cubicBezTo>
                <a:cubicBezTo>
                  <a:pt x="7507" y="1691"/>
                  <a:pt x="7379" y="1744"/>
                  <a:pt x="7241" y="1801"/>
                </a:cubicBezTo>
                <a:cubicBezTo>
                  <a:pt x="7100" y="1860"/>
                  <a:pt x="6967" y="1916"/>
                  <a:pt x="6843" y="1970"/>
                </a:cubicBezTo>
                <a:cubicBezTo>
                  <a:pt x="6715" y="2027"/>
                  <a:pt x="6631" y="2060"/>
                  <a:pt x="6585" y="2080"/>
                </a:cubicBezTo>
                <a:cubicBezTo>
                  <a:pt x="6713" y="2060"/>
                  <a:pt x="6826" y="2027"/>
                  <a:pt x="6930" y="1970"/>
                </a:cubicBezTo>
                <a:cubicBezTo>
                  <a:pt x="7032" y="1916"/>
                  <a:pt x="7142" y="1888"/>
                  <a:pt x="7261" y="1888"/>
                </a:cubicBezTo>
                <a:lnTo>
                  <a:pt x="7343" y="1945"/>
                </a:lnTo>
                <a:cubicBezTo>
                  <a:pt x="7396" y="1962"/>
                  <a:pt x="7444" y="1970"/>
                  <a:pt x="7492" y="1970"/>
                </a:cubicBezTo>
                <a:cubicBezTo>
                  <a:pt x="7538" y="1970"/>
                  <a:pt x="7577" y="1987"/>
                  <a:pt x="7611" y="2027"/>
                </a:cubicBezTo>
                <a:cubicBezTo>
                  <a:pt x="7685" y="2010"/>
                  <a:pt x="7761" y="2015"/>
                  <a:pt x="7843" y="2055"/>
                </a:cubicBezTo>
                <a:lnTo>
                  <a:pt x="7925" y="1998"/>
                </a:lnTo>
                <a:lnTo>
                  <a:pt x="7925" y="1888"/>
                </a:lnTo>
                <a:lnTo>
                  <a:pt x="7896" y="1823"/>
                </a:lnTo>
                <a:lnTo>
                  <a:pt x="7978" y="1849"/>
                </a:lnTo>
                <a:cubicBezTo>
                  <a:pt x="8032" y="1849"/>
                  <a:pt x="8086" y="1806"/>
                  <a:pt x="8139" y="1719"/>
                </a:cubicBezTo>
                <a:lnTo>
                  <a:pt x="8114" y="1662"/>
                </a:lnTo>
                <a:close/>
                <a:moveTo>
                  <a:pt x="12496" y="20256"/>
                </a:moveTo>
                <a:cubicBezTo>
                  <a:pt x="12496" y="20307"/>
                  <a:pt x="12488" y="20332"/>
                  <a:pt x="12468" y="20355"/>
                </a:cubicBezTo>
                <a:cubicBezTo>
                  <a:pt x="13505" y="20174"/>
                  <a:pt x="14485" y="19838"/>
                  <a:pt x="15403" y="19347"/>
                </a:cubicBezTo>
                <a:cubicBezTo>
                  <a:pt x="16322" y="18856"/>
                  <a:pt x="17144" y="18223"/>
                  <a:pt x="17864" y="17450"/>
                </a:cubicBezTo>
                <a:lnTo>
                  <a:pt x="17839" y="17450"/>
                </a:lnTo>
                <a:cubicBezTo>
                  <a:pt x="17765" y="17483"/>
                  <a:pt x="17703" y="17483"/>
                  <a:pt x="17650" y="17450"/>
                </a:cubicBezTo>
                <a:lnTo>
                  <a:pt x="17582" y="17498"/>
                </a:lnTo>
                <a:lnTo>
                  <a:pt x="17418" y="17450"/>
                </a:lnTo>
                <a:lnTo>
                  <a:pt x="17364" y="17450"/>
                </a:lnTo>
                <a:lnTo>
                  <a:pt x="17311" y="17554"/>
                </a:lnTo>
                <a:lnTo>
                  <a:pt x="17339" y="17450"/>
                </a:lnTo>
                <a:cubicBezTo>
                  <a:pt x="17282" y="17376"/>
                  <a:pt x="17220" y="17306"/>
                  <a:pt x="17147" y="17246"/>
                </a:cubicBezTo>
                <a:lnTo>
                  <a:pt x="17093" y="17218"/>
                </a:lnTo>
                <a:cubicBezTo>
                  <a:pt x="17059" y="17218"/>
                  <a:pt x="17039" y="17252"/>
                  <a:pt x="17039" y="17323"/>
                </a:cubicBezTo>
                <a:cubicBezTo>
                  <a:pt x="17059" y="17179"/>
                  <a:pt x="17020" y="17057"/>
                  <a:pt x="16926" y="16953"/>
                </a:cubicBezTo>
                <a:cubicBezTo>
                  <a:pt x="16830" y="16848"/>
                  <a:pt x="16712" y="16797"/>
                  <a:pt x="16567" y="16797"/>
                </a:cubicBezTo>
                <a:cubicBezTo>
                  <a:pt x="16567" y="16814"/>
                  <a:pt x="16559" y="16826"/>
                  <a:pt x="16539" y="16826"/>
                </a:cubicBezTo>
                <a:lnTo>
                  <a:pt x="16486" y="16826"/>
                </a:lnTo>
                <a:lnTo>
                  <a:pt x="16418" y="16772"/>
                </a:lnTo>
                <a:lnTo>
                  <a:pt x="16514" y="16772"/>
                </a:lnTo>
                <a:lnTo>
                  <a:pt x="16568" y="16611"/>
                </a:lnTo>
                <a:lnTo>
                  <a:pt x="16418" y="16501"/>
                </a:lnTo>
                <a:lnTo>
                  <a:pt x="16390" y="16529"/>
                </a:lnTo>
                <a:cubicBezTo>
                  <a:pt x="16265" y="16512"/>
                  <a:pt x="16175" y="16439"/>
                  <a:pt x="16121" y="16315"/>
                </a:cubicBezTo>
                <a:lnTo>
                  <a:pt x="16067" y="16286"/>
                </a:lnTo>
                <a:lnTo>
                  <a:pt x="16039" y="16315"/>
                </a:lnTo>
                <a:lnTo>
                  <a:pt x="15985" y="16340"/>
                </a:lnTo>
                <a:cubicBezTo>
                  <a:pt x="15878" y="16374"/>
                  <a:pt x="15782" y="16413"/>
                  <a:pt x="15700" y="16445"/>
                </a:cubicBezTo>
                <a:cubicBezTo>
                  <a:pt x="15593" y="16413"/>
                  <a:pt x="15511" y="16363"/>
                  <a:pt x="15457" y="16315"/>
                </a:cubicBezTo>
                <a:lnTo>
                  <a:pt x="15093" y="16340"/>
                </a:lnTo>
                <a:cubicBezTo>
                  <a:pt x="15093" y="16284"/>
                  <a:pt x="15076" y="16230"/>
                  <a:pt x="15039" y="16168"/>
                </a:cubicBezTo>
                <a:cubicBezTo>
                  <a:pt x="15002" y="16109"/>
                  <a:pt x="14949" y="16077"/>
                  <a:pt x="14875" y="16077"/>
                </a:cubicBezTo>
                <a:cubicBezTo>
                  <a:pt x="14788" y="16077"/>
                  <a:pt x="14694" y="16089"/>
                  <a:pt x="14598" y="16106"/>
                </a:cubicBezTo>
                <a:cubicBezTo>
                  <a:pt x="14505" y="16123"/>
                  <a:pt x="14440" y="16185"/>
                  <a:pt x="14403" y="16281"/>
                </a:cubicBezTo>
                <a:cubicBezTo>
                  <a:pt x="14403" y="16312"/>
                  <a:pt x="14412" y="16351"/>
                  <a:pt x="14432" y="16385"/>
                </a:cubicBezTo>
                <a:cubicBezTo>
                  <a:pt x="14448" y="16425"/>
                  <a:pt x="14465" y="16450"/>
                  <a:pt x="14485" y="16467"/>
                </a:cubicBezTo>
                <a:lnTo>
                  <a:pt x="14485" y="16577"/>
                </a:lnTo>
                <a:lnTo>
                  <a:pt x="14457" y="16656"/>
                </a:lnTo>
                <a:lnTo>
                  <a:pt x="14403" y="16682"/>
                </a:lnTo>
                <a:lnTo>
                  <a:pt x="14375" y="16682"/>
                </a:lnTo>
                <a:lnTo>
                  <a:pt x="14296" y="16467"/>
                </a:lnTo>
                <a:lnTo>
                  <a:pt x="14375" y="16334"/>
                </a:lnTo>
                <a:cubicBezTo>
                  <a:pt x="14358" y="16298"/>
                  <a:pt x="14350" y="16247"/>
                  <a:pt x="14350" y="16191"/>
                </a:cubicBezTo>
                <a:cubicBezTo>
                  <a:pt x="14350" y="16131"/>
                  <a:pt x="14338" y="16086"/>
                  <a:pt x="14321" y="16049"/>
                </a:cubicBezTo>
                <a:lnTo>
                  <a:pt x="14296" y="15993"/>
                </a:lnTo>
                <a:lnTo>
                  <a:pt x="14214" y="15993"/>
                </a:lnTo>
                <a:lnTo>
                  <a:pt x="14011" y="16131"/>
                </a:lnTo>
                <a:lnTo>
                  <a:pt x="13903" y="16131"/>
                </a:lnTo>
                <a:lnTo>
                  <a:pt x="13850" y="16188"/>
                </a:lnTo>
                <a:cubicBezTo>
                  <a:pt x="13830" y="16202"/>
                  <a:pt x="13821" y="16219"/>
                  <a:pt x="13821" y="16236"/>
                </a:cubicBezTo>
                <a:cubicBezTo>
                  <a:pt x="13821" y="16258"/>
                  <a:pt x="13813" y="16270"/>
                  <a:pt x="13793" y="16281"/>
                </a:cubicBezTo>
                <a:lnTo>
                  <a:pt x="13768" y="16236"/>
                </a:lnTo>
                <a:lnTo>
                  <a:pt x="13660" y="16236"/>
                </a:lnTo>
                <a:cubicBezTo>
                  <a:pt x="13587" y="16312"/>
                  <a:pt x="13547" y="16397"/>
                  <a:pt x="13539" y="16496"/>
                </a:cubicBezTo>
                <a:lnTo>
                  <a:pt x="13578" y="16549"/>
                </a:lnTo>
                <a:lnTo>
                  <a:pt x="13457" y="16628"/>
                </a:lnTo>
                <a:lnTo>
                  <a:pt x="13429" y="16682"/>
                </a:lnTo>
                <a:lnTo>
                  <a:pt x="13347" y="16738"/>
                </a:lnTo>
                <a:cubicBezTo>
                  <a:pt x="13347" y="16755"/>
                  <a:pt x="13344" y="16767"/>
                  <a:pt x="13335" y="16767"/>
                </a:cubicBezTo>
                <a:cubicBezTo>
                  <a:pt x="13324" y="16767"/>
                  <a:pt x="13321" y="16778"/>
                  <a:pt x="13321" y="16792"/>
                </a:cubicBezTo>
                <a:lnTo>
                  <a:pt x="13321" y="16820"/>
                </a:lnTo>
                <a:lnTo>
                  <a:pt x="13321" y="16942"/>
                </a:lnTo>
                <a:lnTo>
                  <a:pt x="13293" y="16970"/>
                </a:lnTo>
                <a:lnTo>
                  <a:pt x="13293" y="16914"/>
                </a:lnTo>
                <a:lnTo>
                  <a:pt x="13268" y="16888"/>
                </a:lnTo>
                <a:cubicBezTo>
                  <a:pt x="13248" y="16778"/>
                  <a:pt x="13143" y="16682"/>
                  <a:pt x="12957" y="16606"/>
                </a:cubicBezTo>
                <a:lnTo>
                  <a:pt x="12875" y="16606"/>
                </a:lnTo>
                <a:lnTo>
                  <a:pt x="12875" y="16657"/>
                </a:lnTo>
                <a:cubicBezTo>
                  <a:pt x="12892" y="16710"/>
                  <a:pt x="12931" y="16761"/>
                  <a:pt x="12991" y="16798"/>
                </a:cubicBezTo>
                <a:cubicBezTo>
                  <a:pt x="13047" y="16837"/>
                  <a:pt x="13095" y="16877"/>
                  <a:pt x="13132" y="16913"/>
                </a:cubicBezTo>
                <a:cubicBezTo>
                  <a:pt x="13112" y="16896"/>
                  <a:pt x="13090" y="16894"/>
                  <a:pt x="13064" y="16902"/>
                </a:cubicBezTo>
                <a:cubicBezTo>
                  <a:pt x="13036" y="16908"/>
                  <a:pt x="13025" y="16925"/>
                  <a:pt x="13025" y="16942"/>
                </a:cubicBezTo>
                <a:lnTo>
                  <a:pt x="13025" y="16998"/>
                </a:lnTo>
                <a:lnTo>
                  <a:pt x="13211" y="17266"/>
                </a:lnTo>
                <a:lnTo>
                  <a:pt x="13211" y="17791"/>
                </a:lnTo>
                <a:lnTo>
                  <a:pt x="13268" y="17930"/>
                </a:lnTo>
                <a:cubicBezTo>
                  <a:pt x="13231" y="18074"/>
                  <a:pt x="13157" y="18192"/>
                  <a:pt x="13050" y="18294"/>
                </a:cubicBezTo>
                <a:lnTo>
                  <a:pt x="13050" y="18266"/>
                </a:lnTo>
                <a:lnTo>
                  <a:pt x="12996" y="18294"/>
                </a:lnTo>
                <a:lnTo>
                  <a:pt x="12957" y="18319"/>
                </a:lnTo>
                <a:lnTo>
                  <a:pt x="12928" y="18452"/>
                </a:lnTo>
                <a:lnTo>
                  <a:pt x="12957" y="18480"/>
                </a:lnTo>
                <a:lnTo>
                  <a:pt x="12957" y="18509"/>
                </a:lnTo>
                <a:lnTo>
                  <a:pt x="12903" y="18452"/>
                </a:lnTo>
                <a:lnTo>
                  <a:pt x="12875" y="18627"/>
                </a:lnTo>
                <a:lnTo>
                  <a:pt x="12714" y="18681"/>
                </a:lnTo>
                <a:cubicBezTo>
                  <a:pt x="12657" y="18720"/>
                  <a:pt x="12635" y="18771"/>
                  <a:pt x="12646" y="18831"/>
                </a:cubicBezTo>
                <a:cubicBezTo>
                  <a:pt x="12654" y="18896"/>
                  <a:pt x="12632" y="18941"/>
                  <a:pt x="12578" y="18980"/>
                </a:cubicBezTo>
                <a:lnTo>
                  <a:pt x="12604" y="19034"/>
                </a:lnTo>
                <a:lnTo>
                  <a:pt x="12522" y="19113"/>
                </a:lnTo>
                <a:cubicBezTo>
                  <a:pt x="12522" y="19150"/>
                  <a:pt x="12519" y="19178"/>
                  <a:pt x="12508" y="19201"/>
                </a:cubicBezTo>
                <a:cubicBezTo>
                  <a:pt x="12499" y="19229"/>
                  <a:pt x="12496" y="19254"/>
                  <a:pt x="12496" y="19288"/>
                </a:cubicBezTo>
                <a:lnTo>
                  <a:pt x="12522" y="19483"/>
                </a:lnTo>
                <a:lnTo>
                  <a:pt x="12604" y="19531"/>
                </a:lnTo>
                <a:lnTo>
                  <a:pt x="12657" y="19483"/>
                </a:lnTo>
                <a:lnTo>
                  <a:pt x="12685" y="19398"/>
                </a:lnTo>
                <a:lnTo>
                  <a:pt x="12714" y="19559"/>
                </a:lnTo>
                <a:cubicBezTo>
                  <a:pt x="12714" y="19599"/>
                  <a:pt x="12694" y="19630"/>
                  <a:pt x="12657" y="19669"/>
                </a:cubicBezTo>
                <a:cubicBezTo>
                  <a:pt x="12604" y="19709"/>
                  <a:pt x="12550" y="19746"/>
                  <a:pt x="12496" y="19796"/>
                </a:cubicBezTo>
                <a:cubicBezTo>
                  <a:pt x="12440" y="19844"/>
                  <a:pt x="12414" y="19918"/>
                  <a:pt x="12414" y="20005"/>
                </a:cubicBezTo>
                <a:cubicBezTo>
                  <a:pt x="12414" y="20045"/>
                  <a:pt x="12428" y="20082"/>
                  <a:pt x="12454" y="20127"/>
                </a:cubicBezTo>
                <a:cubicBezTo>
                  <a:pt x="12482" y="20185"/>
                  <a:pt x="12496" y="20225"/>
                  <a:pt x="12496" y="20256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0815">
              <a:defRPr/>
            </a:pPr>
            <a:endParaRPr lang="es-ES" sz="10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2" name="AutoShape 14"/>
          <p:cNvSpPr/>
          <p:nvPr/>
        </p:nvSpPr>
        <p:spPr bwMode="auto">
          <a:xfrm>
            <a:off x="912485" y="3943501"/>
            <a:ext cx="277136" cy="4770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3" name="AutoShape 81"/>
          <p:cNvSpPr/>
          <p:nvPr/>
        </p:nvSpPr>
        <p:spPr bwMode="auto">
          <a:xfrm>
            <a:off x="10623241" y="3962335"/>
            <a:ext cx="362565" cy="2922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0815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34" name="AutoShape 92"/>
          <p:cNvSpPr/>
          <p:nvPr/>
        </p:nvSpPr>
        <p:spPr bwMode="auto">
          <a:xfrm>
            <a:off x="10578356" y="1886267"/>
            <a:ext cx="385173" cy="3228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287" y="12517"/>
                </a:moveTo>
                <a:cubicBezTo>
                  <a:pt x="14687" y="12517"/>
                  <a:pt x="15037" y="12647"/>
                  <a:pt x="15346" y="12910"/>
                </a:cubicBezTo>
                <a:lnTo>
                  <a:pt x="20700" y="17164"/>
                </a:lnTo>
                <a:cubicBezTo>
                  <a:pt x="20976" y="17407"/>
                  <a:pt x="21197" y="17703"/>
                  <a:pt x="21357" y="18051"/>
                </a:cubicBezTo>
                <a:cubicBezTo>
                  <a:pt x="21517" y="18398"/>
                  <a:pt x="21599" y="18779"/>
                  <a:pt x="21599" y="19191"/>
                </a:cubicBezTo>
                <a:cubicBezTo>
                  <a:pt x="21599" y="19860"/>
                  <a:pt x="21402" y="20428"/>
                  <a:pt x="21006" y="20896"/>
                </a:cubicBezTo>
                <a:cubicBezTo>
                  <a:pt x="20613" y="21365"/>
                  <a:pt x="20143" y="21599"/>
                  <a:pt x="19594" y="21599"/>
                </a:cubicBezTo>
                <a:cubicBezTo>
                  <a:pt x="19182" y="21599"/>
                  <a:pt x="18810" y="21458"/>
                  <a:pt x="18478" y="21179"/>
                </a:cubicBezTo>
                <a:lnTo>
                  <a:pt x="13128" y="16924"/>
                </a:lnTo>
                <a:cubicBezTo>
                  <a:pt x="12599" y="16498"/>
                  <a:pt x="12319" y="15908"/>
                  <a:pt x="12281" y="15154"/>
                </a:cubicBezTo>
                <a:lnTo>
                  <a:pt x="9713" y="13096"/>
                </a:lnTo>
                <a:lnTo>
                  <a:pt x="8518" y="15233"/>
                </a:lnTo>
                <a:cubicBezTo>
                  <a:pt x="8412" y="15411"/>
                  <a:pt x="8273" y="15504"/>
                  <a:pt x="8101" y="15504"/>
                </a:cubicBezTo>
                <a:cubicBezTo>
                  <a:pt x="7995" y="15504"/>
                  <a:pt x="7901" y="15468"/>
                  <a:pt x="7819" y="15397"/>
                </a:cubicBezTo>
                <a:cubicBezTo>
                  <a:pt x="8233" y="15747"/>
                  <a:pt x="8445" y="16199"/>
                  <a:pt x="8452" y="16746"/>
                </a:cubicBezTo>
                <a:cubicBezTo>
                  <a:pt x="8452" y="16972"/>
                  <a:pt x="8412" y="17187"/>
                  <a:pt x="8334" y="17390"/>
                </a:cubicBezTo>
                <a:cubicBezTo>
                  <a:pt x="8254" y="17591"/>
                  <a:pt x="8150" y="17777"/>
                  <a:pt x="8016" y="17944"/>
                </a:cubicBezTo>
                <a:cubicBezTo>
                  <a:pt x="7884" y="18107"/>
                  <a:pt x="7736" y="18240"/>
                  <a:pt x="7567" y="18342"/>
                </a:cubicBezTo>
                <a:cubicBezTo>
                  <a:pt x="7395" y="18440"/>
                  <a:pt x="7221" y="18488"/>
                  <a:pt x="7042" y="18488"/>
                </a:cubicBezTo>
                <a:cubicBezTo>
                  <a:pt x="6781" y="18488"/>
                  <a:pt x="6545" y="18409"/>
                  <a:pt x="6343" y="18246"/>
                </a:cubicBezTo>
                <a:lnTo>
                  <a:pt x="550" y="13627"/>
                </a:lnTo>
                <a:cubicBezTo>
                  <a:pt x="183" y="13328"/>
                  <a:pt x="0" y="12915"/>
                  <a:pt x="0" y="12379"/>
                </a:cubicBezTo>
                <a:cubicBezTo>
                  <a:pt x="0" y="11939"/>
                  <a:pt x="136" y="11529"/>
                  <a:pt x="416" y="11151"/>
                </a:cubicBezTo>
                <a:cubicBezTo>
                  <a:pt x="694" y="10773"/>
                  <a:pt x="1023" y="10581"/>
                  <a:pt x="1407" y="10581"/>
                </a:cubicBezTo>
                <a:cubicBezTo>
                  <a:pt x="1673" y="10581"/>
                  <a:pt x="1925" y="10682"/>
                  <a:pt x="2174" y="10880"/>
                </a:cubicBezTo>
                <a:cubicBezTo>
                  <a:pt x="2024" y="10756"/>
                  <a:pt x="1944" y="10586"/>
                  <a:pt x="1939" y="10380"/>
                </a:cubicBezTo>
                <a:cubicBezTo>
                  <a:pt x="1939" y="10310"/>
                  <a:pt x="1967" y="10202"/>
                  <a:pt x="2026" y="10058"/>
                </a:cubicBezTo>
                <a:lnTo>
                  <a:pt x="5792" y="3271"/>
                </a:lnTo>
                <a:cubicBezTo>
                  <a:pt x="5898" y="3094"/>
                  <a:pt x="6034" y="2998"/>
                  <a:pt x="6209" y="2989"/>
                </a:cubicBezTo>
                <a:cubicBezTo>
                  <a:pt x="6329" y="2989"/>
                  <a:pt x="6418" y="3029"/>
                  <a:pt x="6479" y="3111"/>
                </a:cubicBezTo>
                <a:cubicBezTo>
                  <a:pt x="6293" y="2947"/>
                  <a:pt x="6140" y="2755"/>
                  <a:pt x="6027" y="2529"/>
                </a:cubicBezTo>
                <a:cubicBezTo>
                  <a:pt x="5914" y="2303"/>
                  <a:pt x="5860" y="2052"/>
                  <a:pt x="5860" y="1770"/>
                </a:cubicBezTo>
                <a:cubicBezTo>
                  <a:pt x="5860" y="1329"/>
                  <a:pt x="6001" y="926"/>
                  <a:pt x="6289" y="556"/>
                </a:cubicBezTo>
                <a:cubicBezTo>
                  <a:pt x="6573" y="189"/>
                  <a:pt x="6898" y="0"/>
                  <a:pt x="7268" y="0"/>
                </a:cubicBezTo>
                <a:cubicBezTo>
                  <a:pt x="7515" y="0"/>
                  <a:pt x="7750" y="90"/>
                  <a:pt x="7964" y="259"/>
                </a:cubicBezTo>
                <a:lnTo>
                  <a:pt x="13757" y="4881"/>
                </a:lnTo>
                <a:cubicBezTo>
                  <a:pt x="13931" y="5025"/>
                  <a:pt x="14065" y="5205"/>
                  <a:pt x="14162" y="5426"/>
                </a:cubicBezTo>
                <a:cubicBezTo>
                  <a:pt x="14258" y="5646"/>
                  <a:pt x="14310" y="5889"/>
                  <a:pt x="14310" y="6151"/>
                </a:cubicBezTo>
                <a:cubicBezTo>
                  <a:pt x="14310" y="6374"/>
                  <a:pt x="14270" y="6594"/>
                  <a:pt x="14190" y="6806"/>
                </a:cubicBezTo>
                <a:cubicBezTo>
                  <a:pt x="14112" y="7021"/>
                  <a:pt x="14014" y="7204"/>
                  <a:pt x="13891" y="7368"/>
                </a:cubicBezTo>
                <a:cubicBezTo>
                  <a:pt x="13771" y="7529"/>
                  <a:pt x="13623" y="7662"/>
                  <a:pt x="13442" y="7763"/>
                </a:cubicBezTo>
                <a:cubicBezTo>
                  <a:pt x="13260" y="7871"/>
                  <a:pt x="13081" y="7921"/>
                  <a:pt x="12900" y="7921"/>
                </a:cubicBezTo>
                <a:cubicBezTo>
                  <a:pt x="12655" y="7921"/>
                  <a:pt x="12397" y="7820"/>
                  <a:pt x="12135" y="7611"/>
                </a:cubicBezTo>
                <a:cubicBezTo>
                  <a:pt x="12284" y="7738"/>
                  <a:pt x="12366" y="7902"/>
                  <a:pt x="12373" y="8111"/>
                </a:cubicBezTo>
                <a:cubicBezTo>
                  <a:pt x="12373" y="8238"/>
                  <a:pt x="12342" y="8348"/>
                  <a:pt x="12281" y="8449"/>
                </a:cubicBezTo>
                <a:lnTo>
                  <a:pt x="11100" y="10581"/>
                </a:lnTo>
                <a:lnTo>
                  <a:pt x="13656" y="12625"/>
                </a:lnTo>
                <a:cubicBezTo>
                  <a:pt x="13762" y="12588"/>
                  <a:pt x="13865" y="12563"/>
                  <a:pt x="13971" y="12546"/>
                </a:cubicBezTo>
                <a:cubicBezTo>
                  <a:pt x="14077" y="12526"/>
                  <a:pt x="14183" y="12517"/>
                  <a:pt x="14287" y="12517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0815">
              <a:defRPr/>
            </a:pPr>
            <a:endParaRPr lang="es-ES" sz="14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051" name="Picture 3" descr="C:\Users\resset\Documents\Tencent Files\283972803\FileRecv\2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671616" y="2048718"/>
            <a:ext cx="4779835" cy="2766108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8718822" y="2221964"/>
            <a:ext cx="2417948" cy="1370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微软雅黑" panose="020B0503020204020204" charset="-122"/>
                <a:sym typeface="Arial" panose="020B0604020202020204" pitchFamily="34" charset="0"/>
              </a:rPr>
              <a:t> 各大交易所授权</a:t>
            </a:r>
            <a:endParaRPr lang="en-US" altLang="zh-CN" sz="1200" dirty="0">
              <a:latin typeface="微软雅黑" panose="020B0503020204020204" charset="-122"/>
              <a:sym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微软雅黑" panose="020B0503020204020204" charset="-122"/>
                <a:sym typeface="Arial" panose="020B0604020202020204" pitchFamily="34" charset="0"/>
              </a:rPr>
              <a:t>外汇交易中心、银行间协会</a:t>
            </a:r>
            <a:endParaRPr lang="zh-CN" altLang="en-US" sz="1200" dirty="0">
              <a:latin typeface="微软雅黑" panose="020B0503020204020204" charset="-122"/>
              <a:sym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微软雅黑" panose="020B0503020204020204" charset="-122"/>
                <a:sym typeface="Arial" panose="020B0604020202020204" pitchFamily="34" charset="0"/>
              </a:rPr>
              <a:t>统计局发布</a:t>
            </a:r>
            <a:endParaRPr lang="en-US" altLang="zh-CN" sz="1200" dirty="0">
              <a:latin typeface="微软雅黑" panose="020B0503020204020204" charset="-122"/>
              <a:sym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altLang="zh-CN" sz="1200" dirty="0">
                <a:latin typeface="微软雅黑" panose="020B0503020204020204" charset="-122"/>
                <a:sym typeface="Arial" panose="020B0604020202020204" pitchFamily="34" charset="0"/>
              </a:rPr>
              <a:t>SAS</a:t>
            </a:r>
            <a:r>
              <a:rPr lang="zh-CN" altLang="en-US" sz="1200" dirty="0">
                <a:latin typeface="微软雅黑" panose="020B0503020204020204" charset="-122"/>
                <a:sym typeface="Arial" panose="020B0604020202020204" pitchFamily="34" charset="0"/>
              </a:rPr>
              <a:t>数据分析专利</a:t>
            </a:r>
            <a:endParaRPr lang="en-US" altLang="zh-CN" sz="1200" dirty="0">
              <a:latin typeface="微软雅黑" panose="020B0503020204020204" charset="-122"/>
              <a:sym typeface="Arial" panose="020B0604020202020204" pitchFamily="34" charset="0"/>
            </a:endParaRPr>
          </a:p>
          <a:p>
            <a:pPr defTabSz="913765">
              <a:lnSpc>
                <a:spcPct val="120000"/>
              </a:lnSpc>
            </a:pPr>
            <a:endParaRPr lang="en-US" sz="1200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329" y="4267957"/>
            <a:ext cx="2417948" cy="1370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微软雅黑" panose="020B0503020204020204" charset="-122"/>
                <a:sym typeface="Arial" panose="020B0604020202020204" pitchFamily="34" charset="0"/>
              </a:rPr>
              <a:t> 数据表专业合并</a:t>
            </a:r>
            <a:endParaRPr lang="en-US" altLang="zh-CN" sz="1200" dirty="0">
              <a:latin typeface="微软雅黑" panose="020B0503020204020204" charset="-122"/>
              <a:sym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微软雅黑" panose="020B0503020204020204" charset="-122"/>
                <a:sym typeface="Arial" panose="020B0604020202020204" pitchFamily="34" charset="0"/>
              </a:rPr>
              <a:t> 大量衍生数据指标    </a:t>
            </a:r>
            <a:endParaRPr lang="zh-CN" altLang="en-US" sz="1200" dirty="0">
              <a:latin typeface="微软雅黑" panose="020B0503020204020204" charset="-122"/>
              <a:sym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微软雅黑" panose="020B0503020204020204" charset="-122"/>
                <a:sym typeface="Arial" panose="020B0604020202020204" pitchFamily="34" charset="0"/>
              </a:rPr>
              <a:t> 支持单表连续下载</a:t>
            </a:r>
            <a:endParaRPr lang="zh-CN" altLang="en-US" sz="1200" dirty="0">
              <a:latin typeface="微软雅黑" panose="020B050302020402020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20"/>
              </a:spcBef>
              <a:buFont typeface="Wingdings" panose="05000000000000000000" charset="0"/>
              <a:buChar char=""/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charset="-122"/>
              </a:rPr>
              <a:t> 单次下载多达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charset="-122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charset="-122"/>
              </a:rPr>
              <a:t>万条</a:t>
            </a:r>
            <a:endParaRPr lang="zh-CN" altLang="en-US" sz="1200" dirty="0">
              <a:solidFill>
                <a:srgbClr val="000000"/>
              </a:solidFill>
              <a:latin typeface="微软雅黑" panose="020B0503020204020204" charset="-122"/>
            </a:endParaRPr>
          </a:p>
          <a:p>
            <a:pPr algn="just" fontAlgn="auto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endParaRPr lang="en-US" altLang="zh-CN" sz="1200" dirty="0">
              <a:latin typeface="微软雅黑" panose="020B0503020204020204" charset="-122"/>
              <a:sym typeface="Arial" panose="020B0604020202020204" pitchFamily="34" charset="0"/>
            </a:endParaRPr>
          </a:p>
          <a:p>
            <a:pPr defTabSz="913765">
              <a:lnSpc>
                <a:spcPct val="120000"/>
              </a:lnSpc>
            </a:pPr>
            <a:endParaRPr lang="en-US" sz="1200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65127" y="4256386"/>
            <a:ext cx="2358144" cy="1370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fontAlgn="auto" latinLnBrk="1" hangingPunct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+mn-ea"/>
              </a:rPr>
              <a:t> 提供</a:t>
            </a:r>
            <a:r>
              <a:rPr lang="en-US" sz="1200" dirty="0">
                <a:latin typeface="+mn-ea"/>
              </a:rPr>
              <a:t>Txt,Excel</a:t>
            </a:r>
            <a:r>
              <a:rPr lang="en-US" altLang="zh-CN" sz="1200" dirty="0">
                <a:latin typeface="+mn-ea"/>
              </a:rPr>
              <a:t>,</a:t>
            </a:r>
            <a:r>
              <a:rPr lang="en-US" sz="1200" dirty="0">
                <a:latin typeface="+mn-ea"/>
              </a:rPr>
              <a:t>SAS</a:t>
            </a:r>
            <a:r>
              <a:rPr lang="en-US" altLang="zh-CN" sz="1200" dirty="0">
                <a:latin typeface="+mn-ea"/>
              </a:rPr>
              <a:t>,</a:t>
            </a:r>
            <a:r>
              <a:rPr lang="en-US" sz="1200" dirty="0">
                <a:latin typeface="+mn-ea"/>
              </a:rPr>
              <a:t>SPSS</a:t>
            </a:r>
            <a:endParaRPr lang="en-US" sz="1200" dirty="0">
              <a:latin typeface="+mn-ea"/>
            </a:endParaRPr>
          </a:p>
          <a:p>
            <a:pPr eaLnBrk="0" fontAlgn="auto" latinLnBrk="1" hangingPunct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200" dirty="0">
                <a:latin typeface="+mn-ea"/>
              </a:rPr>
              <a:t>    MATLAB</a:t>
            </a:r>
            <a:r>
              <a:rPr lang="en-US" altLang="zh-CN" sz="1200" dirty="0">
                <a:latin typeface="+mn-ea"/>
              </a:rPr>
              <a:t>,</a:t>
            </a:r>
            <a:r>
              <a:rPr lang="en-US" sz="1200" dirty="0">
                <a:latin typeface="+mn-ea"/>
              </a:rPr>
              <a:t>CSV</a:t>
            </a:r>
            <a:r>
              <a:rPr lang="zh-CN" altLang="en-US" sz="1200" dirty="0">
                <a:latin typeface="+mn-ea"/>
              </a:rPr>
              <a:t>等下载格式</a:t>
            </a:r>
            <a:endParaRPr lang="en-US" altLang="zh-CN" sz="1200" dirty="0">
              <a:latin typeface="+mn-ea"/>
              <a:sym typeface="Arial" panose="020B0604020202020204" pitchFamily="34" charset="0"/>
            </a:endParaRPr>
          </a:p>
          <a:p>
            <a:pPr eaLnBrk="0" fontAlgn="auto" latinLnBrk="1" hangingPunct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Char char=""/>
            </a:pP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 全库中英文对照，支持中英文</a:t>
            </a:r>
            <a:endParaRPr lang="en-US" altLang="zh-CN" sz="1200" dirty="0">
              <a:latin typeface="+mn-ea"/>
              <a:sym typeface="Arial" panose="020B0604020202020204" pitchFamily="34" charset="0"/>
            </a:endParaRPr>
          </a:p>
          <a:p>
            <a:pPr eaLnBrk="0" fontAlgn="auto" latinLnBrk="1" hangingPunct="0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</a:pPr>
            <a:r>
              <a:rPr lang="en-US" altLang="zh-CN" sz="1200" dirty="0">
                <a:latin typeface="+mn-ea"/>
                <a:sym typeface="Arial" panose="020B0604020202020204" pitchFamily="34" charset="0"/>
              </a:rPr>
              <a:t>    </a:t>
            </a: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跨库检索</a:t>
            </a:r>
            <a:endParaRPr lang="en-US" sz="1200" dirty="0">
              <a:solidFill>
                <a:srgbClr val="737572"/>
              </a:solidFill>
              <a:latin typeface="+mn-ea"/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p:transition advTm="10000">
    <p:pull dir="u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锐思数据库助力教学与科研</a:t>
            </a:r>
            <a:endParaRPr lang="zh-CN" altLang="en-US" sz="3600" b="1" dirty="0"/>
          </a:p>
        </p:txBody>
      </p:sp>
      <p:grpSp>
        <p:nvGrpSpPr>
          <p:cNvPr id="2" name="Group 8"/>
          <p:cNvGrpSpPr/>
          <p:nvPr/>
        </p:nvGrpSpPr>
        <p:grpSpPr bwMode="auto">
          <a:xfrm>
            <a:off x="901470" y="3998380"/>
            <a:ext cx="1082675" cy="1082675"/>
            <a:chOff x="0" y="0"/>
            <a:chExt cx="2132807" cy="2132807"/>
          </a:xfrm>
        </p:grpSpPr>
        <p:sp useBgFill="1">
          <p:nvSpPr>
            <p:cNvPr id="9" name="椭圆 9"/>
            <p:cNvSpPr>
              <a:spLocks noChangeArrowheads="1"/>
            </p:cNvSpPr>
            <p:nvPr/>
          </p:nvSpPr>
          <p:spPr bwMode="auto">
            <a:xfrm>
              <a:off x="0" y="0"/>
              <a:ext cx="2132807" cy="2132807"/>
            </a:xfrm>
            <a:prstGeom prst="ellips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 b="1">
                <a:solidFill>
                  <a:srgbClr val="181818"/>
                </a:solidFill>
                <a:ea typeface="方正兰亭特黑简体" pitchFamily="2" charset="-122"/>
              </a:endParaRPr>
            </a:p>
          </p:txBody>
        </p:sp>
        <p:sp>
          <p:nvSpPr>
            <p:cNvPr id="10" name="椭圆 10"/>
            <p:cNvSpPr>
              <a:spLocks noChangeArrowheads="1"/>
            </p:cNvSpPr>
            <p:nvPr/>
          </p:nvSpPr>
          <p:spPr bwMode="auto">
            <a:xfrm>
              <a:off x="112316" y="112316"/>
              <a:ext cx="1908175" cy="190817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 b="1">
                <a:solidFill>
                  <a:srgbClr val="181818"/>
                </a:solidFill>
                <a:ea typeface="方正兰亭特黑简体" pitchFamily="2" charset="-122"/>
              </a:endParaRPr>
            </a:p>
          </p:txBody>
        </p:sp>
      </p:grpSp>
      <p:grpSp>
        <p:nvGrpSpPr>
          <p:cNvPr id="3" name="Group 11"/>
          <p:cNvGrpSpPr/>
          <p:nvPr/>
        </p:nvGrpSpPr>
        <p:grpSpPr bwMode="auto">
          <a:xfrm>
            <a:off x="976256" y="1505349"/>
            <a:ext cx="1084262" cy="1082675"/>
            <a:chOff x="0" y="0"/>
            <a:chExt cx="2132807" cy="2132807"/>
          </a:xfrm>
        </p:grpSpPr>
        <p:sp useBgFill="1">
          <p:nvSpPr>
            <p:cNvPr id="12" name="椭圆 12"/>
            <p:cNvSpPr>
              <a:spLocks noChangeArrowheads="1"/>
            </p:cNvSpPr>
            <p:nvPr/>
          </p:nvSpPr>
          <p:spPr bwMode="auto">
            <a:xfrm>
              <a:off x="0" y="0"/>
              <a:ext cx="2132807" cy="2132807"/>
            </a:xfrm>
            <a:prstGeom prst="ellipse">
              <a:avLst/>
            </a:prstGeom>
            <a:ln w="25400">
              <a:solidFill>
                <a:srgbClr val="0070C0"/>
              </a:solidFill>
              <a:beve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 b="1">
                <a:solidFill>
                  <a:srgbClr val="181818"/>
                </a:solidFill>
                <a:ea typeface="方正兰亭特黑简体" pitchFamily="2" charset="-122"/>
              </a:endParaRPr>
            </a:p>
          </p:txBody>
        </p:sp>
        <p:sp>
          <p:nvSpPr>
            <p:cNvPr id="13" name="椭圆 13"/>
            <p:cNvSpPr>
              <a:spLocks noChangeArrowheads="1"/>
            </p:cNvSpPr>
            <p:nvPr/>
          </p:nvSpPr>
          <p:spPr bwMode="auto">
            <a:xfrm>
              <a:off x="112317" y="112317"/>
              <a:ext cx="1908175" cy="1908175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rgbClr val="0070C0"/>
              </a:solidFill>
              <a:round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 b="1">
                <a:solidFill>
                  <a:srgbClr val="181818"/>
                </a:solidFill>
                <a:ea typeface="方正兰亭特黑简体" pitchFamily="2" charset="-122"/>
              </a:endParaRPr>
            </a:p>
          </p:txBody>
        </p:sp>
      </p:grpSp>
      <p:grpSp>
        <p:nvGrpSpPr>
          <p:cNvPr id="4" name="Group 14"/>
          <p:cNvGrpSpPr/>
          <p:nvPr/>
        </p:nvGrpSpPr>
        <p:grpSpPr bwMode="auto">
          <a:xfrm>
            <a:off x="2908632" y="1547992"/>
            <a:ext cx="1084262" cy="1082675"/>
            <a:chOff x="0" y="0"/>
            <a:chExt cx="2132807" cy="2132807"/>
          </a:xfrm>
        </p:grpSpPr>
        <p:sp useBgFill="1">
          <p:nvSpPr>
            <p:cNvPr id="15" name="椭圆 15"/>
            <p:cNvSpPr>
              <a:spLocks noChangeArrowheads="1"/>
            </p:cNvSpPr>
            <p:nvPr/>
          </p:nvSpPr>
          <p:spPr bwMode="auto">
            <a:xfrm>
              <a:off x="0" y="0"/>
              <a:ext cx="2132807" cy="2132807"/>
            </a:xfrm>
            <a:prstGeom prst="ellipse">
              <a:avLst/>
            </a:prstGeom>
            <a:ln w="25400">
              <a:solidFill>
                <a:srgbClr val="00B0F0"/>
              </a:solidFill>
              <a:beve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 b="1">
                <a:solidFill>
                  <a:srgbClr val="181818"/>
                </a:solidFill>
                <a:ea typeface="方正兰亭特黑简体" pitchFamily="2" charset="-122"/>
              </a:endParaRPr>
            </a:p>
          </p:txBody>
        </p:sp>
        <p:sp>
          <p:nvSpPr>
            <p:cNvPr id="16" name="椭圆 16"/>
            <p:cNvSpPr>
              <a:spLocks noChangeArrowheads="1"/>
            </p:cNvSpPr>
            <p:nvPr/>
          </p:nvSpPr>
          <p:spPr bwMode="auto">
            <a:xfrm>
              <a:off x="112317" y="112317"/>
              <a:ext cx="1908175" cy="1908175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rgbClr val="00B0F0"/>
              </a:solidFill>
              <a:round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 b="1">
                <a:solidFill>
                  <a:srgbClr val="181818"/>
                </a:solidFill>
                <a:ea typeface="方正兰亭特黑简体" pitchFamily="2" charset="-122"/>
              </a:endParaRPr>
            </a:p>
          </p:txBody>
        </p:sp>
      </p:grpSp>
      <p:sp>
        <p:nvSpPr>
          <p:cNvPr id="20" name="矩形 21"/>
          <p:cNvSpPr>
            <a:spLocks noChangeArrowheads="1"/>
          </p:cNvSpPr>
          <p:nvPr/>
        </p:nvSpPr>
        <p:spPr bwMode="auto">
          <a:xfrm>
            <a:off x="971320" y="4287305"/>
            <a:ext cx="9156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8000</a:t>
            </a:r>
            <a:endParaRPr lang="zh-CN" altLang="en-US" sz="2800" baseline="300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2" name="矩形 23"/>
          <p:cNvSpPr>
            <a:spLocks noChangeArrowheads="1"/>
          </p:cNvSpPr>
          <p:nvPr/>
        </p:nvSpPr>
        <p:spPr bwMode="auto">
          <a:xfrm>
            <a:off x="3026107" y="1794054"/>
            <a:ext cx="87716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90</a:t>
            </a:r>
            <a:r>
              <a:rPr lang="en-US" altLang="zh-CN" sz="3600" b="1" baseline="30000" dirty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%</a:t>
            </a:r>
            <a:endParaRPr lang="zh-CN" altLang="en-US" sz="3600" baseline="300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3" name="矩形 24"/>
          <p:cNvSpPr>
            <a:spLocks noChangeArrowheads="1"/>
          </p:cNvSpPr>
          <p:nvPr/>
        </p:nvSpPr>
        <p:spPr bwMode="auto">
          <a:xfrm>
            <a:off x="1092143" y="1737124"/>
            <a:ext cx="80983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300</a:t>
            </a:r>
            <a:endParaRPr lang="zh-CN" altLang="en-US" sz="3200" baseline="300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4" name="矩形 25"/>
          <p:cNvSpPr>
            <a:spLocks noChangeArrowheads="1"/>
          </p:cNvSpPr>
          <p:nvPr/>
        </p:nvSpPr>
        <p:spPr bwMode="auto">
          <a:xfrm>
            <a:off x="587145" y="5522380"/>
            <a:ext cx="1709738" cy="8156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每年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8000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余篇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algn="ctr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期刊、论文引用量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（不完全统计）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5" name="圆角矩形 26"/>
          <p:cNvSpPr>
            <a:spLocks noChangeArrowheads="1"/>
          </p:cNvSpPr>
          <p:nvPr/>
        </p:nvSpPr>
        <p:spPr bwMode="auto">
          <a:xfrm>
            <a:off x="777645" y="5271555"/>
            <a:ext cx="1390650" cy="1000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noFill/>
            <a:round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" name="矩形 27"/>
          <p:cNvSpPr>
            <a:spLocks noChangeArrowheads="1"/>
          </p:cNvSpPr>
          <p:nvPr/>
        </p:nvSpPr>
        <p:spPr bwMode="auto">
          <a:xfrm>
            <a:off x="2528088" y="5527863"/>
            <a:ext cx="170973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50000</a:t>
            </a: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多名</a:t>
            </a:r>
            <a:endParaRPr lang="en-US" altLang="zh-CN" sz="1400" b="1" dirty="0">
              <a:solidFill>
                <a:srgbClr val="000000"/>
              </a:solidFill>
              <a:latin typeface="+mn-ea"/>
              <a:sym typeface="宋体" panose="0201060003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个人注册</a:t>
            </a:r>
            <a:r>
              <a:rPr lang="zh-CN" altLang="en-US" sz="1400" b="1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用户</a:t>
            </a:r>
            <a:endParaRPr lang="en-US" altLang="zh-CN" sz="1400" b="1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7" name="圆角矩形 28"/>
          <p:cNvSpPr>
            <a:spLocks noChangeArrowheads="1"/>
          </p:cNvSpPr>
          <p:nvPr/>
        </p:nvSpPr>
        <p:spPr bwMode="auto">
          <a:xfrm>
            <a:off x="2718588" y="5277038"/>
            <a:ext cx="1390650" cy="10001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12700">
            <a:noFill/>
            <a:round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" name="矩形 29"/>
          <p:cNvSpPr>
            <a:spLocks noChangeArrowheads="1"/>
          </p:cNvSpPr>
          <p:nvPr/>
        </p:nvSpPr>
        <p:spPr bwMode="auto">
          <a:xfrm>
            <a:off x="2545094" y="3043417"/>
            <a:ext cx="17113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财经类院校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用户覆盖率超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90%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9" name="圆角矩形 30"/>
          <p:cNvSpPr>
            <a:spLocks noChangeArrowheads="1"/>
          </p:cNvSpPr>
          <p:nvPr/>
        </p:nvSpPr>
        <p:spPr bwMode="auto">
          <a:xfrm>
            <a:off x="2737182" y="2792592"/>
            <a:ext cx="1389062" cy="10001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2700">
            <a:noFill/>
            <a:round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" name="矩形 31"/>
          <p:cNvSpPr>
            <a:spLocks noChangeArrowheads="1"/>
          </p:cNvSpPr>
          <p:nvPr/>
        </p:nvSpPr>
        <p:spPr bwMode="auto">
          <a:xfrm>
            <a:off x="571442" y="3029349"/>
            <a:ext cx="1882776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300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余所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国内外高校用户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1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1" name="圆角矩形 32"/>
          <p:cNvSpPr>
            <a:spLocks noChangeArrowheads="1"/>
          </p:cNvSpPr>
          <p:nvPr/>
        </p:nvSpPr>
        <p:spPr bwMode="auto">
          <a:xfrm>
            <a:off x="800043" y="2778524"/>
            <a:ext cx="1390650" cy="100013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12700">
            <a:noFill/>
            <a:round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4585591" y="1315483"/>
          <a:ext cx="6948030" cy="5212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6422"/>
                <a:gridCol w="836438"/>
                <a:gridCol w="854600"/>
                <a:gridCol w="1139468"/>
                <a:gridCol w="1371102"/>
              </a:tblGrid>
              <a:tr h="25106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题名</a:t>
                      </a:r>
                      <a:endParaRPr lang="zh-CN" altLang="en-US" sz="1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来源</a:t>
                      </a:r>
                      <a:endParaRPr lang="zh-CN" altLang="en-US" sz="1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年</a:t>
                      </a:r>
                      <a:r>
                        <a:rPr lang="en-US" altLang="zh-CN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期</a:t>
                      </a:r>
                      <a:endParaRPr lang="zh-CN" altLang="en-US" sz="1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作者</a:t>
                      </a:r>
                      <a:endParaRPr lang="zh-CN" altLang="en-US" sz="1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第一作者单位</a:t>
                      </a:r>
                      <a:endParaRPr lang="zh-CN" altLang="en-US" sz="1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43965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劳动力保护与盈余管理</a:t>
                      </a:r>
                      <a:r>
                        <a:rPr lang="en-US" altLang="zh-CN" sz="1200" dirty="0"/>
                        <a:t>——</a:t>
                      </a:r>
                      <a:r>
                        <a:rPr lang="zh-CN" altLang="en-US" sz="1200" dirty="0"/>
                        <a:t>基于最低工资政策变动的实证分析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管理世界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2017/03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陆瑶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施新政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刘璐瑶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清华大学经济管理学院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213171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分析师修正信息、基本面分析与未来股票收益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金融研究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2017/07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张然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汪荣飞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王胜华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北京大学光华管理学院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276832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我国创业板上市公司的治理与现金价值研究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会计研究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2017/03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周超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张翼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刘琳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北京大学经济学院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336505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数量管制、流动性错配和企业高额现金持有</a:t>
                      </a:r>
                      <a:r>
                        <a:rPr lang="en-US" altLang="zh-CN" sz="1200" dirty="0"/>
                        <a:t>——</a:t>
                      </a:r>
                      <a:r>
                        <a:rPr lang="zh-CN" altLang="en-US" sz="1200" dirty="0"/>
                        <a:t>来自上市公司的证据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管理世界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2017/02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于泽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钱智俊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方庆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罗瑜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3639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/>
                        <a:t>中国人民大学经济学院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336505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机构投资者信息共享会引来黑天鹅吗</a:t>
                      </a:r>
                      <a:r>
                        <a:rPr lang="en-US" altLang="zh-CN" sz="1200" dirty="0"/>
                        <a:t>?——</a:t>
                      </a:r>
                      <a:r>
                        <a:rPr lang="zh-CN" altLang="en-US" sz="1200" dirty="0"/>
                        <a:t>基金信息网络与极端市场风险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金融研究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2017/07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陈新春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刘阳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罗荣华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西南财经大学金融学院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336505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劳动投资效率、企业性质与资产收益率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金融研究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2017/03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孔东民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项君怡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代昀昊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中南财经政法大学金融学院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336505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中小企业过桥贷款投融资的财务效应</a:t>
                      </a:r>
                      <a:r>
                        <a:rPr lang="en-US" altLang="zh-CN" sz="1200" dirty="0"/>
                        <a:t>——</a:t>
                      </a:r>
                      <a:r>
                        <a:rPr lang="zh-CN" altLang="en-US" sz="1200" dirty="0"/>
                        <a:t>来自我国中小企业板上市公司的证据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金融研究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2017/03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李建军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马思超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中央财经大学金融学院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336505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盈余公告对股票交易量的非对称影响</a:t>
                      </a:r>
                      <a:r>
                        <a:rPr lang="en-US" altLang="zh-CN" sz="1200" dirty="0"/>
                        <a:t>——</a:t>
                      </a:r>
                      <a:r>
                        <a:rPr lang="zh-CN" altLang="en-US" sz="1200" dirty="0"/>
                        <a:t>基于我国</a:t>
                      </a:r>
                      <a:r>
                        <a:rPr lang="en-US" altLang="zh-CN" sz="1200" dirty="0"/>
                        <a:t>A</a:t>
                      </a:r>
                      <a:r>
                        <a:rPr lang="zh-CN" altLang="en-US" sz="1200" dirty="0"/>
                        <a:t>股市场的实证研究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投资研究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2017/04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蒋竞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黄皖璇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罗荣华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西南财经大学金融学院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336505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信息披露质量与股价崩盘风险</a:t>
                      </a:r>
                      <a:r>
                        <a:rPr lang="en-US" altLang="zh-CN" sz="1200" dirty="0"/>
                        <a:t>:</a:t>
                      </a:r>
                      <a:r>
                        <a:rPr lang="zh-CN" altLang="en-US" sz="1200" dirty="0"/>
                        <a:t>分析师预测的中介作用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财经研究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2017/02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肖土盛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宋顺林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李路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中央财经大学会计学院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企业并购中的债务转移与税收负担关系</a:t>
                      </a:r>
                      <a:r>
                        <a:rPr lang="en-US" altLang="zh-CN" sz="1200" dirty="0"/>
                        <a:t>——</a:t>
                      </a:r>
                      <a:r>
                        <a:rPr lang="zh-CN" altLang="en-US" sz="1200" dirty="0"/>
                        <a:t>基于中国</a:t>
                      </a:r>
                      <a:r>
                        <a:rPr lang="en-US" altLang="zh-CN" sz="1200" dirty="0"/>
                        <a:t>A</a:t>
                      </a:r>
                      <a:r>
                        <a:rPr lang="zh-CN" altLang="en-US" sz="1200" dirty="0"/>
                        <a:t>股上市公司面板数据的实证分析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税务研究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2017/08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杜剑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王肇</a:t>
                      </a:r>
                      <a:r>
                        <a:rPr lang="en-US" altLang="zh-CN" sz="1200" dirty="0"/>
                        <a:t>; </a:t>
                      </a:r>
                      <a:r>
                        <a:rPr lang="zh-CN" altLang="en-US" sz="1200" dirty="0"/>
                        <a:t>杨杨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贵州财经大学会计学院</a:t>
                      </a:r>
                      <a:endParaRPr lang="zh-CN" alt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6709538" y="1024482"/>
            <a:ext cx="3228092" cy="30777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355600" indent="-355600" eaLnBrk="0" hangingPunct="0">
              <a:spcBef>
                <a:spcPct val="45000"/>
              </a:spcBef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2017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年引用锐思数据发表的论文示例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5" name="Group 11"/>
          <p:cNvGrpSpPr/>
          <p:nvPr/>
        </p:nvGrpSpPr>
        <p:grpSpPr bwMode="auto">
          <a:xfrm>
            <a:off x="2853939" y="4030014"/>
            <a:ext cx="1084262" cy="1082675"/>
            <a:chOff x="0" y="0"/>
            <a:chExt cx="2132807" cy="2132807"/>
          </a:xfrm>
        </p:grpSpPr>
        <p:sp useBgFill="1">
          <p:nvSpPr>
            <p:cNvPr id="37" name="椭圆 12"/>
            <p:cNvSpPr>
              <a:spLocks noChangeArrowheads="1"/>
            </p:cNvSpPr>
            <p:nvPr/>
          </p:nvSpPr>
          <p:spPr bwMode="auto">
            <a:xfrm>
              <a:off x="0" y="0"/>
              <a:ext cx="2132807" cy="2132807"/>
            </a:xfrm>
            <a:prstGeom prst="ellipse">
              <a:avLst/>
            </a:prstGeom>
            <a:ln w="25400">
              <a:solidFill>
                <a:schemeClr val="bg1">
                  <a:lumMod val="50000"/>
                </a:schemeClr>
              </a:solidFill>
              <a:beve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 b="1">
                <a:solidFill>
                  <a:srgbClr val="181818"/>
                </a:solidFill>
                <a:ea typeface="方正兰亭特黑简体" pitchFamily="2" charset="-122"/>
              </a:endParaRPr>
            </a:p>
          </p:txBody>
        </p:sp>
        <p:sp>
          <p:nvSpPr>
            <p:cNvPr id="38" name="椭圆 13"/>
            <p:cNvSpPr>
              <a:spLocks noChangeArrowheads="1"/>
            </p:cNvSpPr>
            <p:nvPr/>
          </p:nvSpPr>
          <p:spPr bwMode="auto">
            <a:xfrm>
              <a:off x="112317" y="112317"/>
              <a:ext cx="1908175" cy="190817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sz="1400" b="1">
                <a:solidFill>
                  <a:srgbClr val="181818"/>
                </a:solidFill>
                <a:ea typeface="方正兰亭特黑简体" pitchFamily="2" charset="-122"/>
              </a:endParaRPr>
            </a:p>
          </p:txBody>
        </p:sp>
      </p:grpSp>
      <p:sp>
        <p:nvSpPr>
          <p:cNvPr id="21" name="矩形 22"/>
          <p:cNvSpPr>
            <a:spLocks noChangeArrowheads="1"/>
          </p:cNvSpPr>
          <p:nvPr/>
        </p:nvSpPr>
        <p:spPr bwMode="auto">
          <a:xfrm>
            <a:off x="2859878" y="4329300"/>
            <a:ext cx="109837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50000</a:t>
            </a:r>
            <a:endParaRPr lang="zh-CN" altLang="en-US" sz="2800" baseline="30000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advTm="10000">
    <p:pull dir="u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锐思数据库助力教学与科研</a:t>
            </a:r>
            <a:endParaRPr lang="zh-CN" altLang="en-US" sz="3600" b="1" dirty="0"/>
          </a:p>
        </p:txBody>
      </p:sp>
      <p:pic>
        <p:nvPicPr>
          <p:cNvPr id="3075" name="Picture 3" descr="C:\Users\resset\Documents\Tencent Files\283972803\FileRecv\教材_03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rot="193420">
            <a:off x="636057" y="1803111"/>
            <a:ext cx="3620466" cy="2892641"/>
          </a:xfrm>
          <a:prstGeom prst="rect">
            <a:avLst/>
          </a:prstGeom>
          <a:noFill/>
        </p:spPr>
      </p:pic>
      <p:cxnSp>
        <p:nvCxnSpPr>
          <p:cNvPr id="10" name="肘形连接符 9"/>
          <p:cNvCxnSpPr/>
          <p:nvPr/>
        </p:nvCxnSpPr>
        <p:spPr>
          <a:xfrm rot="16200000" flipH="1">
            <a:off x="4434185" y="1932097"/>
            <a:ext cx="3907768" cy="3183587"/>
          </a:xfrm>
          <a:prstGeom prst="bentConnector3">
            <a:avLst>
              <a:gd name="adj1" fmla="val 50000"/>
            </a:avLst>
          </a:prstGeom>
          <a:ln w="57150">
            <a:solidFill>
              <a:srgbClr val="003B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4"/>
          <p:cNvGrpSpPr/>
          <p:nvPr/>
        </p:nvGrpSpPr>
        <p:grpSpPr>
          <a:xfrm>
            <a:off x="5108105" y="3851907"/>
            <a:ext cx="2983463" cy="2181939"/>
            <a:chOff x="4944212" y="1798821"/>
            <a:chExt cx="2983463" cy="2181939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4944212" y="2226434"/>
              <a:ext cx="2983463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Calibri" panose="020F0502020204030204" pitchFamily="34" charset="0"/>
                </a:rPr>
                <a:t>《</a:t>
              </a:r>
              <a:r>
                <a:rPr lang="zh-CN" altLang="en-US" sz="1200" dirty="0">
                  <a:latin typeface="Calibri" panose="020F0502020204030204" pitchFamily="34" charset="0"/>
                </a:rPr>
                <a:t>金融数据库</a:t>
              </a:r>
              <a:r>
                <a:rPr lang="en-US" altLang="zh-CN" sz="1200" dirty="0">
                  <a:latin typeface="Calibri" panose="020F0502020204030204" pitchFamily="34" charset="0"/>
                </a:rPr>
                <a:t>》</a:t>
              </a:r>
              <a:endParaRPr lang="en-US" altLang="zh-CN" sz="1200" dirty="0">
                <a:latin typeface="Calibri" panose="020F050202020403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Calibri" panose="020F0502020204030204" pitchFamily="34" charset="0"/>
                </a:rPr>
                <a:t>《</a:t>
              </a:r>
              <a:r>
                <a:rPr lang="zh-CN" altLang="en-US" sz="1200" dirty="0">
                  <a:latin typeface="Calibri" panose="020F0502020204030204" pitchFamily="34" charset="0"/>
                </a:rPr>
                <a:t>金融计算与建模</a:t>
              </a:r>
              <a:r>
                <a:rPr lang="en-US" altLang="zh-CN" sz="1200" dirty="0">
                  <a:latin typeface="Calibri" panose="020F0502020204030204" pitchFamily="34" charset="0"/>
                </a:rPr>
                <a:t>》</a:t>
              </a:r>
              <a:endParaRPr lang="en-US" altLang="zh-CN" sz="1200" dirty="0">
                <a:latin typeface="Calibri" panose="020F050202020403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Calibri" panose="020F0502020204030204" pitchFamily="34" charset="0"/>
                </a:rPr>
                <a:t>《SAS</a:t>
              </a:r>
              <a:r>
                <a:rPr lang="zh-CN" altLang="en-US" sz="1200" dirty="0">
                  <a:latin typeface="Calibri" panose="020F0502020204030204" pitchFamily="34" charset="0"/>
                </a:rPr>
                <a:t>编程技术教程</a:t>
              </a:r>
              <a:r>
                <a:rPr lang="en-US" altLang="zh-CN" sz="1200" dirty="0">
                  <a:latin typeface="Calibri" panose="020F0502020204030204" pitchFamily="34" charset="0"/>
                </a:rPr>
                <a:t>》</a:t>
              </a:r>
              <a:endParaRPr lang="en-US" altLang="zh-CN" sz="1200" dirty="0">
                <a:latin typeface="Calibri" panose="020F050202020403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Calibri" panose="020F0502020204030204" pitchFamily="34" charset="0"/>
                </a:rPr>
                <a:t>《</a:t>
              </a:r>
              <a:r>
                <a:rPr lang="zh-CN" altLang="en-US" sz="1200" dirty="0">
                  <a:latin typeface="Calibri" panose="020F0502020204030204" pitchFamily="34" charset="0"/>
                </a:rPr>
                <a:t>基于</a:t>
              </a:r>
              <a:r>
                <a:rPr lang="en-US" altLang="zh-CN" sz="1200" dirty="0">
                  <a:latin typeface="Calibri" panose="020F0502020204030204" pitchFamily="34" charset="0"/>
                </a:rPr>
                <a:t>SAS</a:t>
              </a:r>
              <a:r>
                <a:rPr lang="zh-CN" altLang="en-US" sz="1200" dirty="0">
                  <a:latin typeface="Calibri" panose="020F0502020204030204" pitchFamily="34" charset="0"/>
                </a:rPr>
                <a:t>系统的金融计算</a:t>
              </a:r>
              <a:r>
                <a:rPr lang="en-US" altLang="zh-CN" sz="1200" dirty="0">
                  <a:latin typeface="Calibri" panose="020F0502020204030204" pitchFamily="34" charset="0"/>
                </a:rPr>
                <a:t>》</a:t>
              </a:r>
              <a:endParaRPr lang="en-US" altLang="zh-CN" sz="1200" dirty="0">
                <a:latin typeface="Calibri" panose="020F050202020403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Calibri" panose="020F0502020204030204" pitchFamily="34" charset="0"/>
                </a:rPr>
                <a:t>《SAS</a:t>
              </a:r>
              <a:r>
                <a:rPr lang="zh-CN" altLang="en-US" sz="1200" dirty="0">
                  <a:latin typeface="Calibri" panose="020F0502020204030204" pitchFamily="34" charset="0"/>
                </a:rPr>
                <a:t>编程技术与金融数据处理</a:t>
              </a:r>
              <a:r>
                <a:rPr lang="en-US" altLang="zh-CN" sz="1200" dirty="0">
                  <a:latin typeface="Calibri" panose="020F0502020204030204" pitchFamily="34" charset="0"/>
                </a:rPr>
                <a:t>》</a:t>
              </a:r>
              <a:endParaRPr lang="en-US" altLang="zh-CN" sz="1200" dirty="0">
                <a:latin typeface="Calibri" panose="020F050202020403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Calibri" panose="020F0502020204030204" pitchFamily="34" charset="0"/>
                </a:rPr>
                <a:t>《</a:t>
              </a:r>
              <a:r>
                <a:rPr lang="zh-CN" altLang="en-US" sz="1200" dirty="0">
                  <a:latin typeface="Calibri" panose="020F0502020204030204" pitchFamily="34" charset="0"/>
                </a:rPr>
                <a:t>基于</a:t>
              </a:r>
              <a:r>
                <a:rPr lang="en-US" altLang="zh-CN" sz="1200" dirty="0">
                  <a:latin typeface="Calibri" panose="020F0502020204030204" pitchFamily="34" charset="0"/>
                </a:rPr>
                <a:t>EXCEL</a:t>
              </a:r>
              <a:r>
                <a:rPr lang="zh-CN" altLang="en-US" sz="1200" dirty="0">
                  <a:latin typeface="Calibri" panose="020F0502020204030204" pitchFamily="34" charset="0"/>
                </a:rPr>
                <a:t>和</a:t>
              </a:r>
              <a:r>
                <a:rPr lang="en-US" altLang="zh-CN" sz="1200" dirty="0">
                  <a:latin typeface="Calibri" panose="020F0502020204030204" pitchFamily="34" charset="0"/>
                </a:rPr>
                <a:t>VBA</a:t>
              </a:r>
              <a:r>
                <a:rPr lang="zh-CN" altLang="en-US" sz="1200" dirty="0">
                  <a:latin typeface="Calibri" panose="020F0502020204030204" pitchFamily="34" charset="0"/>
                </a:rPr>
                <a:t>的高级金融建模</a:t>
              </a:r>
              <a:r>
                <a:rPr lang="en-US" altLang="zh-CN" sz="1200" dirty="0">
                  <a:latin typeface="Calibri" panose="020F0502020204030204" pitchFamily="34" charset="0"/>
                </a:rPr>
                <a:t>》</a:t>
              </a:r>
              <a:endParaRPr lang="zh-CN" alt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4961451" y="1798821"/>
              <a:ext cx="2134522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配套的教材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组合 15"/>
          <p:cNvGrpSpPr/>
          <p:nvPr/>
        </p:nvGrpSpPr>
        <p:grpSpPr>
          <a:xfrm>
            <a:off x="5094390" y="1581277"/>
            <a:ext cx="2983463" cy="1904940"/>
            <a:chOff x="4663081" y="3781011"/>
            <a:chExt cx="2983463" cy="1904940"/>
          </a:xfrm>
        </p:grpSpPr>
        <p:sp>
          <p:nvSpPr>
            <p:cNvPr id="13" name="TextBox 12"/>
            <p:cNvSpPr txBox="1"/>
            <p:nvPr/>
          </p:nvSpPr>
          <p:spPr bwMode="auto">
            <a:xfrm>
              <a:off x="4663081" y="4208623"/>
              <a:ext cx="298346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Calibri" panose="020F0502020204030204" pitchFamily="34" charset="0"/>
                </a:rPr>
                <a:t>《</a:t>
              </a:r>
              <a:r>
                <a:rPr lang="zh-CN" altLang="en-US" sz="1200" dirty="0">
                  <a:latin typeface="Calibri" panose="020F0502020204030204" pitchFamily="34" charset="0"/>
                </a:rPr>
                <a:t>金融学实验指导</a:t>
              </a:r>
              <a:r>
                <a:rPr lang="en-US" altLang="zh-CN" sz="1200" dirty="0">
                  <a:latin typeface="Calibri" panose="020F0502020204030204" pitchFamily="34" charset="0"/>
                </a:rPr>
                <a:t>》</a:t>
              </a:r>
              <a:endParaRPr lang="en-US" altLang="zh-CN" sz="1200" dirty="0">
                <a:latin typeface="Calibri" panose="020F050202020403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Calibri" panose="020F0502020204030204" pitchFamily="34" charset="0"/>
                </a:rPr>
                <a:t>《</a:t>
              </a:r>
              <a:r>
                <a:rPr lang="zh-CN" altLang="en-US" sz="1200" dirty="0">
                  <a:latin typeface="Calibri" panose="020F0502020204030204" pitchFamily="34" charset="0"/>
                </a:rPr>
                <a:t>公司理财实验指导</a:t>
              </a:r>
              <a:r>
                <a:rPr lang="en-US" altLang="zh-CN" sz="1200" dirty="0">
                  <a:latin typeface="Calibri" panose="020F0502020204030204" pitchFamily="34" charset="0"/>
                </a:rPr>
                <a:t>》</a:t>
              </a:r>
              <a:endParaRPr lang="en-US" altLang="zh-CN" sz="1200" dirty="0">
                <a:latin typeface="Calibri" panose="020F050202020403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Calibri" panose="020F0502020204030204" pitchFamily="34" charset="0"/>
                </a:rPr>
                <a:t>《</a:t>
              </a:r>
              <a:r>
                <a:rPr lang="zh-CN" altLang="en-US" sz="1200" dirty="0">
                  <a:latin typeface="Calibri" panose="020F0502020204030204" pitchFamily="34" charset="0"/>
                </a:rPr>
                <a:t>投资学实验指导</a:t>
              </a:r>
              <a:r>
                <a:rPr lang="en-US" altLang="zh-CN" sz="1200" dirty="0">
                  <a:latin typeface="Calibri" panose="020F0502020204030204" pitchFamily="34" charset="0"/>
                </a:rPr>
                <a:t>》</a:t>
              </a:r>
              <a:endParaRPr lang="en-US" altLang="zh-CN" sz="1200" dirty="0">
                <a:latin typeface="Calibri" panose="020F050202020403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Calibri" panose="020F0502020204030204" pitchFamily="34" charset="0"/>
                </a:rPr>
                <a:t>《</a:t>
              </a:r>
              <a:r>
                <a:rPr lang="zh-CN" altLang="en-US" sz="1200" dirty="0">
                  <a:latin typeface="Calibri" panose="020F0502020204030204" pitchFamily="34" charset="0"/>
                </a:rPr>
                <a:t>财务分析实验指导</a:t>
              </a:r>
              <a:r>
                <a:rPr lang="en-US" altLang="zh-CN" sz="1200" dirty="0">
                  <a:latin typeface="Calibri" panose="020F0502020204030204" pitchFamily="34" charset="0"/>
                </a:rPr>
                <a:t>》</a:t>
              </a:r>
              <a:endParaRPr lang="en-US" altLang="zh-CN" sz="1200" dirty="0">
                <a:latin typeface="Calibri" panose="020F050202020403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Calibri" panose="020F0502020204030204" pitchFamily="34" charset="0"/>
                </a:rPr>
                <a:t>《</a:t>
              </a:r>
              <a:r>
                <a:rPr lang="zh-CN" altLang="en-US" sz="1200" dirty="0">
                  <a:latin typeface="Calibri" panose="020F0502020204030204" pitchFamily="34" charset="0"/>
                </a:rPr>
                <a:t>金融工程实验指导</a:t>
              </a:r>
              <a:r>
                <a:rPr lang="en-US" altLang="zh-CN" sz="1200" dirty="0">
                  <a:latin typeface="Calibri" panose="020F0502020204030204" pitchFamily="34" charset="0"/>
                </a:rPr>
                <a:t>》</a:t>
              </a:r>
              <a:endParaRPr lang="zh-CN" alt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4680319" y="3781011"/>
              <a:ext cx="2134522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配套的实验指导书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328467" y="4835092"/>
            <a:ext cx="2346386" cy="409768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</a:ln>
          <a:effectLst>
            <a:outerShdw dist="89803" dir="2700000" algn="ctr" rotWithShape="0">
              <a:srgbClr val="B2B2B2">
                <a:alpha val="50000"/>
              </a:srgbClr>
            </a:outerShdw>
          </a:effectLst>
        </p:spPr>
        <p:txBody>
          <a:bodyPr wrap="none" lIns="120650" tIns="120650" rIns="120650" bIns="120650" anchor="ctr"/>
          <a:lstStyle/>
          <a:p>
            <a:pPr algn="ctr" defTabSz="762000" eaLnBrk="0" hangingPunct="0"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辅助教师教学</a:t>
            </a:r>
            <a:endParaRPr lang="zh-CN" altLang="en-GB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8856452" y="3753910"/>
            <a:ext cx="2346386" cy="409768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</a:ln>
          <a:effectLst>
            <a:outerShdw dist="89803" dir="2700000" algn="ctr" rotWithShape="0">
              <a:srgbClr val="B2B2B2">
                <a:alpha val="50000"/>
              </a:srgbClr>
            </a:outerShdw>
          </a:effectLst>
        </p:spPr>
        <p:txBody>
          <a:bodyPr wrap="none" lIns="120650" tIns="120650" rIns="120650" bIns="120650" anchor="ctr"/>
          <a:lstStyle/>
          <a:p>
            <a:pPr algn="ctr" defTabSz="762000" eaLnBrk="0" hangingPunct="0"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助力学生实践</a:t>
            </a:r>
            <a:endParaRPr lang="zh-CN" altLang="en-GB" sz="20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098" name="Picture 2" descr="C:\Users\resset\Documents\Tencent Files\283972803\FileRecv\书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8276" y="1264646"/>
            <a:ext cx="3821503" cy="2374878"/>
          </a:xfrm>
          <a:prstGeom prst="rect">
            <a:avLst/>
          </a:prstGeom>
          <a:noFill/>
        </p:spPr>
      </p:pic>
    </p:spTree>
    <p:custDataLst>
      <p:tags r:id="rId3"/>
    </p:custDataLst>
  </p:cSld>
  <p:clrMapOvr>
    <a:masterClrMapping/>
  </p:clrMapOvr>
  <p:transition advTm="10000">
    <p:pull dir="u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锐思数据库助力教学与科研</a:t>
            </a:r>
            <a:endParaRPr lang="zh-CN" altLang="en-US" sz="3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67104" y="1250651"/>
            <a:ext cx="22288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7697" t="35" r="6640"/>
          <a:stretch>
            <a:fillRect/>
          </a:stretch>
        </p:blipFill>
        <p:spPr bwMode="auto">
          <a:xfrm>
            <a:off x="7893174" y="1199073"/>
            <a:ext cx="2562045" cy="506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4596" y="1143902"/>
            <a:ext cx="2552700" cy="481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4"/>
    </p:custDataLst>
  </p:cSld>
  <p:clrMapOvr>
    <a:masterClrMapping/>
  </p:clrMapOvr>
  <p:transition advTm="10000">
    <p:pull dir="u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b="1" dirty="0"/>
              <a:t>锐思助力馆建活动</a:t>
            </a:r>
            <a:endParaRPr sz="2800" b="1" dirty="0"/>
          </a:p>
        </p:txBody>
      </p:sp>
      <p:pic>
        <p:nvPicPr>
          <p:cNvPr id="4" name="图片 3" descr="华侨大学_陈建财_2017042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95870" y="1466483"/>
            <a:ext cx="2216348" cy="2027208"/>
          </a:xfrm>
          <a:prstGeom prst="rect">
            <a:avLst/>
          </a:prstGeom>
        </p:spPr>
      </p:pic>
      <p:pic>
        <p:nvPicPr>
          <p:cNvPr id="5" name="图片 4" descr="任隐夷_20170419_上海应用技术大学宣传活动"/>
          <p:cNvPicPr>
            <a:picLocks noChangeAspect="1"/>
          </p:cNvPicPr>
          <p:nvPr/>
        </p:nvPicPr>
        <p:blipFill>
          <a:blip r:embed="rId2" cstate="print"/>
          <a:srcRect l="7935" t="1188" r="3395" b="13726"/>
          <a:stretch>
            <a:fillRect/>
          </a:stretch>
        </p:blipFill>
        <p:spPr>
          <a:xfrm>
            <a:off x="2945495" y="1483736"/>
            <a:ext cx="2385635" cy="1984075"/>
          </a:xfrm>
          <a:prstGeom prst="rect">
            <a:avLst/>
          </a:prstGeom>
        </p:spPr>
      </p:pic>
      <p:pic>
        <p:nvPicPr>
          <p:cNvPr id="9" name="图片 8" descr="任隐夷 (3)"/>
          <p:cNvPicPr>
            <a:picLocks noChangeAspect="1"/>
          </p:cNvPicPr>
          <p:nvPr/>
        </p:nvPicPr>
        <p:blipFill>
          <a:blip r:embed="rId3" cstate="print"/>
          <a:srcRect l="16453" t="602" r="24975" b="23577"/>
          <a:stretch>
            <a:fillRect/>
          </a:stretch>
        </p:blipFill>
        <p:spPr>
          <a:xfrm>
            <a:off x="5460526" y="1483736"/>
            <a:ext cx="2363638" cy="1992702"/>
          </a:xfrm>
          <a:prstGeom prst="rect">
            <a:avLst/>
          </a:prstGeom>
        </p:spPr>
      </p:pic>
      <p:pic>
        <p:nvPicPr>
          <p:cNvPr id="12" name="图片 11" descr="2017年安徽工业大学数据库讲座"/>
          <p:cNvPicPr>
            <a:picLocks noChangeAspect="1"/>
          </p:cNvPicPr>
          <p:nvPr/>
        </p:nvPicPr>
        <p:blipFill>
          <a:blip r:embed="rId4" cstate="print"/>
          <a:srcRect l="10011" t="10662" r="-159"/>
          <a:stretch>
            <a:fillRect/>
          </a:stretch>
        </p:blipFill>
        <p:spPr>
          <a:xfrm>
            <a:off x="2915735" y="3683473"/>
            <a:ext cx="2389516" cy="1879396"/>
          </a:xfrm>
          <a:prstGeom prst="rect">
            <a:avLst/>
          </a:prstGeom>
        </p:spPr>
      </p:pic>
      <p:pic>
        <p:nvPicPr>
          <p:cNvPr id="8" name="图片 7" descr="微信图片_20170527182326"/>
          <p:cNvPicPr>
            <a:picLocks noChangeAspect="1"/>
          </p:cNvPicPr>
          <p:nvPr/>
        </p:nvPicPr>
        <p:blipFill>
          <a:blip r:embed="rId5" cstate="print"/>
          <a:srcRect t="13614"/>
          <a:stretch>
            <a:fillRect/>
          </a:stretch>
        </p:blipFill>
        <p:spPr>
          <a:xfrm>
            <a:off x="5426021" y="3638055"/>
            <a:ext cx="2406770" cy="1882844"/>
          </a:xfrm>
          <a:prstGeom prst="rect">
            <a:avLst/>
          </a:prstGeom>
        </p:spPr>
      </p:pic>
      <p:cxnSp>
        <p:nvCxnSpPr>
          <p:cNvPr id="11" name="肘形连接符 10"/>
          <p:cNvCxnSpPr/>
          <p:nvPr/>
        </p:nvCxnSpPr>
        <p:spPr>
          <a:xfrm rot="16200000" flipH="1">
            <a:off x="8682989" y="2040360"/>
            <a:ext cx="2880320" cy="2880320"/>
          </a:xfrm>
          <a:prstGeom prst="bentConnector3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 bwMode="auto">
          <a:xfrm>
            <a:off x="8810684" y="2400400"/>
            <a:ext cx="2824633" cy="616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Calibri" panose="020F0502020204030204" pitchFamily="34" charset="0"/>
              </a:rPr>
              <a:t>锐思公司每学期都会在高校配合图书馆开展“读书节”、“数字校园“等活动。</a:t>
            </a:r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8827005" y="2040360"/>
            <a:ext cx="20208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图书馆活动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8682989" y="4069358"/>
            <a:ext cx="28246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Calibri" panose="020F0502020204030204" pitchFamily="34" charset="0"/>
              </a:rPr>
              <a:t>锐思公司定期安排专职讲师举办数据库产品培训以及金融建模、实证研究等方面的科研讲座。</a:t>
            </a:r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8699310" y="3709318"/>
            <a:ext cx="20208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科研和培训讲座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图片 16" descr="安徽师范大学DB培训-吴夏夏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317" y="3692106"/>
            <a:ext cx="2261894" cy="1871932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 advTm="10000">
    <p:pull dir="u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锐思（</a:t>
            </a:r>
            <a:r>
              <a:rPr lang="en-US"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RESSET</a:t>
            </a:r>
            <a:r>
              <a:rPr altLang="en-US" sz="28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）数据库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产品体系</a:t>
            </a:r>
            <a:endParaRPr lang="zh-CN" altLang="en-US" sz="2800" b="1" dirty="0"/>
          </a:p>
        </p:txBody>
      </p:sp>
      <p:grpSp>
        <p:nvGrpSpPr>
          <p:cNvPr id="2" name="组合 7"/>
          <p:cNvGrpSpPr/>
          <p:nvPr/>
        </p:nvGrpSpPr>
        <p:grpSpPr>
          <a:xfrm>
            <a:off x="1188778" y="1092719"/>
            <a:ext cx="9594218" cy="5333945"/>
            <a:chOff x="841760" y="1950581"/>
            <a:chExt cx="8122853" cy="4718507"/>
          </a:xfrm>
        </p:grpSpPr>
        <p:sp>
          <p:nvSpPr>
            <p:cNvPr id="10" name="Line 60"/>
            <p:cNvSpPr>
              <a:spLocks noChangeShapeType="1"/>
            </p:cNvSpPr>
            <p:nvPr/>
          </p:nvSpPr>
          <p:spPr bwMode="auto">
            <a:xfrm>
              <a:off x="1832715" y="4944308"/>
              <a:ext cx="598745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tailEnd type="none" w="lg" len="sm"/>
            </a:ln>
          </p:spPr>
          <p:txBody>
            <a:bodyPr tIns="91440" bIns="91440">
              <a:spAutoFit/>
            </a:bodyPr>
            <a:lstStyle/>
            <a:p>
              <a:endParaRPr lang="zh-CN" altLang="en-US" sz="1400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892425" y="2336603"/>
              <a:ext cx="771902" cy="234078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股票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889445" y="2645969"/>
              <a:ext cx="774882" cy="23544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外汇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731385" y="2343448"/>
              <a:ext cx="812136" cy="227233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债券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731385" y="2666502"/>
              <a:ext cx="812136" cy="214913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期货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892425" y="2969023"/>
              <a:ext cx="771902" cy="223127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基金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731385" y="2978605"/>
              <a:ext cx="812136" cy="213544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黄金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892425" y="3275651"/>
              <a:ext cx="771902" cy="227233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研究报告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731385" y="3279758"/>
              <a:ext cx="812136" cy="22312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融资融券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1731385" y="3585016"/>
              <a:ext cx="812136" cy="228602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宏观统计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892425" y="3895751"/>
              <a:ext cx="1651095" cy="227233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行业统计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892425" y="3585016"/>
              <a:ext cx="771902" cy="228602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金融统计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2702968" y="3587754"/>
              <a:ext cx="2138377" cy="22586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沪深</a:t>
              </a:r>
              <a:r>
                <a:rPr lang="en-US" altLang="zh-CN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Level1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高频数据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2699988" y="5593154"/>
              <a:ext cx="2141357" cy="26966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股指期货数据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841760" y="4185952"/>
              <a:ext cx="1701761" cy="2491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港股数据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5044006" y="3877955"/>
              <a:ext cx="1215969" cy="240922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宏观经济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5044006" y="4185952"/>
              <a:ext cx="1351574" cy="24776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海关进出口数据库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841760" y="5798485"/>
              <a:ext cx="1701761" cy="25050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理财产品数据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841760" y="4807420"/>
              <a:ext cx="1701761" cy="2765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沪港通数据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841760" y="5487750"/>
              <a:ext cx="1701761" cy="24776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期权数据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841760" y="1954688"/>
              <a:ext cx="1701761" cy="31620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金融研究数据库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2691161" y="1961254"/>
              <a:ext cx="2217131" cy="30951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高频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841760" y="4496686"/>
              <a:ext cx="1701761" cy="24639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美股数据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2701477" y="4825422"/>
              <a:ext cx="2139867" cy="27788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沪深</a:t>
              </a:r>
              <a:r>
                <a:rPr lang="en-US" altLang="zh-CN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Level2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高频数据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2701477" y="5196180"/>
              <a:ext cx="2139867" cy="29293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国债期货数据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3015901" y="3910808"/>
              <a:ext cx="679512" cy="258717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债券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3807175" y="3910808"/>
              <a:ext cx="691433" cy="258717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指数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3015901" y="4221542"/>
              <a:ext cx="670571" cy="234077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股票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3795253" y="4206484"/>
              <a:ext cx="707826" cy="26008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权证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2881787" y="2669240"/>
              <a:ext cx="1756896" cy="212175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上海商品期货交易所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2881787" y="3261962"/>
              <a:ext cx="1756896" cy="240922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大连商品期货交易所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2881787" y="2966285"/>
              <a:ext cx="1756896" cy="225865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郑州商品期货交易所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3024842" y="4517219"/>
              <a:ext cx="669081" cy="255979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基金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2705948" y="5986020"/>
              <a:ext cx="2135396" cy="24776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海外市场高频数据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7613039" y="4185952"/>
              <a:ext cx="1215969" cy="24776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国际宏观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6464127" y="4185952"/>
              <a:ext cx="1080364" cy="249135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行业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7613039" y="3875217"/>
              <a:ext cx="1215969" cy="247767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行业财务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5044006" y="4869019"/>
              <a:ext cx="1217460" cy="261455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农林牧渔数据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5044006" y="6341927"/>
              <a:ext cx="1217460" cy="265561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医药生物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6328522" y="5612318"/>
              <a:ext cx="1215969" cy="249135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水资源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7613039" y="4869019"/>
              <a:ext cx="1215969" cy="247767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房地产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5044006" y="5986020"/>
              <a:ext cx="1217460" cy="249135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煤炭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6328522" y="4869019"/>
              <a:ext cx="1215969" cy="247767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交通运输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7613039" y="6350140"/>
              <a:ext cx="1215969" cy="257348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……</a:t>
              </a:r>
              <a:endPara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6328522" y="3871111"/>
              <a:ext cx="1215969" cy="24776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区域经济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6328522" y="6001078"/>
              <a:ext cx="1215969" cy="242290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黑色金属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圆角矩形 56"/>
            <p:cNvSpPr/>
            <p:nvPr/>
          </p:nvSpPr>
          <p:spPr>
            <a:xfrm>
              <a:off x="7613039" y="5987389"/>
              <a:ext cx="1215969" cy="262824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有色金属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7613039" y="5613686"/>
              <a:ext cx="1215969" cy="247767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机械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4976949" y="3452236"/>
              <a:ext cx="3987664" cy="29978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经济类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6328522" y="5241353"/>
              <a:ext cx="1215969" cy="247767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交运设备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圆角矩形 60"/>
            <p:cNvSpPr/>
            <p:nvPr/>
          </p:nvSpPr>
          <p:spPr>
            <a:xfrm>
              <a:off x="2704458" y="2358505"/>
              <a:ext cx="2136887" cy="21217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商品期货数据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5044006" y="5615056"/>
              <a:ext cx="1217460" cy="246397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海洋经济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2707438" y="6343296"/>
              <a:ext cx="2133907" cy="26419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国际期货高频数据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7613039" y="5241353"/>
              <a:ext cx="1215969" cy="247767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商业贸易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圆角矩形 64"/>
            <p:cNvSpPr/>
            <p:nvPr/>
          </p:nvSpPr>
          <p:spPr>
            <a:xfrm>
              <a:off x="6328522" y="6359723"/>
              <a:ext cx="1215969" cy="24776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科教文卫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圆角矩形 65"/>
            <p:cNvSpPr/>
            <p:nvPr/>
          </p:nvSpPr>
          <p:spPr>
            <a:xfrm>
              <a:off x="5044006" y="5241353"/>
              <a:ext cx="1217460" cy="247767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建筑建材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圆角矩形 66"/>
            <p:cNvSpPr/>
            <p:nvPr/>
          </p:nvSpPr>
          <p:spPr>
            <a:xfrm>
              <a:off x="5044006" y="2376301"/>
              <a:ext cx="1351574" cy="257348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非上市公司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圆角矩形 67"/>
            <p:cNvSpPr/>
            <p:nvPr/>
          </p:nvSpPr>
          <p:spPr>
            <a:xfrm>
              <a:off x="7747153" y="2684297"/>
              <a:ext cx="1217460" cy="26008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泛亚数据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圆角矩形 68"/>
            <p:cNvSpPr/>
            <p:nvPr/>
          </p:nvSpPr>
          <p:spPr>
            <a:xfrm>
              <a:off x="7747153" y="2369456"/>
              <a:ext cx="1217460" cy="264193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经济普查数据库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圆角矩形 69"/>
            <p:cNvSpPr/>
            <p:nvPr/>
          </p:nvSpPr>
          <p:spPr>
            <a:xfrm>
              <a:off x="6464127" y="2695248"/>
              <a:ext cx="1215969" cy="249135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一带一路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圆角矩形 70"/>
            <p:cNvSpPr/>
            <p:nvPr/>
          </p:nvSpPr>
          <p:spPr>
            <a:xfrm>
              <a:off x="5044006" y="2684297"/>
              <a:ext cx="1351574" cy="26008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大别山经济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圆角矩形 71"/>
            <p:cNvSpPr/>
            <p:nvPr/>
          </p:nvSpPr>
          <p:spPr>
            <a:xfrm>
              <a:off x="6464127" y="2995032"/>
              <a:ext cx="1215969" cy="24776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能源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圆角矩形 72"/>
            <p:cNvSpPr/>
            <p:nvPr/>
          </p:nvSpPr>
          <p:spPr>
            <a:xfrm>
              <a:off x="6464127" y="2369456"/>
              <a:ext cx="1215969" cy="247767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投资事件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圆角矩形 73"/>
            <p:cNvSpPr/>
            <p:nvPr/>
          </p:nvSpPr>
          <p:spPr>
            <a:xfrm>
              <a:off x="4976949" y="1950581"/>
              <a:ext cx="3987664" cy="29978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特色类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圆角矩形 74"/>
            <p:cNvSpPr/>
            <p:nvPr/>
          </p:nvSpPr>
          <p:spPr>
            <a:xfrm>
              <a:off x="5044006" y="2995032"/>
              <a:ext cx="1351574" cy="258717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商品流通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圆角矩形 75"/>
            <p:cNvSpPr/>
            <p:nvPr/>
          </p:nvSpPr>
          <p:spPr>
            <a:xfrm>
              <a:off x="7747153" y="2995032"/>
              <a:ext cx="1217460" cy="258717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旅游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7" name="圆角矩形 76"/>
            <p:cNvSpPr/>
            <p:nvPr/>
          </p:nvSpPr>
          <p:spPr>
            <a:xfrm>
              <a:off x="5044006" y="4526801"/>
              <a:ext cx="1554236" cy="279250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国际经济金融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圆角矩形 77"/>
            <p:cNvSpPr/>
            <p:nvPr/>
          </p:nvSpPr>
          <p:spPr>
            <a:xfrm>
              <a:off x="853681" y="6107850"/>
              <a:ext cx="1701761" cy="25050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量化研究数据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9" name="圆角矩形 78"/>
            <p:cNvSpPr/>
            <p:nvPr/>
          </p:nvSpPr>
          <p:spPr>
            <a:xfrm>
              <a:off x="853681" y="6418584"/>
              <a:ext cx="1701761" cy="2505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对冲基金数据</a:t>
              </a: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圆角矩形 79"/>
            <p:cNvSpPr/>
            <p:nvPr/>
          </p:nvSpPr>
          <p:spPr>
            <a:xfrm>
              <a:off x="853681" y="5151007"/>
              <a:ext cx="1701761" cy="2765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转融通数据</a:t>
              </a:r>
              <a:r>
                <a:rPr lang="zh-TW" altLang="en-US" sz="1400" b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库</a:t>
              </a:r>
              <a:endPara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4" name="矩形 83"/>
          <p:cNvSpPr/>
          <p:nvPr/>
        </p:nvSpPr>
        <p:spPr>
          <a:xfrm>
            <a:off x="1127760" y="1009015"/>
            <a:ext cx="2124710" cy="25965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advTm="10000">
    <p:pull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09607" y="1364979"/>
            <a:ext cx="8782420" cy="1872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3909053"/>
            <a:ext cx="5712357" cy="1872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988840"/>
            <a:ext cx="10613237" cy="3024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90577" y="3813047"/>
            <a:ext cx="1394076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PART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2481" y="2262988"/>
            <a:ext cx="2229877" cy="247459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5300" dirty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en-US" sz="153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1941" y="2802735"/>
            <a:ext cx="5465593" cy="126188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lvl="0" algn="ctr"/>
            <a:r>
              <a:rPr lang="zh-CN" altLang="en-US" sz="3700" b="1" dirty="0">
                <a:solidFill>
                  <a:prstClr val="white"/>
                </a:solidFill>
                <a:sym typeface="+mn-ea"/>
              </a:rPr>
              <a:t>锐思金融研究数据库实证</a:t>
            </a:r>
            <a:endParaRPr lang="en-US" altLang="zh-CN" sz="3700" b="1" dirty="0">
              <a:solidFill>
                <a:prstClr val="white"/>
              </a:solidFill>
              <a:sym typeface="+mn-ea"/>
            </a:endParaRPr>
          </a:p>
          <a:p>
            <a:pPr lvl="0" algn="ctr"/>
            <a:r>
              <a:rPr lang="zh-CN" altLang="en-US" sz="3700" b="1" dirty="0">
                <a:solidFill>
                  <a:prstClr val="white"/>
                </a:solidFill>
                <a:sym typeface="+mn-ea"/>
              </a:rPr>
              <a:t>研究应用</a:t>
            </a:r>
            <a:endParaRPr lang="en-US" altLang="zh-CN" sz="3700" b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001541" y="1808851"/>
            <a:ext cx="596076" cy="984256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3" descr="E:\文档\doc\04.svn\100.综合\005.Logo\logo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2347" y="259488"/>
            <a:ext cx="1600200" cy="63500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pull dir="u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09607" y="1364979"/>
            <a:ext cx="8782420" cy="1872000"/>
          </a:xfrm>
          <a:custGeom>
            <a:avLst/>
            <a:gdLst/>
            <a:ahLst/>
            <a:cxnLst/>
            <a:rect l="l" t="t" r="r" b="b"/>
            <a:pathLst>
              <a:path w="6586815" h="1404000">
                <a:moveTo>
                  <a:pt x="810600" y="0"/>
                </a:moveTo>
                <a:lnTo>
                  <a:pt x="6586815" y="0"/>
                </a:lnTo>
                <a:lnTo>
                  <a:pt x="6586815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3909053"/>
            <a:ext cx="5712357" cy="1872000"/>
          </a:xfrm>
          <a:custGeom>
            <a:avLst/>
            <a:gdLst/>
            <a:ahLst/>
            <a:cxnLst/>
            <a:rect l="l" t="t" r="r" b="b"/>
            <a:pathLst>
              <a:path w="4284268" h="1404000">
                <a:moveTo>
                  <a:pt x="0" y="0"/>
                </a:moveTo>
                <a:lnTo>
                  <a:pt x="4284268" y="0"/>
                </a:lnTo>
                <a:lnTo>
                  <a:pt x="3473668" y="1404000"/>
                </a:lnTo>
                <a:lnTo>
                  <a:pt x="0" y="1404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1988840"/>
            <a:ext cx="10613237" cy="3024000"/>
          </a:xfrm>
          <a:custGeom>
            <a:avLst/>
            <a:gdLst/>
            <a:ahLst/>
            <a:cxnLst/>
            <a:rect l="l" t="t" r="r" b="b"/>
            <a:pathLst>
              <a:path w="7959928" h="2268000">
                <a:moveTo>
                  <a:pt x="0" y="0"/>
                </a:moveTo>
                <a:lnTo>
                  <a:pt x="7959928" y="0"/>
                </a:lnTo>
                <a:lnTo>
                  <a:pt x="6650498" y="2268000"/>
                </a:lnTo>
                <a:lnTo>
                  <a:pt x="0" y="226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90577" y="3813047"/>
            <a:ext cx="1394076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PART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3431" y="2245208"/>
            <a:ext cx="2229877" cy="247459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5300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en-US" sz="153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9252" y="3167860"/>
            <a:ext cx="4516616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lvl="1" algn="ctr"/>
            <a:r>
              <a:rPr lang="zh-CN" altLang="en-US" sz="3700" b="1" dirty="0">
                <a:solidFill>
                  <a:schemeClr val="bg1"/>
                </a:solidFill>
                <a:latin typeface="微软雅黑" panose="020B0503020204020204" charset="-122"/>
              </a:rPr>
              <a:t>锐思公司产品和服务</a:t>
            </a:r>
            <a:endParaRPr lang="en-US" altLang="zh-CN" sz="3700" b="1" dirty="0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001541" y="1808851"/>
            <a:ext cx="596076" cy="984256"/>
          </a:xfrm>
          <a:custGeom>
            <a:avLst/>
            <a:gdLst/>
            <a:ahLst/>
            <a:cxnLst/>
            <a:rect l="l" t="t" r="r" b="b"/>
            <a:pathLst>
              <a:path w="447057" h="738192">
                <a:moveTo>
                  <a:pt x="77961" y="0"/>
                </a:moveTo>
                <a:lnTo>
                  <a:pt x="447057" y="369096"/>
                </a:lnTo>
                <a:lnTo>
                  <a:pt x="77961" y="738192"/>
                </a:lnTo>
                <a:lnTo>
                  <a:pt x="0" y="660231"/>
                </a:lnTo>
                <a:lnTo>
                  <a:pt x="293910" y="366322"/>
                </a:lnTo>
                <a:lnTo>
                  <a:pt x="2775" y="75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3" descr="E:\文档\doc\04.svn\100.综合\005.Logo\logo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2347" y="259488"/>
            <a:ext cx="1600200" cy="63500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pull dir="u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b="1" dirty="0"/>
              <a:t>锐思公司介绍</a:t>
            </a:r>
            <a:endParaRPr sz="2800" b="1" dirty="0"/>
          </a:p>
        </p:txBody>
      </p:sp>
      <p:sp>
        <p:nvSpPr>
          <p:cNvPr id="14" name="内容占位符 2"/>
          <p:cNvSpPr txBox="1"/>
          <p:nvPr/>
        </p:nvSpPr>
        <p:spPr>
          <a:xfrm>
            <a:off x="767751" y="1262399"/>
            <a:ext cx="10403457" cy="128238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        北京聚源锐思数据科技有限公司（简称“锐思数据” ）是一家专门从事金融数据库和相关教学科研软件研发的“国家级高新技术企业”。公司自</a:t>
            </a:r>
            <a:r>
              <a:rPr lang="en-US" altLang="zh-CN" sz="1400" dirty="0"/>
              <a:t>2006</a:t>
            </a:r>
            <a:r>
              <a:rPr lang="zh-CN" altLang="en-US" sz="1400" dirty="0"/>
              <a:t>年成立以来，一直致力于为教育科研机构提供一流的金融经济数据库、投资研究工具、教学辅助软件、教学实验室建设服务。公司以知识产权为核心战略，目前已申请专利、著作权、商标近百项，被认定为国家“高新技术企业”、中关村“高新技术企业”、“双软企业”、“信用等级</a:t>
            </a:r>
            <a:r>
              <a:rPr lang="en-US" sz="1400" dirty="0"/>
              <a:t>AAA</a:t>
            </a:r>
            <a:r>
              <a:rPr lang="zh-CN" altLang="en-US" sz="1400" dirty="0"/>
              <a:t>级企业”。</a:t>
            </a:r>
            <a:endParaRPr lang="zh-CN" altLang="en-US" sz="1400" dirty="0"/>
          </a:p>
          <a:p>
            <a:pPr>
              <a:lnSpc>
                <a:spcPct val="150000"/>
              </a:lnSpc>
            </a:pPr>
            <a:endParaRPr lang="zh-CN" altLang="en-US" sz="1400" dirty="0"/>
          </a:p>
          <a:p>
            <a:pPr marL="0" marR="0" lvl="0" indent="0" algn="l" defTabSz="1363980" rtl="0" eaLnBrk="1" fontAlgn="auto" latinLnBrk="0" hangingPunct="1">
              <a:lnSpc>
                <a:spcPct val="15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Rectangle 1"/>
          <p:cNvSpPr/>
          <p:nvPr/>
        </p:nvSpPr>
        <p:spPr>
          <a:xfrm>
            <a:off x="877209" y="3645153"/>
            <a:ext cx="2309487" cy="1901632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3532190" y="3645153"/>
            <a:ext cx="2309487" cy="1901632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Rectangle 37"/>
          <p:cNvSpPr/>
          <p:nvPr/>
        </p:nvSpPr>
        <p:spPr>
          <a:xfrm>
            <a:off x="6196158" y="3645153"/>
            <a:ext cx="2309487" cy="1901632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5" name="Group 4"/>
          <p:cNvGrpSpPr/>
          <p:nvPr/>
        </p:nvGrpSpPr>
        <p:grpSpPr>
          <a:xfrm>
            <a:off x="3059596" y="4176372"/>
            <a:ext cx="572510" cy="630554"/>
            <a:chOff x="7645400" y="4730750"/>
            <a:chExt cx="2006600" cy="2006600"/>
          </a:xfrm>
        </p:grpSpPr>
        <p:sp>
          <p:nvSpPr>
            <p:cNvPr id="26" name="Oval 3"/>
            <p:cNvSpPr/>
            <p:nvPr/>
          </p:nvSpPr>
          <p:spPr>
            <a:xfrm>
              <a:off x="7645400" y="4730750"/>
              <a:ext cx="2006600" cy="200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17"/>
            <p:cNvSpPr>
              <a:spLocks noChangeArrowheads="1"/>
            </p:cNvSpPr>
            <p:nvPr/>
          </p:nvSpPr>
          <p:spPr bwMode="auto">
            <a:xfrm>
              <a:off x="8229790" y="5247627"/>
              <a:ext cx="903208" cy="932115"/>
            </a:xfrm>
            <a:custGeom>
              <a:avLst/>
              <a:gdLst>
                <a:gd name="T0" fmla="*/ 457 w 458"/>
                <a:gd name="T1" fmla="*/ 221 h 472"/>
                <a:gd name="T2" fmla="*/ 457 w 458"/>
                <a:gd name="T3" fmla="*/ 221 h 472"/>
                <a:gd name="T4" fmla="*/ 236 w 458"/>
                <a:gd name="T5" fmla="*/ 15 h 472"/>
                <a:gd name="T6" fmla="*/ 206 w 458"/>
                <a:gd name="T7" fmla="*/ 15 h 472"/>
                <a:gd name="T8" fmla="*/ 206 w 458"/>
                <a:gd name="T9" fmla="*/ 44 h 472"/>
                <a:gd name="T10" fmla="*/ 412 w 458"/>
                <a:gd name="T11" fmla="*/ 235 h 472"/>
                <a:gd name="T12" fmla="*/ 206 w 458"/>
                <a:gd name="T13" fmla="*/ 442 h 472"/>
                <a:gd name="T14" fmla="*/ 206 w 458"/>
                <a:gd name="T15" fmla="*/ 471 h 472"/>
                <a:gd name="T16" fmla="*/ 236 w 458"/>
                <a:gd name="T17" fmla="*/ 471 h 472"/>
                <a:gd name="T18" fmla="*/ 457 w 458"/>
                <a:gd name="T19" fmla="*/ 250 h 472"/>
                <a:gd name="T20" fmla="*/ 457 w 458"/>
                <a:gd name="T21" fmla="*/ 235 h 472"/>
                <a:gd name="T22" fmla="*/ 457 w 458"/>
                <a:gd name="T23" fmla="*/ 221 h 472"/>
                <a:gd name="T24" fmla="*/ 221 w 458"/>
                <a:gd name="T25" fmla="*/ 235 h 472"/>
                <a:gd name="T26" fmla="*/ 221 w 458"/>
                <a:gd name="T27" fmla="*/ 235 h 472"/>
                <a:gd name="T28" fmla="*/ 221 w 458"/>
                <a:gd name="T29" fmla="*/ 221 h 472"/>
                <a:gd name="T30" fmla="*/ 44 w 458"/>
                <a:gd name="T31" fmla="*/ 44 h 472"/>
                <a:gd name="T32" fmla="*/ 15 w 458"/>
                <a:gd name="T33" fmla="*/ 44 h 472"/>
                <a:gd name="T34" fmla="*/ 15 w 458"/>
                <a:gd name="T35" fmla="*/ 74 h 472"/>
                <a:gd name="T36" fmla="*/ 177 w 458"/>
                <a:gd name="T37" fmla="*/ 235 h 472"/>
                <a:gd name="T38" fmla="*/ 15 w 458"/>
                <a:gd name="T39" fmla="*/ 397 h 472"/>
                <a:gd name="T40" fmla="*/ 15 w 458"/>
                <a:gd name="T41" fmla="*/ 427 h 472"/>
                <a:gd name="T42" fmla="*/ 44 w 458"/>
                <a:gd name="T43" fmla="*/ 427 h 472"/>
                <a:gd name="T44" fmla="*/ 221 w 458"/>
                <a:gd name="T45" fmla="*/ 250 h 472"/>
                <a:gd name="T46" fmla="*/ 221 w 458"/>
                <a:gd name="T47" fmla="*/ 235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dirty="0">
                <a:solidFill>
                  <a:srgbClr val="73757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Group 53"/>
          <p:cNvGrpSpPr/>
          <p:nvPr/>
        </p:nvGrpSpPr>
        <p:grpSpPr>
          <a:xfrm>
            <a:off x="5731457" y="4176372"/>
            <a:ext cx="572510" cy="630554"/>
            <a:chOff x="7645400" y="4730750"/>
            <a:chExt cx="2006600" cy="2006600"/>
          </a:xfrm>
        </p:grpSpPr>
        <p:sp>
          <p:nvSpPr>
            <p:cNvPr id="29" name="Oval 54"/>
            <p:cNvSpPr/>
            <p:nvPr/>
          </p:nvSpPr>
          <p:spPr>
            <a:xfrm>
              <a:off x="7645400" y="4730750"/>
              <a:ext cx="2006600" cy="200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17"/>
            <p:cNvSpPr>
              <a:spLocks noChangeArrowheads="1"/>
            </p:cNvSpPr>
            <p:nvPr/>
          </p:nvSpPr>
          <p:spPr bwMode="auto">
            <a:xfrm>
              <a:off x="8229790" y="5247627"/>
              <a:ext cx="903208" cy="932115"/>
            </a:xfrm>
            <a:custGeom>
              <a:avLst/>
              <a:gdLst>
                <a:gd name="T0" fmla="*/ 457 w 458"/>
                <a:gd name="T1" fmla="*/ 221 h 472"/>
                <a:gd name="T2" fmla="*/ 457 w 458"/>
                <a:gd name="T3" fmla="*/ 221 h 472"/>
                <a:gd name="T4" fmla="*/ 236 w 458"/>
                <a:gd name="T5" fmla="*/ 15 h 472"/>
                <a:gd name="T6" fmla="*/ 206 w 458"/>
                <a:gd name="T7" fmla="*/ 15 h 472"/>
                <a:gd name="T8" fmla="*/ 206 w 458"/>
                <a:gd name="T9" fmla="*/ 44 h 472"/>
                <a:gd name="T10" fmla="*/ 412 w 458"/>
                <a:gd name="T11" fmla="*/ 235 h 472"/>
                <a:gd name="T12" fmla="*/ 206 w 458"/>
                <a:gd name="T13" fmla="*/ 442 h 472"/>
                <a:gd name="T14" fmla="*/ 206 w 458"/>
                <a:gd name="T15" fmla="*/ 471 h 472"/>
                <a:gd name="T16" fmla="*/ 236 w 458"/>
                <a:gd name="T17" fmla="*/ 471 h 472"/>
                <a:gd name="T18" fmla="*/ 457 w 458"/>
                <a:gd name="T19" fmla="*/ 250 h 472"/>
                <a:gd name="T20" fmla="*/ 457 w 458"/>
                <a:gd name="T21" fmla="*/ 235 h 472"/>
                <a:gd name="T22" fmla="*/ 457 w 458"/>
                <a:gd name="T23" fmla="*/ 221 h 472"/>
                <a:gd name="T24" fmla="*/ 221 w 458"/>
                <a:gd name="T25" fmla="*/ 235 h 472"/>
                <a:gd name="T26" fmla="*/ 221 w 458"/>
                <a:gd name="T27" fmla="*/ 235 h 472"/>
                <a:gd name="T28" fmla="*/ 221 w 458"/>
                <a:gd name="T29" fmla="*/ 221 h 472"/>
                <a:gd name="T30" fmla="*/ 44 w 458"/>
                <a:gd name="T31" fmla="*/ 44 h 472"/>
                <a:gd name="T32" fmla="*/ 15 w 458"/>
                <a:gd name="T33" fmla="*/ 44 h 472"/>
                <a:gd name="T34" fmla="*/ 15 w 458"/>
                <a:gd name="T35" fmla="*/ 74 h 472"/>
                <a:gd name="T36" fmla="*/ 177 w 458"/>
                <a:gd name="T37" fmla="*/ 235 h 472"/>
                <a:gd name="T38" fmla="*/ 15 w 458"/>
                <a:gd name="T39" fmla="*/ 397 h 472"/>
                <a:gd name="T40" fmla="*/ 15 w 458"/>
                <a:gd name="T41" fmla="*/ 427 h 472"/>
                <a:gd name="T42" fmla="*/ 44 w 458"/>
                <a:gd name="T43" fmla="*/ 427 h 472"/>
                <a:gd name="T44" fmla="*/ 221 w 458"/>
                <a:gd name="T45" fmla="*/ 250 h 472"/>
                <a:gd name="T46" fmla="*/ 221 w 458"/>
                <a:gd name="T47" fmla="*/ 235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dirty="0">
                <a:solidFill>
                  <a:srgbClr val="73757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136201" y="4557781"/>
            <a:ext cx="1781831" cy="63615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algn="ctr" defTabSz="913765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锐思金融研究数据库正式推出，公司被认定为国家级高新技术企业。</a:t>
            </a:r>
            <a:endParaRPr lang="en-US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798100" y="4557781"/>
            <a:ext cx="1781831" cy="63615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defTabSz="913765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辅助教学系列产品正式推出，锐思与高校广泛开展联合科研，受到业界瞩目。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460316" y="4557781"/>
            <a:ext cx="1708899" cy="63615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defTabSz="913765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投研系列产品正式发布，与高校实验室深入合作，锐思成为教学科研应用综合服务厂商。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136201" y="3946210"/>
            <a:ext cx="1781831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algn="ctr" defTabSz="913765"/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2006</a:t>
            </a: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798100" y="3946210"/>
            <a:ext cx="1781831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algn="ctr" defTabSz="913765"/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2008</a:t>
            </a: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460316" y="3946210"/>
            <a:ext cx="1781831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algn="ctr" defTabSz="913765"/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2013</a:t>
            </a: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Rectangle 5"/>
          <p:cNvSpPr/>
          <p:nvPr/>
        </p:nvSpPr>
        <p:spPr>
          <a:xfrm>
            <a:off x="4262129" y="3222889"/>
            <a:ext cx="970181" cy="758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Freeform 67"/>
          <p:cNvSpPr>
            <a:spLocks noChangeArrowheads="1"/>
          </p:cNvSpPr>
          <p:nvPr/>
        </p:nvSpPr>
        <p:spPr bwMode="auto">
          <a:xfrm>
            <a:off x="4524435" y="3188300"/>
            <a:ext cx="519720" cy="665597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 defTabSz="913765">
              <a:defRPr/>
            </a:pPr>
            <a:endParaRPr lang="en-US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42" name="Rectangle 66"/>
          <p:cNvSpPr/>
          <p:nvPr/>
        </p:nvSpPr>
        <p:spPr>
          <a:xfrm>
            <a:off x="1542039" y="3222889"/>
            <a:ext cx="970181" cy="758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Rectangle 67"/>
          <p:cNvSpPr/>
          <p:nvPr/>
        </p:nvSpPr>
        <p:spPr>
          <a:xfrm>
            <a:off x="6910570" y="3193952"/>
            <a:ext cx="881982" cy="758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4" name="Freeform 74"/>
          <p:cNvSpPr>
            <a:spLocks noChangeArrowheads="1"/>
          </p:cNvSpPr>
          <p:nvPr/>
        </p:nvSpPr>
        <p:spPr bwMode="auto">
          <a:xfrm>
            <a:off x="1746307" y="3293741"/>
            <a:ext cx="563398" cy="549465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 defTabSz="913765">
              <a:defRPr/>
            </a:pPr>
            <a:endParaRPr lang="en-US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47" name="Rectangle 37"/>
          <p:cNvSpPr/>
          <p:nvPr/>
        </p:nvSpPr>
        <p:spPr>
          <a:xfrm>
            <a:off x="8832963" y="3642278"/>
            <a:ext cx="2309487" cy="1901632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9097121" y="4554906"/>
            <a:ext cx="1884305" cy="63615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defTabSz="913765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自主研发大数据云平台、大数据教学实训平台系列产品，与高校合作开展大数据专业建设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9097121" y="3943335"/>
            <a:ext cx="1781831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algn="ctr" defTabSz="913765"/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2016</a:t>
            </a: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Rectangle 67"/>
          <p:cNvSpPr/>
          <p:nvPr/>
        </p:nvSpPr>
        <p:spPr>
          <a:xfrm>
            <a:off x="9547375" y="3191077"/>
            <a:ext cx="881982" cy="758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8" name="Group 53"/>
          <p:cNvGrpSpPr/>
          <p:nvPr/>
        </p:nvGrpSpPr>
        <p:grpSpPr>
          <a:xfrm>
            <a:off x="8368262" y="4173497"/>
            <a:ext cx="572510" cy="630554"/>
            <a:chOff x="7645400" y="4730750"/>
            <a:chExt cx="2006600" cy="2006600"/>
          </a:xfrm>
        </p:grpSpPr>
        <p:sp>
          <p:nvSpPr>
            <p:cNvPr id="49" name="Oval 54"/>
            <p:cNvSpPr/>
            <p:nvPr/>
          </p:nvSpPr>
          <p:spPr>
            <a:xfrm>
              <a:off x="7645400" y="4730750"/>
              <a:ext cx="2006600" cy="200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117"/>
            <p:cNvSpPr>
              <a:spLocks noChangeArrowheads="1"/>
            </p:cNvSpPr>
            <p:nvPr/>
          </p:nvSpPr>
          <p:spPr bwMode="auto">
            <a:xfrm>
              <a:off x="8229790" y="5247627"/>
              <a:ext cx="903208" cy="932115"/>
            </a:xfrm>
            <a:custGeom>
              <a:avLst/>
              <a:gdLst>
                <a:gd name="T0" fmla="*/ 457 w 458"/>
                <a:gd name="T1" fmla="*/ 221 h 472"/>
                <a:gd name="T2" fmla="*/ 457 w 458"/>
                <a:gd name="T3" fmla="*/ 221 h 472"/>
                <a:gd name="T4" fmla="*/ 236 w 458"/>
                <a:gd name="T5" fmla="*/ 15 h 472"/>
                <a:gd name="T6" fmla="*/ 206 w 458"/>
                <a:gd name="T7" fmla="*/ 15 h 472"/>
                <a:gd name="T8" fmla="*/ 206 w 458"/>
                <a:gd name="T9" fmla="*/ 44 h 472"/>
                <a:gd name="T10" fmla="*/ 412 w 458"/>
                <a:gd name="T11" fmla="*/ 235 h 472"/>
                <a:gd name="T12" fmla="*/ 206 w 458"/>
                <a:gd name="T13" fmla="*/ 442 h 472"/>
                <a:gd name="T14" fmla="*/ 206 w 458"/>
                <a:gd name="T15" fmla="*/ 471 h 472"/>
                <a:gd name="T16" fmla="*/ 236 w 458"/>
                <a:gd name="T17" fmla="*/ 471 h 472"/>
                <a:gd name="T18" fmla="*/ 457 w 458"/>
                <a:gd name="T19" fmla="*/ 250 h 472"/>
                <a:gd name="T20" fmla="*/ 457 w 458"/>
                <a:gd name="T21" fmla="*/ 235 h 472"/>
                <a:gd name="T22" fmla="*/ 457 w 458"/>
                <a:gd name="T23" fmla="*/ 221 h 472"/>
                <a:gd name="T24" fmla="*/ 221 w 458"/>
                <a:gd name="T25" fmla="*/ 235 h 472"/>
                <a:gd name="T26" fmla="*/ 221 w 458"/>
                <a:gd name="T27" fmla="*/ 235 h 472"/>
                <a:gd name="T28" fmla="*/ 221 w 458"/>
                <a:gd name="T29" fmla="*/ 221 h 472"/>
                <a:gd name="T30" fmla="*/ 44 w 458"/>
                <a:gd name="T31" fmla="*/ 44 h 472"/>
                <a:gd name="T32" fmla="*/ 15 w 458"/>
                <a:gd name="T33" fmla="*/ 44 h 472"/>
                <a:gd name="T34" fmla="*/ 15 w 458"/>
                <a:gd name="T35" fmla="*/ 74 h 472"/>
                <a:gd name="T36" fmla="*/ 177 w 458"/>
                <a:gd name="T37" fmla="*/ 235 h 472"/>
                <a:gd name="T38" fmla="*/ 15 w 458"/>
                <a:gd name="T39" fmla="*/ 397 h 472"/>
                <a:gd name="T40" fmla="*/ 15 w 458"/>
                <a:gd name="T41" fmla="*/ 427 h 472"/>
                <a:gd name="T42" fmla="*/ 44 w 458"/>
                <a:gd name="T43" fmla="*/ 427 h 472"/>
                <a:gd name="T44" fmla="*/ 221 w 458"/>
                <a:gd name="T45" fmla="*/ 250 h 472"/>
                <a:gd name="T46" fmla="*/ 221 w 458"/>
                <a:gd name="T47" fmla="*/ 235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3765">
                <a:defRPr/>
              </a:pPr>
              <a:endParaRPr lang="en-US" dirty="0">
                <a:solidFill>
                  <a:srgbClr val="73757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6" name="Freeform 6"/>
          <p:cNvSpPr>
            <a:spLocks noChangeArrowheads="1"/>
          </p:cNvSpPr>
          <p:nvPr/>
        </p:nvSpPr>
        <p:spPr bwMode="auto">
          <a:xfrm>
            <a:off x="7047781" y="3312543"/>
            <a:ext cx="577969" cy="543465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913765"/>
            <a:endParaRPr lang="en-US" dirty="0">
              <a:solidFill>
                <a:srgbClr val="737572"/>
              </a:solidFill>
              <a:cs typeface="+mn-ea"/>
              <a:sym typeface="+mn-lt"/>
            </a:endParaRPr>
          </a:p>
        </p:txBody>
      </p:sp>
      <p:sp>
        <p:nvSpPr>
          <p:cNvPr id="58" name="Freeform 29"/>
          <p:cNvSpPr>
            <a:spLocks noChangeArrowheads="1"/>
          </p:cNvSpPr>
          <p:nvPr/>
        </p:nvSpPr>
        <p:spPr bwMode="auto">
          <a:xfrm>
            <a:off x="9721971" y="3286664"/>
            <a:ext cx="573032" cy="618417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17145" tIns="8573" rIns="17145" bIns="8573" anchor="ctr"/>
          <a:lstStyle/>
          <a:p>
            <a:pPr defTabSz="913765">
              <a:defRPr/>
            </a:pPr>
            <a:endParaRPr lang="en-US" dirty="0">
              <a:solidFill>
                <a:srgbClr val="73757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Tm="10000">
    <p:pull dir="u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锐思公司荣誉</a:t>
            </a:r>
            <a:endParaRPr sz="3600" b="1" dirty="0"/>
          </a:p>
        </p:txBody>
      </p:sp>
      <p:sp>
        <p:nvSpPr>
          <p:cNvPr id="22" name="矩形 21"/>
          <p:cNvSpPr/>
          <p:nvPr/>
        </p:nvSpPr>
        <p:spPr>
          <a:xfrm>
            <a:off x="1199456" y="1642809"/>
            <a:ext cx="3216357" cy="212606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199456" y="3909053"/>
            <a:ext cx="3216357" cy="2126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607835" y="3899893"/>
            <a:ext cx="3216357" cy="2126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D:\工作\投标-公司资质\resset\公司证书\软件企业证书正本20131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020" y="1299914"/>
            <a:ext cx="3405719" cy="2414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工作\投标-公司资质\resset\公司证书\高新技术企业证书-2015年年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89" y="1333485"/>
            <a:ext cx="3238523" cy="2381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D:\工作\投标-公司资质\resset\公司证书\高新证书-中关村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048243" y="3333749"/>
            <a:ext cx="2286016" cy="3238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7716" y="3810004"/>
            <a:ext cx="3438057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05763" y="1333485"/>
            <a:ext cx="3333773" cy="2381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05763" y="3810003"/>
            <a:ext cx="3333773" cy="228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0"/>
    </p:custDataLst>
  </p:cSld>
  <p:clrMapOvr>
    <a:masterClrMapping/>
  </p:clrMapOvr>
  <p:transition advTm="10000">
    <p:pull dir="u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锐思公司荣誉</a:t>
            </a:r>
            <a:endParaRPr lang="zh-CN" altLang="en-US" sz="28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334573" y="1333485"/>
            <a:ext cx="1189660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483" y="1333485"/>
            <a:ext cx="1189661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16" y="1333485"/>
            <a:ext cx="117566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 12" descr="RESSET非上市公司数据库系统软件V2.0.jpg"/>
          <p:cNvPicPr>
            <a:picLocks noChangeAspect="1"/>
          </p:cNvPicPr>
          <p:nvPr/>
        </p:nvPicPr>
        <p:blipFill>
          <a:blip r:embed="rId4" cstate="print"/>
          <a:srcRect l="4811" t="4166" r="14634" b="12500"/>
          <a:stretch>
            <a:fillRect/>
          </a:stretch>
        </p:blipFill>
        <p:spPr>
          <a:xfrm rot="16200000">
            <a:off x="9543255" y="2839269"/>
            <a:ext cx="1536397" cy="2334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 descr="RESSET金融学院教育平台软件V2.0.jpg"/>
          <p:cNvPicPr>
            <a:picLocks noChangeAspect="1"/>
          </p:cNvPicPr>
          <p:nvPr/>
        </p:nvPicPr>
        <p:blipFill>
          <a:blip r:embed="rId5" cstate="print"/>
          <a:srcRect l="3727" t="4167" r="15718" b="11110"/>
          <a:stretch>
            <a:fillRect/>
          </a:stretch>
        </p:blipFill>
        <p:spPr>
          <a:xfrm rot="16200000">
            <a:off x="7044658" y="2898973"/>
            <a:ext cx="1569335" cy="2248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片 15" descr="RESSET股票仿真交易系统软件V2.0.jpg"/>
          <p:cNvPicPr>
            <a:picLocks noChangeAspect="1"/>
          </p:cNvPicPr>
          <p:nvPr/>
        </p:nvPicPr>
        <p:blipFill>
          <a:blip r:embed="rId6" cstate="print"/>
          <a:srcRect l="2846" t="4166" r="14634" b="12500"/>
          <a:stretch>
            <a:fillRect/>
          </a:stretch>
        </p:blipFill>
        <p:spPr>
          <a:xfrm rot="16200000">
            <a:off x="7042390" y="1186728"/>
            <a:ext cx="1573871" cy="2248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图片 16" descr="RESSET行情终端软件V2.0.jpg"/>
          <p:cNvPicPr>
            <a:picLocks noChangeAspect="1"/>
          </p:cNvPicPr>
          <p:nvPr/>
        </p:nvPicPr>
        <p:blipFill>
          <a:blip r:embed="rId7" cstate="print"/>
          <a:srcRect l="4811" t="3543" r="14634" b="11734"/>
          <a:stretch>
            <a:fillRect/>
          </a:stretch>
        </p:blipFill>
        <p:spPr>
          <a:xfrm rot="16200000">
            <a:off x="9526789" y="1141224"/>
            <a:ext cx="1569336" cy="2334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17" descr="RESSET财务管理与上市公司财务报表分析系统软件V2.0.jpg"/>
          <p:cNvPicPr>
            <a:picLocks noChangeAspect="1"/>
          </p:cNvPicPr>
          <p:nvPr/>
        </p:nvPicPr>
        <p:blipFill>
          <a:blip r:embed="rId8" cstate="print"/>
          <a:srcRect l="3854" t="16667" r="12691" b="4166"/>
          <a:stretch>
            <a:fillRect/>
          </a:stretch>
        </p:blipFill>
        <p:spPr>
          <a:xfrm>
            <a:off x="6705133" y="4953012"/>
            <a:ext cx="2248388" cy="1595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图片 18" descr="RESSET Level2 高频数据系统软件V2.0.jpg"/>
          <p:cNvPicPr>
            <a:picLocks noChangeAspect="1"/>
          </p:cNvPicPr>
          <p:nvPr/>
        </p:nvPicPr>
        <p:blipFill>
          <a:blip r:embed="rId9" cstate="print"/>
          <a:srcRect l="4811" t="4166" r="14634" b="12500"/>
          <a:stretch>
            <a:fillRect/>
          </a:stretch>
        </p:blipFill>
        <p:spPr>
          <a:xfrm rot="16200000">
            <a:off x="9550604" y="4546435"/>
            <a:ext cx="1568107" cy="2381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图片 19" descr="RESSET非上市公司数据库系统v2.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57742" y="1333485"/>
            <a:ext cx="1256613" cy="1714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图片 20" descr="RESSETLevel2 高频数据系统v2.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47715" y="3143248"/>
            <a:ext cx="1186819" cy="161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图片 21" descr="RESSET期权仿真交易系统v2.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337896" y="3143248"/>
            <a:ext cx="1186337" cy="161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图片 22" descr="RESSET信用风险管理系统v2.0.jpg"/>
          <p:cNvPicPr>
            <a:picLocks noChangeAspect="1"/>
          </p:cNvPicPr>
          <p:nvPr/>
        </p:nvPicPr>
        <p:blipFill>
          <a:blip r:embed="rId13" cstate="print"/>
          <a:srcRect l="4150" b="2777"/>
          <a:stretch>
            <a:fillRect/>
          </a:stretch>
        </p:blipFill>
        <p:spPr>
          <a:xfrm>
            <a:off x="3619483" y="3143250"/>
            <a:ext cx="1160603" cy="1619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57741" y="3143248"/>
            <a:ext cx="1238259" cy="161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334573" y="4857760"/>
            <a:ext cx="1189660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19483" y="4857760"/>
            <a:ext cx="1189661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16" y="4857760"/>
            <a:ext cx="117566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图片 27" descr="RESSET非上市公司数据库系统v2.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57742" y="4857760"/>
            <a:ext cx="1256613" cy="1714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2095472" y="984672"/>
            <a:ext cx="2952771" cy="3539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500" b="1" dirty="0">
                <a:latin typeface="+mn-ea"/>
              </a:rPr>
              <a:t>《</a:t>
            </a:r>
            <a:r>
              <a:rPr lang="zh-CN" altLang="en-US" sz="1500" b="1" dirty="0">
                <a:latin typeface="+mn-ea"/>
              </a:rPr>
              <a:t>软件著作权证书</a:t>
            </a:r>
            <a:r>
              <a:rPr lang="en-US" altLang="zh-CN" sz="1500" b="1" dirty="0">
                <a:latin typeface="+mn-ea"/>
              </a:rPr>
              <a:t>》</a:t>
            </a:r>
            <a:r>
              <a:rPr lang="zh-CN" altLang="en-US" sz="1500" b="1" dirty="0">
                <a:latin typeface="+mn-ea"/>
              </a:rPr>
              <a:t>共计</a:t>
            </a:r>
            <a:r>
              <a:rPr lang="en-US" altLang="zh-CN" sz="1500" b="1" dirty="0">
                <a:solidFill>
                  <a:srgbClr val="0070C0"/>
                </a:solidFill>
                <a:latin typeface="+mn-ea"/>
              </a:rPr>
              <a:t>120</a:t>
            </a:r>
            <a:r>
              <a:rPr lang="zh-CN" altLang="en-US" sz="1500" b="1" dirty="0">
                <a:solidFill>
                  <a:srgbClr val="0070C0"/>
                </a:solidFill>
                <a:latin typeface="+mn-ea"/>
              </a:rPr>
              <a:t>项</a:t>
            </a:r>
            <a:endParaRPr lang="zh-CN" altLang="en-US" sz="1500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29509" y="1047734"/>
            <a:ext cx="3094717" cy="3539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500" b="1" dirty="0">
                <a:latin typeface="+mn-ea"/>
              </a:rPr>
              <a:t>《</a:t>
            </a:r>
            <a:r>
              <a:rPr lang="zh-CN" altLang="en-US" sz="1500" b="1" dirty="0">
                <a:latin typeface="+mn-ea"/>
              </a:rPr>
              <a:t>软件产品登记证书</a:t>
            </a:r>
            <a:r>
              <a:rPr lang="en-US" altLang="zh-CN" sz="1500" b="1" dirty="0">
                <a:latin typeface="+mn-ea"/>
              </a:rPr>
              <a:t>》</a:t>
            </a:r>
            <a:r>
              <a:rPr lang="zh-CN" altLang="en-US" sz="1500" b="1" dirty="0">
                <a:latin typeface="+mn-ea"/>
              </a:rPr>
              <a:t>共计</a:t>
            </a:r>
            <a:r>
              <a:rPr lang="en-US" altLang="zh-CN" sz="1500" b="1" dirty="0">
                <a:solidFill>
                  <a:srgbClr val="0070C0"/>
                </a:solidFill>
                <a:latin typeface="+mn-ea"/>
              </a:rPr>
              <a:t>41</a:t>
            </a:r>
            <a:r>
              <a:rPr lang="zh-CN" altLang="en-US" sz="1500" b="1" dirty="0">
                <a:solidFill>
                  <a:srgbClr val="0070C0"/>
                </a:solidFill>
                <a:latin typeface="+mn-ea"/>
              </a:rPr>
              <a:t>项</a:t>
            </a:r>
            <a:endParaRPr lang="zh-CN" altLang="en-US" sz="1500" b="1" dirty="0">
              <a:solidFill>
                <a:srgbClr val="0070C0"/>
              </a:solidFill>
              <a:latin typeface="+mn-ea"/>
            </a:endParaRPr>
          </a:p>
        </p:txBody>
      </p:sp>
    </p:spTree>
    <p:custDataLst>
      <p:tags r:id="rId16"/>
    </p:custDataLst>
  </p:cSld>
  <p:clrMapOvr>
    <a:masterClrMapping/>
  </p:clrMapOvr>
  <p:transition advTm="10000">
    <p:pull dir="u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锐思三大产品系列</a:t>
            </a:r>
            <a:endParaRPr lang="zh-CN" altLang="en-US" sz="3600" b="1" dirty="0"/>
          </a:p>
        </p:txBody>
      </p:sp>
      <p:sp>
        <p:nvSpPr>
          <p:cNvPr id="140" name="圆角矩形 139"/>
          <p:cNvSpPr/>
          <p:nvPr/>
        </p:nvSpPr>
        <p:spPr>
          <a:xfrm>
            <a:off x="1127725" y="1582545"/>
            <a:ext cx="2338706" cy="4064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投资研究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系列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1" name="圆角矩形 140"/>
          <p:cNvSpPr/>
          <p:nvPr/>
        </p:nvSpPr>
        <p:spPr>
          <a:xfrm>
            <a:off x="1224007" y="2119253"/>
            <a:ext cx="2119562" cy="523171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仿真交易系统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2" name="圆角矩形 141"/>
          <p:cNvSpPr/>
          <p:nvPr/>
        </p:nvSpPr>
        <p:spPr>
          <a:xfrm>
            <a:off x="3947108" y="1594830"/>
            <a:ext cx="4329105" cy="369429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数据库系列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" name="圆角矩形 142"/>
          <p:cNvSpPr/>
          <p:nvPr/>
        </p:nvSpPr>
        <p:spPr>
          <a:xfrm>
            <a:off x="8713955" y="1604481"/>
            <a:ext cx="2753965" cy="384479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辅助教学系列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6" name="圆角矩形 145"/>
          <p:cNvSpPr/>
          <p:nvPr/>
        </p:nvSpPr>
        <p:spPr>
          <a:xfrm>
            <a:off x="4013009" y="3718746"/>
            <a:ext cx="4239259" cy="255270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RESSET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高频类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数据库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7" name="圆角矩形 146"/>
          <p:cNvSpPr/>
          <p:nvPr/>
        </p:nvSpPr>
        <p:spPr>
          <a:xfrm>
            <a:off x="1038190" y="5645927"/>
            <a:ext cx="10477573" cy="340141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实验室解决方案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8" name="右箭头 147"/>
          <p:cNvSpPr/>
          <p:nvPr/>
        </p:nvSpPr>
        <p:spPr>
          <a:xfrm>
            <a:off x="8263855" y="3306570"/>
            <a:ext cx="441325" cy="363220"/>
          </a:xfrm>
          <a:prstGeom prst="rightArrow">
            <a:avLst/>
          </a:prstGeom>
          <a:solidFill>
            <a:srgbClr val="00B0F0"/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9" name="右箭头 148"/>
          <p:cNvSpPr/>
          <p:nvPr/>
        </p:nvSpPr>
        <p:spPr>
          <a:xfrm>
            <a:off x="3466304" y="3287997"/>
            <a:ext cx="431345" cy="375106"/>
          </a:xfrm>
          <a:prstGeom prst="rightArrow">
            <a:avLst/>
          </a:prstGeom>
          <a:solidFill>
            <a:srgbClr val="4AB1E4"/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0" name="右箭头 149"/>
          <p:cNvSpPr/>
          <p:nvPr/>
        </p:nvSpPr>
        <p:spPr>
          <a:xfrm>
            <a:off x="5926863" y="5297711"/>
            <a:ext cx="258829" cy="375106"/>
          </a:xfrm>
          <a:prstGeom prst="rightArrow">
            <a:avLst/>
          </a:prstGeom>
          <a:solidFill>
            <a:srgbClr val="4AB1E4"/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1" name="圆角矩形 150"/>
          <p:cNvSpPr/>
          <p:nvPr/>
        </p:nvSpPr>
        <p:spPr>
          <a:xfrm>
            <a:off x="3991200" y="2032758"/>
            <a:ext cx="4235060" cy="278159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RESSET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金融研究数据库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2" name="圆角矩形 161"/>
          <p:cNvSpPr/>
          <p:nvPr/>
        </p:nvSpPr>
        <p:spPr>
          <a:xfrm>
            <a:off x="4013014" y="4107872"/>
            <a:ext cx="4228963" cy="253659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RESSET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经济类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数据库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3" name="圆角矩形 162"/>
          <p:cNvSpPr/>
          <p:nvPr/>
        </p:nvSpPr>
        <p:spPr>
          <a:xfrm>
            <a:off x="4006419" y="4504066"/>
            <a:ext cx="4228965" cy="255100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RESSET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特色类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数据库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0" name="圆角矩形 169"/>
          <p:cNvSpPr/>
          <p:nvPr/>
        </p:nvSpPr>
        <p:spPr>
          <a:xfrm>
            <a:off x="1223372" y="2757702"/>
            <a:ext cx="2119562" cy="521730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量化研究平台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2" name="圆角矩形 171"/>
          <p:cNvSpPr/>
          <p:nvPr/>
        </p:nvSpPr>
        <p:spPr>
          <a:xfrm>
            <a:off x="1223372" y="3412026"/>
            <a:ext cx="2119562" cy="521730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金融风险管理系统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3" name="圆角矩形 172"/>
          <p:cNvSpPr/>
          <p:nvPr/>
        </p:nvSpPr>
        <p:spPr>
          <a:xfrm>
            <a:off x="1223372" y="4064909"/>
            <a:ext cx="2119562" cy="521730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舆情分析系统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5" name="圆角矩形 174"/>
          <p:cNvSpPr/>
          <p:nvPr/>
        </p:nvSpPr>
        <p:spPr>
          <a:xfrm>
            <a:off x="1214746" y="4756926"/>
            <a:ext cx="2119562" cy="521730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大数据云平台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6" name="圆角矩形 175"/>
          <p:cNvSpPr/>
          <p:nvPr/>
        </p:nvSpPr>
        <p:spPr>
          <a:xfrm>
            <a:off x="8817598" y="2746676"/>
            <a:ext cx="2546321" cy="569291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教学辅助软件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7" name="圆角矩形 176"/>
          <p:cNvSpPr/>
          <p:nvPr/>
        </p:nvSpPr>
        <p:spPr>
          <a:xfrm>
            <a:off x="8791719" y="2075563"/>
            <a:ext cx="2546321" cy="570732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金融计算与建模实验平台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8" name="圆角矩形 177"/>
          <p:cNvSpPr/>
          <p:nvPr/>
        </p:nvSpPr>
        <p:spPr>
          <a:xfrm>
            <a:off x="8834852" y="3410144"/>
            <a:ext cx="2546321" cy="569290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上市公司财务报表分析系统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9" name="圆角矩形 178"/>
          <p:cNvSpPr/>
          <p:nvPr/>
        </p:nvSpPr>
        <p:spPr>
          <a:xfrm>
            <a:off x="8808973" y="4086194"/>
            <a:ext cx="2546321" cy="569291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经济学仿真建模平台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0" name="圆角矩形 179"/>
          <p:cNvSpPr/>
          <p:nvPr/>
        </p:nvSpPr>
        <p:spPr>
          <a:xfrm>
            <a:off x="8808972" y="4775341"/>
            <a:ext cx="2546321" cy="569291"/>
          </a:xfrm>
          <a:prstGeom prst="roundRect">
            <a:avLst/>
          </a:prstGeom>
          <a:solidFill>
            <a:srgbClr val="4AB1E4">
              <a:lumMod val="20000"/>
              <a:lumOff val="80000"/>
            </a:srgbClr>
          </a:solidFill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数据可视化平台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4088744" y="2372891"/>
            <a:ext cx="1119730" cy="257982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股票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4090776" y="2999831"/>
            <a:ext cx="1119731" cy="256541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研究报告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4092809" y="2694288"/>
            <a:ext cx="1119730" cy="239246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期货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5564106" y="2377214"/>
            <a:ext cx="1117698" cy="253659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外汇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7006953" y="2698612"/>
            <a:ext cx="1117698" cy="234922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黄金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7008985" y="2358479"/>
            <a:ext cx="1119731" cy="283924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债券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5555977" y="2689964"/>
            <a:ext cx="1119730" cy="253659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基金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5547849" y="3331316"/>
            <a:ext cx="1119730" cy="259424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宏观统计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7017113" y="3002713"/>
            <a:ext cx="1119731" cy="265188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金融统计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4084680" y="3322669"/>
            <a:ext cx="1119730" cy="246453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行业统计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5553945" y="3007038"/>
            <a:ext cx="1119731" cy="260864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融资融券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4004167" y="4907050"/>
            <a:ext cx="2034324" cy="246453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“一带一路”信息平台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8" name="圆角矩形 57"/>
          <p:cNvSpPr/>
          <p:nvPr/>
        </p:nvSpPr>
        <p:spPr>
          <a:xfrm>
            <a:off x="6149269" y="4895549"/>
            <a:ext cx="2034324" cy="246453"/>
          </a:xfrm>
          <a:prstGeom prst="roundRect">
            <a:avLst/>
          </a:prstGeom>
          <a:noFill/>
          <a:ln w="25400" cap="flat" cmpd="sng" algn="ctr">
            <a:solidFill>
              <a:srgbClr val="4AB1E4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非上市公司数据库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Tm="10000">
    <p:pull dir="u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锐思服务体系</a:t>
            </a:r>
            <a:endParaRPr lang="zh-CN" altLang="en-US" sz="3600" b="1" dirty="0"/>
          </a:p>
        </p:txBody>
      </p:sp>
      <p:grpSp>
        <p:nvGrpSpPr>
          <p:cNvPr id="15" name="Group 59"/>
          <p:cNvGrpSpPr/>
          <p:nvPr/>
        </p:nvGrpSpPr>
        <p:grpSpPr bwMode="auto">
          <a:xfrm>
            <a:off x="7348249" y="1413124"/>
            <a:ext cx="1981200" cy="1371600"/>
            <a:chOff x="3024" y="1392"/>
            <a:chExt cx="1104" cy="796"/>
          </a:xfrm>
        </p:grpSpPr>
        <p:pic>
          <p:nvPicPr>
            <p:cNvPr id="16" name="Picture 60" descr="bs00580_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3024" y="1392"/>
              <a:ext cx="1104" cy="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61"/>
            <p:cNvSpPr txBox="1">
              <a:spLocks noChangeArrowheads="1"/>
            </p:cNvSpPr>
            <p:nvPr/>
          </p:nvSpPr>
          <p:spPr bwMode="auto">
            <a:xfrm>
              <a:off x="3339" y="1558"/>
              <a:ext cx="301" cy="15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fr-FR" altLang="zh-CN" sz="1200" b="1">
                  <a:latin typeface="Tahoma" panose="020B0604030504040204" pitchFamily="34" charset="0"/>
                </a:rPr>
                <a:t>WEB</a:t>
              </a:r>
              <a:endParaRPr lang="fr-FR" altLang="zh-CN" sz="1200" b="1">
                <a:latin typeface="Tahoma" panose="020B0604030504040204" pitchFamily="34" charset="0"/>
              </a:endParaRPr>
            </a:p>
          </p:txBody>
        </p:sp>
      </p:grpSp>
      <p:sp>
        <p:nvSpPr>
          <p:cNvPr id="20" name="Rectangle 63"/>
          <p:cNvSpPr>
            <a:spLocks noChangeArrowheads="1"/>
          </p:cNvSpPr>
          <p:nvPr/>
        </p:nvSpPr>
        <p:spPr bwMode="auto">
          <a:xfrm>
            <a:off x="8808763" y="1588911"/>
            <a:ext cx="1632178" cy="33855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marL="342900" indent="-342900"/>
            <a:r>
              <a:rPr lang="zh-CN" alt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互联网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在线协助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1" name="组合 54"/>
          <p:cNvGrpSpPr/>
          <p:nvPr/>
        </p:nvGrpSpPr>
        <p:grpSpPr>
          <a:xfrm>
            <a:off x="1867569" y="3553206"/>
            <a:ext cx="2514600" cy="2066924"/>
            <a:chOff x="990600" y="4257676"/>
            <a:chExt cx="2514600" cy="2066924"/>
          </a:xfrm>
        </p:grpSpPr>
        <p:grpSp>
          <p:nvGrpSpPr>
            <p:cNvPr id="22" name="Group 8"/>
            <p:cNvGrpSpPr/>
            <p:nvPr/>
          </p:nvGrpSpPr>
          <p:grpSpPr bwMode="auto">
            <a:xfrm>
              <a:off x="990600" y="4648200"/>
              <a:ext cx="2514600" cy="1676400"/>
              <a:chOff x="4224" y="720"/>
              <a:chExt cx="1152" cy="915"/>
            </a:xfrm>
          </p:grpSpPr>
          <p:sp>
            <p:nvSpPr>
              <p:cNvPr id="24" name="Freeform 9"/>
              <p:cNvSpPr/>
              <p:nvPr/>
            </p:nvSpPr>
            <p:spPr bwMode="auto">
              <a:xfrm>
                <a:off x="4224" y="720"/>
                <a:ext cx="1152" cy="915"/>
              </a:xfrm>
              <a:custGeom>
                <a:avLst/>
                <a:gdLst>
                  <a:gd name="T0" fmla="*/ 14 w 2304"/>
                  <a:gd name="T1" fmla="*/ 12 h 1830"/>
                  <a:gd name="T2" fmla="*/ 14 w 2304"/>
                  <a:gd name="T3" fmla="*/ 9 h 1830"/>
                  <a:gd name="T4" fmla="*/ 14 w 2304"/>
                  <a:gd name="T5" fmla="*/ 9 h 1830"/>
                  <a:gd name="T6" fmla="*/ 1 w 2304"/>
                  <a:gd name="T7" fmla="*/ 9 h 1830"/>
                  <a:gd name="T8" fmla="*/ 2 w 2304"/>
                  <a:gd name="T9" fmla="*/ 14 h 1830"/>
                  <a:gd name="T10" fmla="*/ 2 w 2304"/>
                  <a:gd name="T11" fmla="*/ 14 h 1830"/>
                  <a:gd name="T12" fmla="*/ 2 w 2304"/>
                  <a:gd name="T13" fmla="*/ 14 h 1830"/>
                  <a:gd name="T14" fmla="*/ 1 w 2304"/>
                  <a:gd name="T15" fmla="*/ 14 h 1830"/>
                  <a:gd name="T16" fmla="*/ 1 w 2304"/>
                  <a:gd name="T17" fmla="*/ 14 h 1830"/>
                  <a:gd name="T18" fmla="*/ 1 w 2304"/>
                  <a:gd name="T19" fmla="*/ 14 h 1830"/>
                  <a:gd name="T20" fmla="*/ 1 w 2304"/>
                  <a:gd name="T21" fmla="*/ 5 h 1830"/>
                  <a:gd name="T22" fmla="*/ 1 w 2304"/>
                  <a:gd name="T23" fmla="*/ 5 h 1830"/>
                  <a:gd name="T24" fmla="*/ 1 w 2304"/>
                  <a:gd name="T25" fmla="*/ 5 h 1830"/>
                  <a:gd name="T26" fmla="*/ 1 w 2304"/>
                  <a:gd name="T27" fmla="*/ 4 h 1830"/>
                  <a:gd name="T28" fmla="*/ 14 w 2304"/>
                  <a:gd name="T29" fmla="*/ 1 h 1830"/>
                  <a:gd name="T30" fmla="*/ 14 w 2304"/>
                  <a:gd name="T31" fmla="*/ 4 h 1830"/>
                  <a:gd name="T32" fmla="*/ 14 w 2304"/>
                  <a:gd name="T33" fmla="*/ 5 h 1830"/>
                  <a:gd name="T34" fmla="*/ 15 w 2304"/>
                  <a:gd name="T35" fmla="*/ 5 h 1830"/>
                  <a:gd name="T36" fmla="*/ 14 w 2304"/>
                  <a:gd name="T37" fmla="*/ 4 h 1830"/>
                  <a:gd name="T38" fmla="*/ 14 w 2304"/>
                  <a:gd name="T39" fmla="*/ 4 h 1830"/>
                  <a:gd name="T40" fmla="*/ 14 w 2304"/>
                  <a:gd name="T41" fmla="*/ 4 h 1830"/>
                  <a:gd name="T42" fmla="*/ 15 w 2304"/>
                  <a:gd name="T43" fmla="*/ 2 h 1830"/>
                  <a:gd name="T44" fmla="*/ 14 w 2304"/>
                  <a:gd name="T45" fmla="*/ 2 h 1830"/>
                  <a:gd name="T46" fmla="*/ 15 w 2304"/>
                  <a:gd name="T47" fmla="*/ 2 h 1830"/>
                  <a:gd name="T48" fmla="*/ 15 w 2304"/>
                  <a:gd name="T49" fmla="*/ 1 h 1830"/>
                  <a:gd name="T50" fmla="*/ 17 w 2304"/>
                  <a:gd name="T51" fmla="*/ 2 h 1830"/>
                  <a:gd name="T52" fmla="*/ 17 w 2304"/>
                  <a:gd name="T53" fmla="*/ 2 h 1830"/>
                  <a:gd name="T54" fmla="*/ 17 w 2304"/>
                  <a:gd name="T55" fmla="*/ 2 h 1830"/>
                  <a:gd name="T56" fmla="*/ 17 w 2304"/>
                  <a:gd name="T57" fmla="*/ 2 h 1830"/>
                  <a:gd name="T58" fmla="*/ 17 w 2304"/>
                  <a:gd name="T59" fmla="*/ 3 h 1830"/>
                  <a:gd name="T60" fmla="*/ 17 w 2304"/>
                  <a:gd name="T61" fmla="*/ 3 h 1830"/>
                  <a:gd name="T62" fmla="*/ 17 w 2304"/>
                  <a:gd name="T63" fmla="*/ 3 h 1830"/>
                  <a:gd name="T64" fmla="*/ 17 w 2304"/>
                  <a:gd name="T65" fmla="*/ 4 h 1830"/>
                  <a:gd name="T66" fmla="*/ 17 w 2304"/>
                  <a:gd name="T67" fmla="*/ 4 h 1830"/>
                  <a:gd name="T68" fmla="*/ 17 w 2304"/>
                  <a:gd name="T69" fmla="*/ 4 h 1830"/>
                  <a:gd name="T70" fmla="*/ 15 w 2304"/>
                  <a:gd name="T71" fmla="*/ 4 h 1830"/>
                  <a:gd name="T72" fmla="*/ 17 w 2304"/>
                  <a:gd name="T73" fmla="*/ 4 h 1830"/>
                  <a:gd name="T74" fmla="*/ 17 w 2304"/>
                  <a:gd name="T75" fmla="*/ 5 h 1830"/>
                  <a:gd name="T76" fmla="*/ 18 w 2304"/>
                  <a:gd name="T77" fmla="*/ 5 h 1830"/>
                  <a:gd name="T78" fmla="*/ 18 w 2304"/>
                  <a:gd name="T79" fmla="*/ 6 h 1830"/>
                  <a:gd name="T80" fmla="*/ 18 w 2304"/>
                  <a:gd name="T81" fmla="*/ 6 h 1830"/>
                  <a:gd name="T82" fmla="*/ 18 w 2304"/>
                  <a:gd name="T83" fmla="*/ 7 h 1830"/>
                  <a:gd name="T84" fmla="*/ 18 w 2304"/>
                  <a:gd name="T85" fmla="*/ 7 h 1830"/>
                  <a:gd name="T86" fmla="*/ 18 w 2304"/>
                  <a:gd name="T87" fmla="*/ 7 h 1830"/>
                  <a:gd name="T88" fmla="*/ 18 w 2304"/>
                  <a:gd name="T89" fmla="*/ 9 h 1830"/>
                  <a:gd name="T90" fmla="*/ 17 w 2304"/>
                  <a:gd name="T91" fmla="*/ 11 h 1830"/>
                  <a:gd name="T92" fmla="*/ 17 w 2304"/>
                  <a:gd name="T93" fmla="*/ 13 h 1830"/>
                  <a:gd name="T94" fmla="*/ 18 w 2304"/>
                  <a:gd name="T95" fmla="*/ 14 h 1830"/>
                  <a:gd name="T96" fmla="*/ 17 w 2304"/>
                  <a:gd name="T97" fmla="*/ 14 h 1830"/>
                  <a:gd name="T98" fmla="*/ 17 w 2304"/>
                  <a:gd name="T99" fmla="*/ 14 h 1830"/>
                  <a:gd name="T100" fmla="*/ 17 w 2304"/>
                  <a:gd name="T101" fmla="*/ 14 h 1830"/>
                  <a:gd name="T102" fmla="*/ 15 w 2304"/>
                  <a:gd name="T103" fmla="*/ 14 h 1830"/>
                  <a:gd name="T104" fmla="*/ 15 w 2304"/>
                  <a:gd name="T105" fmla="*/ 14 h 1830"/>
                  <a:gd name="T106" fmla="*/ 15 w 2304"/>
                  <a:gd name="T107" fmla="*/ 14 h 1830"/>
                  <a:gd name="T108" fmla="*/ 15 w 2304"/>
                  <a:gd name="T109" fmla="*/ 13 h 1830"/>
                  <a:gd name="T110" fmla="*/ 15 w 2304"/>
                  <a:gd name="T111" fmla="*/ 14 h 1830"/>
                  <a:gd name="T112" fmla="*/ 15 w 2304"/>
                  <a:gd name="T113" fmla="*/ 14 h 1830"/>
                  <a:gd name="T114" fmla="*/ 15 w 2304"/>
                  <a:gd name="T115" fmla="*/ 14 h 1830"/>
                  <a:gd name="T116" fmla="*/ 14 w 2304"/>
                  <a:gd name="T117" fmla="*/ 14 h 1830"/>
                  <a:gd name="T118" fmla="*/ 14 w 2304"/>
                  <a:gd name="T119" fmla="*/ 14 h 1830"/>
                  <a:gd name="T120" fmla="*/ 13 w 2304"/>
                  <a:gd name="T121" fmla="*/ 14 h 1830"/>
                  <a:gd name="T122" fmla="*/ 13 w 2304"/>
                  <a:gd name="T123" fmla="*/ 14 h 183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304"/>
                  <a:gd name="T187" fmla="*/ 0 h 1830"/>
                  <a:gd name="T188" fmla="*/ 2304 w 2304"/>
                  <a:gd name="T189" fmla="*/ 1830 h 183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304" h="1830">
                    <a:moveTo>
                      <a:pt x="274" y="1781"/>
                    </a:moveTo>
                    <a:lnTo>
                      <a:pt x="1360" y="1783"/>
                    </a:lnTo>
                    <a:lnTo>
                      <a:pt x="1799" y="1787"/>
                    </a:lnTo>
                    <a:lnTo>
                      <a:pt x="1855" y="1761"/>
                    </a:lnTo>
                    <a:lnTo>
                      <a:pt x="1853" y="1741"/>
                    </a:lnTo>
                    <a:lnTo>
                      <a:pt x="1853" y="1721"/>
                    </a:lnTo>
                    <a:lnTo>
                      <a:pt x="1853" y="1703"/>
                    </a:lnTo>
                    <a:lnTo>
                      <a:pt x="1851" y="1683"/>
                    </a:lnTo>
                    <a:lnTo>
                      <a:pt x="1851" y="1663"/>
                    </a:lnTo>
                    <a:lnTo>
                      <a:pt x="1849" y="1645"/>
                    </a:lnTo>
                    <a:lnTo>
                      <a:pt x="1849" y="1625"/>
                    </a:lnTo>
                    <a:lnTo>
                      <a:pt x="1848" y="1605"/>
                    </a:lnTo>
                    <a:lnTo>
                      <a:pt x="1848" y="1587"/>
                    </a:lnTo>
                    <a:lnTo>
                      <a:pt x="1846" y="1567"/>
                    </a:lnTo>
                    <a:lnTo>
                      <a:pt x="1846" y="1547"/>
                    </a:lnTo>
                    <a:lnTo>
                      <a:pt x="1844" y="1529"/>
                    </a:lnTo>
                    <a:lnTo>
                      <a:pt x="1844" y="1509"/>
                    </a:lnTo>
                    <a:lnTo>
                      <a:pt x="1842" y="1489"/>
                    </a:lnTo>
                    <a:lnTo>
                      <a:pt x="1842" y="1471"/>
                    </a:lnTo>
                    <a:lnTo>
                      <a:pt x="1840" y="1451"/>
                    </a:lnTo>
                    <a:lnTo>
                      <a:pt x="1840" y="1433"/>
                    </a:lnTo>
                    <a:lnTo>
                      <a:pt x="1838" y="1413"/>
                    </a:lnTo>
                    <a:lnTo>
                      <a:pt x="1838" y="1395"/>
                    </a:lnTo>
                    <a:lnTo>
                      <a:pt x="1837" y="1375"/>
                    </a:lnTo>
                    <a:lnTo>
                      <a:pt x="1837" y="1355"/>
                    </a:lnTo>
                    <a:lnTo>
                      <a:pt x="1837" y="1337"/>
                    </a:lnTo>
                    <a:lnTo>
                      <a:pt x="1835" y="1317"/>
                    </a:lnTo>
                    <a:lnTo>
                      <a:pt x="1835" y="1299"/>
                    </a:lnTo>
                    <a:lnTo>
                      <a:pt x="1835" y="1279"/>
                    </a:lnTo>
                    <a:lnTo>
                      <a:pt x="1833" y="1261"/>
                    </a:lnTo>
                    <a:lnTo>
                      <a:pt x="1833" y="1241"/>
                    </a:lnTo>
                    <a:lnTo>
                      <a:pt x="1833" y="1223"/>
                    </a:lnTo>
                    <a:lnTo>
                      <a:pt x="1833" y="1203"/>
                    </a:lnTo>
                    <a:lnTo>
                      <a:pt x="1833" y="1185"/>
                    </a:lnTo>
                    <a:lnTo>
                      <a:pt x="1833" y="1165"/>
                    </a:lnTo>
                    <a:lnTo>
                      <a:pt x="1833" y="1147"/>
                    </a:lnTo>
                    <a:lnTo>
                      <a:pt x="1828" y="1149"/>
                    </a:lnTo>
                    <a:lnTo>
                      <a:pt x="1826" y="1147"/>
                    </a:lnTo>
                    <a:lnTo>
                      <a:pt x="1824" y="1145"/>
                    </a:lnTo>
                    <a:lnTo>
                      <a:pt x="1824" y="1143"/>
                    </a:lnTo>
                    <a:lnTo>
                      <a:pt x="1822" y="1140"/>
                    </a:lnTo>
                    <a:lnTo>
                      <a:pt x="1820" y="1138"/>
                    </a:lnTo>
                    <a:lnTo>
                      <a:pt x="1820" y="1136"/>
                    </a:lnTo>
                    <a:lnTo>
                      <a:pt x="1820" y="1134"/>
                    </a:lnTo>
                    <a:lnTo>
                      <a:pt x="1819" y="1131"/>
                    </a:lnTo>
                    <a:lnTo>
                      <a:pt x="1819" y="1129"/>
                    </a:lnTo>
                    <a:lnTo>
                      <a:pt x="1819" y="1127"/>
                    </a:lnTo>
                    <a:lnTo>
                      <a:pt x="1819" y="1123"/>
                    </a:lnTo>
                    <a:lnTo>
                      <a:pt x="1819" y="1122"/>
                    </a:lnTo>
                    <a:lnTo>
                      <a:pt x="1819" y="1120"/>
                    </a:lnTo>
                    <a:lnTo>
                      <a:pt x="1819" y="1116"/>
                    </a:lnTo>
                    <a:lnTo>
                      <a:pt x="1819" y="1114"/>
                    </a:lnTo>
                    <a:lnTo>
                      <a:pt x="1819" y="1111"/>
                    </a:lnTo>
                    <a:lnTo>
                      <a:pt x="1819" y="1109"/>
                    </a:lnTo>
                    <a:lnTo>
                      <a:pt x="1819" y="1107"/>
                    </a:lnTo>
                    <a:lnTo>
                      <a:pt x="1819" y="1103"/>
                    </a:lnTo>
                    <a:lnTo>
                      <a:pt x="1819" y="1102"/>
                    </a:lnTo>
                    <a:lnTo>
                      <a:pt x="1819" y="1098"/>
                    </a:lnTo>
                    <a:lnTo>
                      <a:pt x="1819" y="1096"/>
                    </a:lnTo>
                    <a:lnTo>
                      <a:pt x="1819" y="1093"/>
                    </a:lnTo>
                    <a:lnTo>
                      <a:pt x="1819" y="1091"/>
                    </a:lnTo>
                    <a:lnTo>
                      <a:pt x="1819" y="1089"/>
                    </a:lnTo>
                    <a:lnTo>
                      <a:pt x="1819" y="1085"/>
                    </a:lnTo>
                    <a:lnTo>
                      <a:pt x="1819" y="1084"/>
                    </a:lnTo>
                    <a:lnTo>
                      <a:pt x="1819" y="1082"/>
                    </a:lnTo>
                    <a:lnTo>
                      <a:pt x="1817" y="1078"/>
                    </a:lnTo>
                    <a:lnTo>
                      <a:pt x="1817" y="1076"/>
                    </a:lnTo>
                    <a:lnTo>
                      <a:pt x="1817" y="1074"/>
                    </a:lnTo>
                    <a:lnTo>
                      <a:pt x="1817" y="1073"/>
                    </a:lnTo>
                    <a:lnTo>
                      <a:pt x="1742" y="1071"/>
                    </a:lnTo>
                    <a:lnTo>
                      <a:pt x="317" y="1069"/>
                    </a:lnTo>
                    <a:lnTo>
                      <a:pt x="230" y="1071"/>
                    </a:lnTo>
                    <a:lnTo>
                      <a:pt x="230" y="1689"/>
                    </a:lnTo>
                    <a:lnTo>
                      <a:pt x="232" y="1689"/>
                    </a:lnTo>
                    <a:lnTo>
                      <a:pt x="234" y="1689"/>
                    </a:lnTo>
                    <a:lnTo>
                      <a:pt x="235" y="1689"/>
                    </a:lnTo>
                    <a:lnTo>
                      <a:pt x="237" y="1689"/>
                    </a:lnTo>
                    <a:lnTo>
                      <a:pt x="237" y="1690"/>
                    </a:lnTo>
                    <a:lnTo>
                      <a:pt x="239" y="1690"/>
                    </a:lnTo>
                    <a:lnTo>
                      <a:pt x="241" y="1690"/>
                    </a:lnTo>
                    <a:lnTo>
                      <a:pt x="243" y="1690"/>
                    </a:lnTo>
                    <a:lnTo>
                      <a:pt x="245" y="1690"/>
                    </a:lnTo>
                    <a:lnTo>
                      <a:pt x="246" y="1690"/>
                    </a:lnTo>
                    <a:lnTo>
                      <a:pt x="248" y="1690"/>
                    </a:lnTo>
                    <a:lnTo>
                      <a:pt x="250" y="1690"/>
                    </a:lnTo>
                    <a:lnTo>
                      <a:pt x="252" y="1690"/>
                    </a:lnTo>
                    <a:lnTo>
                      <a:pt x="254" y="1690"/>
                    </a:lnTo>
                    <a:lnTo>
                      <a:pt x="255" y="1690"/>
                    </a:lnTo>
                    <a:lnTo>
                      <a:pt x="257" y="1690"/>
                    </a:lnTo>
                    <a:lnTo>
                      <a:pt x="259" y="1690"/>
                    </a:lnTo>
                    <a:lnTo>
                      <a:pt x="261" y="1690"/>
                    </a:lnTo>
                    <a:lnTo>
                      <a:pt x="263" y="1690"/>
                    </a:lnTo>
                    <a:lnTo>
                      <a:pt x="264" y="1690"/>
                    </a:lnTo>
                    <a:lnTo>
                      <a:pt x="264" y="1692"/>
                    </a:lnTo>
                    <a:lnTo>
                      <a:pt x="266" y="1692"/>
                    </a:lnTo>
                    <a:lnTo>
                      <a:pt x="268" y="1692"/>
                    </a:lnTo>
                    <a:lnTo>
                      <a:pt x="270" y="1694"/>
                    </a:lnTo>
                    <a:lnTo>
                      <a:pt x="272" y="1698"/>
                    </a:lnTo>
                    <a:lnTo>
                      <a:pt x="272" y="1700"/>
                    </a:lnTo>
                    <a:lnTo>
                      <a:pt x="272" y="1703"/>
                    </a:lnTo>
                    <a:lnTo>
                      <a:pt x="272" y="1705"/>
                    </a:lnTo>
                    <a:lnTo>
                      <a:pt x="274" y="1709"/>
                    </a:lnTo>
                    <a:lnTo>
                      <a:pt x="274" y="1710"/>
                    </a:lnTo>
                    <a:lnTo>
                      <a:pt x="274" y="1714"/>
                    </a:lnTo>
                    <a:lnTo>
                      <a:pt x="274" y="1716"/>
                    </a:lnTo>
                    <a:lnTo>
                      <a:pt x="274" y="1719"/>
                    </a:lnTo>
                    <a:lnTo>
                      <a:pt x="274" y="1721"/>
                    </a:lnTo>
                    <a:lnTo>
                      <a:pt x="274" y="1723"/>
                    </a:lnTo>
                    <a:lnTo>
                      <a:pt x="274" y="1727"/>
                    </a:lnTo>
                    <a:lnTo>
                      <a:pt x="274" y="1729"/>
                    </a:lnTo>
                    <a:lnTo>
                      <a:pt x="274" y="1732"/>
                    </a:lnTo>
                    <a:lnTo>
                      <a:pt x="275" y="1734"/>
                    </a:lnTo>
                    <a:lnTo>
                      <a:pt x="275" y="1736"/>
                    </a:lnTo>
                    <a:lnTo>
                      <a:pt x="274" y="1739"/>
                    </a:lnTo>
                    <a:lnTo>
                      <a:pt x="274" y="1741"/>
                    </a:lnTo>
                    <a:lnTo>
                      <a:pt x="274" y="1745"/>
                    </a:lnTo>
                    <a:lnTo>
                      <a:pt x="274" y="1747"/>
                    </a:lnTo>
                    <a:lnTo>
                      <a:pt x="274" y="1750"/>
                    </a:lnTo>
                    <a:lnTo>
                      <a:pt x="274" y="1752"/>
                    </a:lnTo>
                    <a:lnTo>
                      <a:pt x="274" y="1754"/>
                    </a:lnTo>
                    <a:lnTo>
                      <a:pt x="274" y="1758"/>
                    </a:lnTo>
                    <a:lnTo>
                      <a:pt x="274" y="1761"/>
                    </a:lnTo>
                    <a:lnTo>
                      <a:pt x="274" y="1763"/>
                    </a:lnTo>
                    <a:lnTo>
                      <a:pt x="274" y="1767"/>
                    </a:lnTo>
                    <a:lnTo>
                      <a:pt x="274" y="1768"/>
                    </a:lnTo>
                    <a:lnTo>
                      <a:pt x="274" y="1772"/>
                    </a:lnTo>
                    <a:lnTo>
                      <a:pt x="274" y="1776"/>
                    </a:lnTo>
                    <a:lnTo>
                      <a:pt x="274" y="1777"/>
                    </a:lnTo>
                    <a:lnTo>
                      <a:pt x="274" y="1781"/>
                    </a:lnTo>
                    <a:lnTo>
                      <a:pt x="274" y="1794"/>
                    </a:lnTo>
                    <a:lnTo>
                      <a:pt x="69" y="1794"/>
                    </a:lnTo>
                    <a:lnTo>
                      <a:pt x="4" y="1794"/>
                    </a:lnTo>
                    <a:lnTo>
                      <a:pt x="2" y="1792"/>
                    </a:lnTo>
                    <a:lnTo>
                      <a:pt x="2" y="1790"/>
                    </a:lnTo>
                    <a:lnTo>
                      <a:pt x="0" y="1790"/>
                    </a:lnTo>
                    <a:lnTo>
                      <a:pt x="0" y="1788"/>
                    </a:lnTo>
                    <a:lnTo>
                      <a:pt x="0" y="1787"/>
                    </a:lnTo>
                    <a:lnTo>
                      <a:pt x="0" y="1785"/>
                    </a:lnTo>
                    <a:lnTo>
                      <a:pt x="0" y="1783"/>
                    </a:lnTo>
                    <a:lnTo>
                      <a:pt x="4" y="1783"/>
                    </a:lnTo>
                    <a:lnTo>
                      <a:pt x="7" y="1783"/>
                    </a:lnTo>
                    <a:lnTo>
                      <a:pt x="11" y="1783"/>
                    </a:lnTo>
                    <a:lnTo>
                      <a:pt x="14" y="1781"/>
                    </a:lnTo>
                    <a:lnTo>
                      <a:pt x="18" y="1781"/>
                    </a:lnTo>
                    <a:lnTo>
                      <a:pt x="22" y="1781"/>
                    </a:lnTo>
                    <a:lnTo>
                      <a:pt x="25" y="1781"/>
                    </a:lnTo>
                    <a:lnTo>
                      <a:pt x="29" y="1781"/>
                    </a:lnTo>
                    <a:lnTo>
                      <a:pt x="33" y="1781"/>
                    </a:lnTo>
                    <a:lnTo>
                      <a:pt x="36" y="1781"/>
                    </a:lnTo>
                    <a:lnTo>
                      <a:pt x="40" y="1781"/>
                    </a:lnTo>
                    <a:lnTo>
                      <a:pt x="43" y="1781"/>
                    </a:lnTo>
                    <a:lnTo>
                      <a:pt x="47" y="1781"/>
                    </a:lnTo>
                    <a:lnTo>
                      <a:pt x="51" y="1781"/>
                    </a:lnTo>
                    <a:lnTo>
                      <a:pt x="54" y="1781"/>
                    </a:lnTo>
                    <a:lnTo>
                      <a:pt x="60" y="1781"/>
                    </a:lnTo>
                    <a:lnTo>
                      <a:pt x="63" y="1781"/>
                    </a:lnTo>
                    <a:lnTo>
                      <a:pt x="67" y="1781"/>
                    </a:lnTo>
                    <a:lnTo>
                      <a:pt x="71" y="1781"/>
                    </a:lnTo>
                    <a:lnTo>
                      <a:pt x="74" y="1781"/>
                    </a:lnTo>
                    <a:lnTo>
                      <a:pt x="78" y="1781"/>
                    </a:lnTo>
                    <a:lnTo>
                      <a:pt x="83" y="1781"/>
                    </a:lnTo>
                    <a:lnTo>
                      <a:pt x="87" y="1781"/>
                    </a:lnTo>
                    <a:lnTo>
                      <a:pt x="91" y="1781"/>
                    </a:lnTo>
                    <a:lnTo>
                      <a:pt x="94" y="1781"/>
                    </a:lnTo>
                    <a:lnTo>
                      <a:pt x="100" y="1781"/>
                    </a:lnTo>
                    <a:lnTo>
                      <a:pt x="103" y="1781"/>
                    </a:lnTo>
                    <a:lnTo>
                      <a:pt x="107" y="1781"/>
                    </a:lnTo>
                    <a:lnTo>
                      <a:pt x="110" y="1781"/>
                    </a:lnTo>
                    <a:lnTo>
                      <a:pt x="116" y="1781"/>
                    </a:lnTo>
                    <a:lnTo>
                      <a:pt x="120" y="1781"/>
                    </a:lnTo>
                    <a:lnTo>
                      <a:pt x="123" y="1781"/>
                    </a:lnTo>
                    <a:lnTo>
                      <a:pt x="127" y="1692"/>
                    </a:lnTo>
                    <a:lnTo>
                      <a:pt x="129" y="1692"/>
                    </a:lnTo>
                    <a:lnTo>
                      <a:pt x="130" y="1692"/>
                    </a:lnTo>
                    <a:lnTo>
                      <a:pt x="132" y="1692"/>
                    </a:lnTo>
                    <a:lnTo>
                      <a:pt x="134" y="1692"/>
                    </a:lnTo>
                    <a:lnTo>
                      <a:pt x="136" y="1692"/>
                    </a:lnTo>
                    <a:lnTo>
                      <a:pt x="138" y="1692"/>
                    </a:lnTo>
                    <a:lnTo>
                      <a:pt x="139" y="1692"/>
                    </a:lnTo>
                    <a:lnTo>
                      <a:pt x="141" y="1690"/>
                    </a:lnTo>
                    <a:lnTo>
                      <a:pt x="143" y="1689"/>
                    </a:lnTo>
                    <a:lnTo>
                      <a:pt x="145" y="1687"/>
                    </a:lnTo>
                    <a:lnTo>
                      <a:pt x="145" y="1685"/>
                    </a:lnTo>
                    <a:lnTo>
                      <a:pt x="145" y="1683"/>
                    </a:lnTo>
                    <a:lnTo>
                      <a:pt x="147" y="1681"/>
                    </a:lnTo>
                    <a:lnTo>
                      <a:pt x="147" y="1680"/>
                    </a:lnTo>
                    <a:lnTo>
                      <a:pt x="147" y="1678"/>
                    </a:lnTo>
                    <a:lnTo>
                      <a:pt x="147" y="1676"/>
                    </a:lnTo>
                    <a:lnTo>
                      <a:pt x="147" y="1674"/>
                    </a:lnTo>
                    <a:lnTo>
                      <a:pt x="147" y="1672"/>
                    </a:lnTo>
                    <a:lnTo>
                      <a:pt x="147" y="1671"/>
                    </a:lnTo>
                    <a:lnTo>
                      <a:pt x="147" y="1669"/>
                    </a:lnTo>
                    <a:lnTo>
                      <a:pt x="147" y="1667"/>
                    </a:lnTo>
                    <a:lnTo>
                      <a:pt x="147" y="1665"/>
                    </a:lnTo>
                    <a:lnTo>
                      <a:pt x="147" y="1663"/>
                    </a:lnTo>
                    <a:lnTo>
                      <a:pt x="147" y="1661"/>
                    </a:lnTo>
                    <a:lnTo>
                      <a:pt x="147" y="1660"/>
                    </a:lnTo>
                    <a:lnTo>
                      <a:pt x="141" y="629"/>
                    </a:lnTo>
                    <a:lnTo>
                      <a:pt x="96" y="625"/>
                    </a:lnTo>
                    <a:lnTo>
                      <a:pt x="96" y="623"/>
                    </a:lnTo>
                    <a:lnTo>
                      <a:pt x="96" y="620"/>
                    </a:lnTo>
                    <a:lnTo>
                      <a:pt x="96" y="618"/>
                    </a:lnTo>
                    <a:lnTo>
                      <a:pt x="96" y="614"/>
                    </a:lnTo>
                    <a:lnTo>
                      <a:pt x="96" y="612"/>
                    </a:lnTo>
                    <a:lnTo>
                      <a:pt x="94" y="611"/>
                    </a:lnTo>
                    <a:lnTo>
                      <a:pt x="94" y="607"/>
                    </a:lnTo>
                    <a:lnTo>
                      <a:pt x="94" y="605"/>
                    </a:lnTo>
                    <a:lnTo>
                      <a:pt x="94" y="602"/>
                    </a:lnTo>
                    <a:lnTo>
                      <a:pt x="94" y="600"/>
                    </a:lnTo>
                    <a:lnTo>
                      <a:pt x="94" y="596"/>
                    </a:lnTo>
                    <a:lnTo>
                      <a:pt x="94" y="594"/>
                    </a:lnTo>
                    <a:lnTo>
                      <a:pt x="94" y="592"/>
                    </a:lnTo>
                    <a:lnTo>
                      <a:pt x="94" y="589"/>
                    </a:lnTo>
                    <a:lnTo>
                      <a:pt x="94" y="587"/>
                    </a:lnTo>
                    <a:lnTo>
                      <a:pt x="94" y="583"/>
                    </a:lnTo>
                    <a:lnTo>
                      <a:pt x="94" y="582"/>
                    </a:lnTo>
                    <a:lnTo>
                      <a:pt x="94" y="578"/>
                    </a:lnTo>
                    <a:lnTo>
                      <a:pt x="94" y="576"/>
                    </a:lnTo>
                    <a:lnTo>
                      <a:pt x="94" y="573"/>
                    </a:lnTo>
                    <a:lnTo>
                      <a:pt x="94" y="571"/>
                    </a:lnTo>
                    <a:lnTo>
                      <a:pt x="94" y="569"/>
                    </a:lnTo>
                    <a:lnTo>
                      <a:pt x="94" y="565"/>
                    </a:lnTo>
                    <a:lnTo>
                      <a:pt x="96" y="563"/>
                    </a:lnTo>
                    <a:lnTo>
                      <a:pt x="96" y="560"/>
                    </a:lnTo>
                    <a:lnTo>
                      <a:pt x="96" y="558"/>
                    </a:lnTo>
                    <a:lnTo>
                      <a:pt x="96" y="556"/>
                    </a:lnTo>
                    <a:lnTo>
                      <a:pt x="96" y="553"/>
                    </a:lnTo>
                    <a:lnTo>
                      <a:pt x="98" y="551"/>
                    </a:lnTo>
                    <a:lnTo>
                      <a:pt x="98" y="549"/>
                    </a:lnTo>
                    <a:lnTo>
                      <a:pt x="98" y="545"/>
                    </a:lnTo>
                    <a:lnTo>
                      <a:pt x="98" y="544"/>
                    </a:lnTo>
                    <a:lnTo>
                      <a:pt x="139" y="544"/>
                    </a:lnTo>
                    <a:lnTo>
                      <a:pt x="139" y="542"/>
                    </a:lnTo>
                    <a:lnTo>
                      <a:pt x="141" y="540"/>
                    </a:lnTo>
                    <a:lnTo>
                      <a:pt x="141" y="538"/>
                    </a:lnTo>
                    <a:lnTo>
                      <a:pt x="141" y="536"/>
                    </a:lnTo>
                    <a:lnTo>
                      <a:pt x="141" y="535"/>
                    </a:lnTo>
                    <a:lnTo>
                      <a:pt x="141" y="533"/>
                    </a:lnTo>
                    <a:lnTo>
                      <a:pt x="141" y="531"/>
                    </a:lnTo>
                    <a:lnTo>
                      <a:pt x="141" y="529"/>
                    </a:lnTo>
                    <a:lnTo>
                      <a:pt x="141" y="527"/>
                    </a:lnTo>
                    <a:lnTo>
                      <a:pt x="141" y="525"/>
                    </a:lnTo>
                    <a:lnTo>
                      <a:pt x="141" y="524"/>
                    </a:lnTo>
                    <a:lnTo>
                      <a:pt x="141" y="522"/>
                    </a:lnTo>
                    <a:lnTo>
                      <a:pt x="141" y="520"/>
                    </a:lnTo>
                    <a:lnTo>
                      <a:pt x="141" y="518"/>
                    </a:lnTo>
                    <a:lnTo>
                      <a:pt x="141" y="516"/>
                    </a:lnTo>
                    <a:lnTo>
                      <a:pt x="141" y="515"/>
                    </a:lnTo>
                    <a:lnTo>
                      <a:pt x="141" y="513"/>
                    </a:lnTo>
                    <a:lnTo>
                      <a:pt x="141" y="511"/>
                    </a:lnTo>
                    <a:lnTo>
                      <a:pt x="143" y="509"/>
                    </a:lnTo>
                    <a:lnTo>
                      <a:pt x="143" y="507"/>
                    </a:lnTo>
                    <a:lnTo>
                      <a:pt x="143" y="506"/>
                    </a:lnTo>
                    <a:lnTo>
                      <a:pt x="143" y="504"/>
                    </a:lnTo>
                    <a:lnTo>
                      <a:pt x="145" y="504"/>
                    </a:lnTo>
                    <a:lnTo>
                      <a:pt x="145" y="502"/>
                    </a:lnTo>
                    <a:lnTo>
                      <a:pt x="145" y="500"/>
                    </a:lnTo>
                    <a:lnTo>
                      <a:pt x="147" y="500"/>
                    </a:lnTo>
                    <a:lnTo>
                      <a:pt x="147" y="498"/>
                    </a:lnTo>
                    <a:lnTo>
                      <a:pt x="214" y="498"/>
                    </a:lnTo>
                    <a:lnTo>
                      <a:pt x="216" y="4"/>
                    </a:lnTo>
                    <a:lnTo>
                      <a:pt x="219" y="0"/>
                    </a:lnTo>
                    <a:lnTo>
                      <a:pt x="1858" y="2"/>
                    </a:lnTo>
                    <a:lnTo>
                      <a:pt x="1862" y="11"/>
                    </a:lnTo>
                    <a:lnTo>
                      <a:pt x="1862" y="27"/>
                    </a:lnTo>
                    <a:lnTo>
                      <a:pt x="1860" y="43"/>
                    </a:lnTo>
                    <a:lnTo>
                      <a:pt x="1860" y="60"/>
                    </a:lnTo>
                    <a:lnTo>
                      <a:pt x="1860" y="76"/>
                    </a:lnTo>
                    <a:lnTo>
                      <a:pt x="1860" y="92"/>
                    </a:lnTo>
                    <a:lnTo>
                      <a:pt x="1858" y="109"/>
                    </a:lnTo>
                    <a:lnTo>
                      <a:pt x="1858" y="125"/>
                    </a:lnTo>
                    <a:lnTo>
                      <a:pt x="1858" y="143"/>
                    </a:lnTo>
                    <a:lnTo>
                      <a:pt x="1858" y="159"/>
                    </a:lnTo>
                    <a:lnTo>
                      <a:pt x="1858" y="176"/>
                    </a:lnTo>
                    <a:lnTo>
                      <a:pt x="1858" y="192"/>
                    </a:lnTo>
                    <a:lnTo>
                      <a:pt x="1858" y="208"/>
                    </a:lnTo>
                    <a:lnTo>
                      <a:pt x="1858" y="225"/>
                    </a:lnTo>
                    <a:lnTo>
                      <a:pt x="1858" y="243"/>
                    </a:lnTo>
                    <a:lnTo>
                      <a:pt x="1858" y="259"/>
                    </a:lnTo>
                    <a:lnTo>
                      <a:pt x="1858" y="275"/>
                    </a:lnTo>
                    <a:lnTo>
                      <a:pt x="1858" y="292"/>
                    </a:lnTo>
                    <a:lnTo>
                      <a:pt x="1858" y="308"/>
                    </a:lnTo>
                    <a:lnTo>
                      <a:pt x="1858" y="326"/>
                    </a:lnTo>
                    <a:lnTo>
                      <a:pt x="1858" y="342"/>
                    </a:lnTo>
                    <a:lnTo>
                      <a:pt x="1858" y="359"/>
                    </a:lnTo>
                    <a:lnTo>
                      <a:pt x="1858" y="377"/>
                    </a:lnTo>
                    <a:lnTo>
                      <a:pt x="1858" y="393"/>
                    </a:lnTo>
                    <a:lnTo>
                      <a:pt x="1858" y="409"/>
                    </a:lnTo>
                    <a:lnTo>
                      <a:pt x="1858" y="428"/>
                    </a:lnTo>
                    <a:lnTo>
                      <a:pt x="1858" y="444"/>
                    </a:lnTo>
                    <a:lnTo>
                      <a:pt x="1858" y="460"/>
                    </a:lnTo>
                    <a:lnTo>
                      <a:pt x="1858" y="478"/>
                    </a:lnTo>
                    <a:lnTo>
                      <a:pt x="1858" y="495"/>
                    </a:lnTo>
                    <a:lnTo>
                      <a:pt x="1858" y="513"/>
                    </a:lnTo>
                    <a:lnTo>
                      <a:pt x="1858" y="529"/>
                    </a:lnTo>
                    <a:lnTo>
                      <a:pt x="1858" y="547"/>
                    </a:lnTo>
                    <a:lnTo>
                      <a:pt x="1860" y="545"/>
                    </a:lnTo>
                    <a:lnTo>
                      <a:pt x="1864" y="545"/>
                    </a:lnTo>
                    <a:lnTo>
                      <a:pt x="1866" y="545"/>
                    </a:lnTo>
                    <a:lnTo>
                      <a:pt x="1869" y="544"/>
                    </a:lnTo>
                    <a:lnTo>
                      <a:pt x="1871" y="544"/>
                    </a:lnTo>
                    <a:lnTo>
                      <a:pt x="1875" y="542"/>
                    </a:lnTo>
                    <a:lnTo>
                      <a:pt x="1877" y="542"/>
                    </a:lnTo>
                    <a:lnTo>
                      <a:pt x="1878" y="540"/>
                    </a:lnTo>
                    <a:lnTo>
                      <a:pt x="1882" y="540"/>
                    </a:lnTo>
                    <a:lnTo>
                      <a:pt x="1884" y="538"/>
                    </a:lnTo>
                    <a:lnTo>
                      <a:pt x="1887" y="538"/>
                    </a:lnTo>
                    <a:lnTo>
                      <a:pt x="1889" y="538"/>
                    </a:lnTo>
                    <a:lnTo>
                      <a:pt x="1893" y="536"/>
                    </a:lnTo>
                    <a:lnTo>
                      <a:pt x="1895" y="536"/>
                    </a:lnTo>
                    <a:lnTo>
                      <a:pt x="1898" y="535"/>
                    </a:lnTo>
                    <a:lnTo>
                      <a:pt x="1900" y="535"/>
                    </a:lnTo>
                    <a:lnTo>
                      <a:pt x="1904" y="533"/>
                    </a:lnTo>
                    <a:lnTo>
                      <a:pt x="1906" y="531"/>
                    </a:lnTo>
                    <a:lnTo>
                      <a:pt x="1909" y="531"/>
                    </a:lnTo>
                    <a:lnTo>
                      <a:pt x="1911" y="529"/>
                    </a:lnTo>
                    <a:lnTo>
                      <a:pt x="1915" y="529"/>
                    </a:lnTo>
                    <a:lnTo>
                      <a:pt x="1916" y="527"/>
                    </a:lnTo>
                    <a:lnTo>
                      <a:pt x="1920" y="527"/>
                    </a:lnTo>
                    <a:lnTo>
                      <a:pt x="1924" y="525"/>
                    </a:lnTo>
                    <a:lnTo>
                      <a:pt x="1925" y="525"/>
                    </a:lnTo>
                    <a:lnTo>
                      <a:pt x="1929" y="525"/>
                    </a:lnTo>
                    <a:lnTo>
                      <a:pt x="1931" y="524"/>
                    </a:lnTo>
                    <a:lnTo>
                      <a:pt x="1934" y="524"/>
                    </a:lnTo>
                    <a:lnTo>
                      <a:pt x="1936" y="522"/>
                    </a:lnTo>
                    <a:lnTo>
                      <a:pt x="1940" y="522"/>
                    </a:lnTo>
                    <a:lnTo>
                      <a:pt x="1942" y="520"/>
                    </a:lnTo>
                    <a:lnTo>
                      <a:pt x="1945" y="520"/>
                    </a:lnTo>
                    <a:lnTo>
                      <a:pt x="1944" y="518"/>
                    </a:lnTo>
                    <a:lnTo>
                      <a:pt x="1940" y="518"/>
                    </a:lnTo>
                    <a:lnTo>
                      <a:pt x="1938" y="516"/>
                    </a:lnTo>
                    <a:lnTo>
                      <a:pt x="1936" y="516"/>
                    </a:lnTo>
                    <a:lnTo>
                      <a:pt x="1934" y="515"/>
                    </a:lnTo>
                    <a:lnTo>
                      <a:pt x="1931" y="515"/>
                    </a:lnTo>
                    <a:lnTo>
                      <a:pt x="1929" y="513"/>
                    </a:lnTo>
                    <a:lnTo>
                      <a:pt x="1927" y="513"/>
                    </a:lnTo>
                    <a:lnTo>
                      <a:pt x="1924" y="511"/>
                    </a:lnTo>
                    <a:lnTo>
                      <a:pt x="1922" y="511"/>
                    </a:lnTo>
                    <a:lnTo>
                      <a:pt x="1920" y="509"/>
                    </a:lnTo>
                    <a:lnTo>
                      <a:pt x="1916" y="507"/>
                    </a:lnTo>
                    <a:lnTo>
                      <a:pt x="1915" y="507"/>
                    </a:lnTo>
                    <a:lnTo>
                      <a:pt x="1913" y="506"/>
                    </a:lnTo>
                    <a:lnTo>
                      <a:pt x="1911" y="506"/>
                    </a:lnTo>
                    <a:lnTo>
                      <a:pt x="1907" y="504"/>
                    </a:lnTo>
                    <a:lnTo>
                      <a:pt x="1906" y="502"/>
                    </a:lnTo>
                    <a:lnTo>
                      <a:pt x="1904" y="500"/>
                    </a:lnTo>
                    <a:lnTo>
                      <a:pt x="1902" y="500"/>
                    </a:lnTo>
                    <a:lnTo>
                      <a:pt x="1900" y="498"/>
                    </a:lnTo>
                    <a:lnTo>
                      <a:pt x="1898" y="496"/>
                    </a:lnTo>
                    <a:lnTo>
                      <a:pt x="1896" y="495"/>
                    </a:lnTo>
                    <a:lnTo>
                      <a:pt x="1895" y="493"/>
                    </a:lnTo>
                    <a:lnTo>
                      <a:pt x="1893" y="491"/>
                    </a:lnTo>
                    <a:lnTo>
                      <a:pt x="1891" y="489"/>
                    </a:lnTo>
                    <a:lnTo>
                      <a:pt x="1889" y="487"/>
                    </a:lnTo>
                    <a:lnTo>
                      <a:pt x="1887" y="486"/>
                    </a:lnTo>
                    <a:lnTo>
                      <a:pt x="1886" y="482"/>
                    </a:lnTo>
                    <a:lnTo>
                      <a:pt x="1886" y="480"/>
                    </a:lnTo>
                    <a:lnTo>
                      <a:pt x="1884" y="478"/>
                    </a:lnTo>
                    <a:lnTo>
                      <a:pt x="1882" y="475"/>
                    </a:lnTo>
                    <a:lnTo>
                      <a:pt x="1882" y="473"/>
                    </a:lnTo>
                    <a:lnTo>
                      <a:pt x="1880" y="469"/>
                    </a:lnTo>
                    <a:lnTo>
                      <a:pt x="1878" y="464"/>
                    </a:lnTo>
                    <a:lnTo>
                      <a:pt x="1877" y="460"/>
                    </a:lnTo>
                    <a:lnTo>
                      <a:pt x="1875" y="455"/>
                    </a:lnTo>
                    <a:lnTo>
                      <a:pt x="1875" y="451"/>
                    </a:lnTo>
                    <a:lnTo>
                      <a:pt x="1873" y="446"/>
                    </a:lnTo>
                    <a:lnTo>
                      <a:pt x="1873" y="442"/>
                    </a:lnTo>
                    <a:lnTo>
                      <a:pt x="1873" y="438"/>
                    </a:lnTo>
                    <a:lnTo>
                      <a:pt x="1873" y="433"/>
                    </a:lnTo>
                    <a:lnTo>
                      <a:pt x="1873" y="429"/>
                    </a:lnTo>
                    <a:lnTo>
                      <a:pt x="1873" y="424"/>
                    </a:lnTo>
                    <a:lnTo>
                      <a:pt x="1873" y="420"/>
                    </a:lnTo>
                    <a:lnTo>
                      <a:pt x="1875" y="415"/>
                    </a:lnTo>
                    <a:lnTo>
                      <a:pt x="1875" y="411"/>
                    </a:lnTo>
                    <a:lnTo>
                      <a:pt x="1875" y="406"/>
                    </a:lnTo>
                    <a:lnTo>
                      <a:pt x="1877" y="402"/>
                    </a:lnTo>
                    <a:lnTo>
                      <a:pt x="1877" y="399"/>
                    </a:lnTo>
                    <a:lnTo>
                      <a:pt x="1878" y="393"/>
                    </a:lnTo>
                    <a:lnTo>
                      <a:pt x="1878" y="390"/>
                    </a:lnTo>
                    <a:lnTo>
                      <a:pt x="1880" y="384"/>
                    </a:lnTo>
                    <a:lnTo>
                      <a:pt x="1882" y="380"/>
                    </a:lnTo>
                    <a:lnTo>
                      <a:pt x="1882" y="375"/>
                    </a:lnTo>
                    <a:lnTo>
                      <a:pt x="1884" y="371"/>
                    </a:lnTo>
                    <a:lnTo>
                      <a:pt x="1884" y="366"/>
                    </a:lnTo>
                    <a:lnTo>
                      <a:pt x="1886" y="362"/>
                    </a:lnTo>
                    <a:lnTo>
                      <a:pt x="1887" y="359"/>
                    </a:lnTo>
                    <a:lnTo>
                      <a:pt x="1887" y="353"/>
                    </a:lnTo>
                    <a:lnTo>
                      <a:pt x="1889" y="350"/>
                    </a:lnTo>
                    <a:lnTo>
                      <a:pt x="1889" y="344"/>
                    </a:lnTo>
                    <a:lnTo>
                      <a:pt x="1889" y="341"/>
                    </a:lnTo>
                    <a:lnTo>
                      <a:pt x="1891" y="335"/>
                    </a:lnTo>
                    <a:lnTo>
                      <a:pt x="1891" y="332"/>
                    </a:lnTo>
                    <a:lnTo>
                      <a:pt x="1924" y="237"/>
                    </a:lnTo>
                    <a:lnTo>
                      <a:pt x="1924" y="236"/>
                    </a:lnTo>
                    <a:lnTo>
                      <a:pt x="1922" y="234"/>
                    </a:lnTo>
                    <a:lnTo>
                      <a:pt x="1922" y="232"/>
                    </a:lnTo>
                    <a:lnTo>
                      <a:pt x="1922" y="230"/>
                    </a:lnTo>
                    <a:lnTo>
                      <a:pt x="1920" y="228"/>
                    </a:lnTo>
                    <a:lnTo>
                      <a:pt x="1920" y="226"/>
                    </a:lnTo>
                    <a:lnTo>
                      <a:pt x="1920" y="225"/>
                    </a:lnTo>
                    <a:lnTo>
                      <a:pt x="1918" y="223"/>
                    </a:lnTo>
                    <a:lnTo>
                      <a:pt x="1918" y="221"/>
                    </a:lnTo>
                    <a:lnTo>
                      <a:pt x="1918" y="219"/>
                    </a:lnTo>
                    <a:lnTo>
                      <a:pt x="1918" y="217"/>
                    </a:lnTo>
                    <a:lnTo>
                      <a:pt x="1918" y="216"/>
                    </a:lnTo>
                    <a:lnTo>
                      <a:pt x="1918" y="214"/>
                    </a:lnTo>
                    <a:lnTo>
                      <a:pt x="1918" y="212"/>
                    </a:lnTo>
                    <a:lnTo>
                      <a:pt x="1916" y="210"/>
                    </a:lnTo>
                    <a:lnTo>
                      <a:pt x="1916" y="208"/>
                    </a:lnTo>
                    <a:lnTo>
                      <a:pt x="1916" y="207"/>
                    </a:lnTo>
                    <a:lnTo>
                      <a:pt x="1916" y="205"/>
                    </a:lnTo>
                    <a:lnTo>
                      <a:pt x="1916" y="203"/>
                    </a:lnTo>
                    <a:lnTo>
                      <a:pt x="1916" y="201"/>
                    </a:lnTo>
                    <a:lnTo>
                      <a:pt x="1916" y="199"/>
                    </a:lnTo>
                    <a:lnTo>
                      <a:pt x="1916" y="197"/>
                    </a:lnTo>
                    <a:lnTo>
                      <a:pt x="1916" y="196"/>
                    </a:lnTo>
                    <a:lnTo>
                      <a:pt x="1916" y="194"/>
                    </a:lnTo>
                    <a:lnTo>
                      <a:pt x="1916" y="192"/>
                    </a:lnTo>
                    <a:lnTo>
                      <a:pt x="1916" y="190"/>
                    </a:lnTo>
                    <a:lnTo>
                      <a:pt x="1916" y="188"/>
                    </a:lnTo>
                    <a:lnTo>
                      <a:pt x="1916" y="187"/>
                    </a:lnTo>
                    <a:lnTo>
                      <a:pt x="1915" y="185"/>
                    </a:lnTo>
                    <a:lnTo>
                      <a:pt x="1915" y="183"/>
                    </a:lnTo>
                    <a:lnTo>
                      <a:pt x="1915" y="181"/>
                    </a:lnTo>
                    <a:lnTo>
                      <a:pt x="1915" y="179"/>
                    </a:lnTo>
                    <a:lnTo>
                      <a:pt x="1918" y="176"/>
                    </a:lnTo>
                    <a:lnTo>
                      <a:pt x="1922" y="174"/>
                    </a:lnTo>
                    <a:lnTo>
                      <a:pt x="1925" y="170"/>
                    </a:lnTo>
                    <a:lnTo>
                      <a:pt x="1929" y="167"/>
                    </a:lnTo>
                    <a:lnTo>
                      <a:pt x="1933" y="165"/>
                    </a:lnTo>
                    <a:lnTo>
                      <a:pt x="1936" y="161"/>
                    </a:lnTo>
                    <a:lnTo>
                      <a:pt x="1940" y="158"/>
                    </a:lnTo>
                    <a:lnTo>
                      <a:pt x="1944" y="154"/>
                    </a:lnTo>
                    <a:lnTo>
                      <a:pt x="1947" y="150"/>
                    </a:lnTo>
                    <a:lnTo>
                      <a:pt x="1951" y="149"/>
                    </a:lnTo>
                    <a:lnTo>
                      <a:pt x="1954" y="145"/>
                    </a:lnTo>
                    <a:lnTo>
                      <a:pt x="1958" y="141"/>
                    </a:lnTo>
                    <a:lnTo>
                      <a:pt x="1962" y="140"/>
                    </a:lnTo>
                    <a:lnTo>
                      <a:pt x="1965" y="136"/>
                    </a:lnTo>
                    <a:lnTo>
                      <a:pt x="1969" y="134"/>
                    </a:lnTo>
                    <a:lnTo>
                      <a:pt x="1973" y="130"/>
                    </a:lnTo>
                    <a:lnTo>
                      <a:pt x="1976" y="129"/>
                    </a:lnTo>
                    <a:lnTo>
                      <a:pt x="1982" y="125"/>
                    </a:lnTo>
                    <a:lnTo>
                      <a:pt x="1985" y="123"/>
                    </a:lnTo>
                    <a:lnTo>
                      <a:pt x="1989" y="121"/>
                    </a:lnTo>
                    <a:lnTo>
                      <a:pt x="1992" y="120"/>
                    </a:lnTo>
                    <a:lnTo>
                      <a:pt x="1996" y="118"/>
                    </a:lnTo>
                    <a:lnTo>
                      <a:pt x="2002" y="118"/>
                    </a:lnTo>
                    <a:lnTo>
                      <a:pt x="2005" y="116"/>
                    </a:lnTo>
                    <a:lnTo>
                      <a:pt x="2009" y="116"/>
                    </a:lnTo>
                    <a:lnTo>
                      <a:pt x="2014" y="114"/>
                    </a:lnTo>
                    <a:lnTo>
                      <a:pt x="2018" y="114"/>
                    </a:lnTo>
                    <a:lnTo>
                      <a:pt x="2023" y="114"/>
                    </a:lnTo>
                    <a:lnTo>
                      <a:pt x="2027" y="114"/>
                    </a:lnTo>
                    <a:lnTo>
                      <a:pt x="2032" y="116"/>
                    </a:lnTo>
                    <a:lnTo>
                      <a:pt x="2036" y="116"/>
                    </a:lnTo>
                    <a:lnTo>
                      <a:pt x="2041" y="118"/>
                    </a:lnTo>
                    <a:lnTo>
                      <a:pt x="2043" y="118"/>
                    </a:lnTo>
                    <a:lnTo>
                      <a:pt x="2045" y="120"/>
                    </a:lnTo>
                    <a:lnTo>
                      <a:pt x="2047" y="120"/>
                    </a:lnTo>
                    <a:lnTo>
                      <a:pt x="2049" y="121"/>
                    </a:lnTo>
                    <a:lnTo>
                      <a:pt x="2050" y="123"/>
                    </a:lnTo>
                    <a:lnTo>
                      <a:pt x="2052" y="125"/>
                    </a:lnTo>
                    <a:lnTo>
                      <a:pt x="2052" y="127"/>
                    </a:lnTo>
                    <a:lnTo>
                      <a:pt x="2054" y="129"/>
                    </a:lnTo>
                    <a:lnTo>
                      <a:pt x="2056" y="130"/>
                    </a:lnTo>
                    <a:lnTo>
                      <a:pt x="2056" y="132"/>
                    </a:lnTo>
                    <a:lnTo>
                      <a:pt x="2058" y="134"/>
                    </a:lnTo>
                    <a:lnTo>
                      <a:pt x="2058" y="136"/>
                    </a:lnTo>
                    <a:lnTo>
                      <a:pt x="2059" y="138"/>
                    </a:lnTo>
                    <a:lnTo>
                      <a:pt x="2059" y="140"/>
                    </a:lnTo>
                    <a:lnTo>
                      <a:pt x="2061" y="141"/>
                    </a:lnTo>
                    <a:lnTo>
                      <a:pt x="2061" y="143"/>
                    </a:lnTo>
                    <a:lnTo>
                      <a:pt x="2063" y="145"/>
                    </a:lnTo>
                    <a:lnTo>
                      <a:pt x="2063" y="147"/>
                    </a:lnTo>
                    <a:lnTo>
                      <a:pt x="2065" y="149"/>
                    </a:lnTo>
                    <a:lnTo>
                      <a:pt x="2067" y="150"/>
                    </a:lnTo>
                    <a:lnTo>
                      <a:pt x="2069" y="152"/>
                    </a:lnTo>
                    <a:lnTo>
                      <a:pt x="2070" y="152"/>
                    </a:lnTo>
                    <a:lnTo>
                      <a:pt x="2072" y="154"/>
                    </a:lnTo>
                    <a:lnTo>
                      <a:pt x="2074" y="154"/>
                    </a:lnTo>
                    <a:lnTo>
                      <a:pt x="2076" y="154"/>
                    </a:lnTo>
                    <a:lnTo>
                      <a:pt x="2078" y="154"/>
                    </a:lnTo>
                    <a:lnTo>
                      <a:pt x="2081" y="152"/>
                    </a:lnTo>
                    <a:lnTo>
                      <a:pt x="2083" y="152"/>
                    </a:lnTo>
                    <a:lnTo>
                      <a:pt x="2085" y="150"/>
                    </a:lnTo>
                    <a:lnTo>
                      <a:pt x="2088" y="149"/>
                    </a:lnTo>
                    <a:lnTo>
                      <a:pt x="2092" y="149"/>
                    </a:lnTo>
                    <a:lnTo>
                      <a:pt x="2094" y="149"/>
                    </a:lnTo>
                    <a:lnTo>
                      <a:pt x="2098" y="149"/>
                    </a:lnTo>
                    <a:lnTo>
                      <a:pt x="2099" y="149"/>
                    </a:lnTo>
                    <a:lnTo>
                      <a:pt x="2103" y="149"/>
                    </a:lnTo>
                    <a:lnTo>
                      <a:pt x="2105" y="150"/>
                    </a:lnTo>
                    <a:lnTo>
                      <a:pt x="2107" y="150"/>
                    </a:lnTo>
                    <a:lnTo>
                      <a:pt x="2110" y="152"/>
                    </a:lnTo>
                    <a:lnTo>
                      <a:pt x="2112" y="154"/>
                    </a:lnTo>
                    <a:lnTo>
                      <a:pt x="2114" y="154"/>
                    </a:lnTo>
                    <a:lnTo>
                      <a:pt x="2116" y="156"/>
                    </a:lnTo>
                    <a:lnTo>
                      <a:pt x="2117" y="158"/>
                    </a:lnTo>
                    <a:lnTo>
                      <a:pt x="2119" y="159"/>
                    </a:lnTo>
                    <a:lnTo>
                      <a:pt x="2121" y="161"/>
                    </a:lnTo>
                    <a:lnTo>
                      <a:pt x="2123" y="163"/>
                    </a:lnTo>
                    <a:lnTo>
                      <a:pt x="2125" y="165"/>
                    </a:lnTo>
                    <a:lnTo>
                      <a:pt x="2126" y="167"/>
                    </a:lnTo>
                    <a:lnTo>
                      <a:pt x="2128" y="169"/>
                    </a:lnTo>
                    <a:lnTo>
                      <a:pt x="2130" y="172"/>
                    </a:lnTo>
                    <a:lnTo>
                      <a:pt x="2132" y="174"/>
                    </a:lnTo>
                    <a:lnTo>
                      <a:pt x="2132" y="176"/>
                    </a:lnTo>
                    <a:lnTo>
                      <a:pt x="2134" y="178"/>
                    </a:lnTo>
                    <a:lnTo>
                      <a:pt x="2136" y="181"/>
                    </a:lnTo>
                    <a:lnTo>
                      <a:pt x="2136" y="183"/>
                    </a:lnTo>
                    <a:lnTo>
                      <a:pt x="2137" y="185"/>
                    </a:lnTo>
                    <a:lnTo>
                      <a:pt x="2137" y="188"/>
                    </a:lnTo>
                    <a:lnTo>
                      <a:pt x="2139" y="190"/>
                    </a:lnTo>
                    <a:lnTo>
                      <a:pt x="2141" y="194"/>
                    </a:lnTo>
                    <a:lnTo>
                      <a:pt x="2141" y="196"/>
                    </a:lnTo>
                    <a:lnTo>
                      <a:pt x="2143" y="197"/>
                    </a:lnTo>
                    <a:lnTo>
                      <a:pt x="2143" y="201"/>
                    </a:lnTo>
                    <a:lnTo>
                      <a:pt x="2143" y="203"/>
                    </a:lnTo>
                    <a:lnTo>
                      <a:pt x="2143" y="207"/>
                    </a:lnTo>
                    <a:lnTo>
                      <a:pt x="2145" y="212"/>
                    </a:lnTo>
                    <a:lnTo>
                      <a:pt x="2145" y="216"/>
                    </a:lnTo>
                    <a:lnTo>
                      <a:pt x="2145" y="221"/>
                    </a:lnTo>
                    <a:lnTo>
                      <a:pt x="2146" y="225"/>
                    </a:lnTo>
                    <a:lnTo>
                      <a:pt x="2146" y="230"/>
                    </a:lnTo>
                    <a:lnTo>
                      <a:pt x="2148" y="234"/>
                    </a:lnTo>
                    <a:lnTo>
                      <a:pt x="2148" y="239"/>
                    </a:lnTo>
                    <a:lnTo>
                      <a:pt x="2150" y="245"/>
                    </a:lnTo>
                    <a:lnTo>
                      <a:pt x="2150" y="248"/>
                    </a:lnTo>
                    <a:lnTo>
                      <a:pt x="2152" y="254"/>
                    </a:lnTo>
                    <a:lnTo>
                      <a:pt x="2152" y="259"/>
                    </a:lnTo>
                    <a:lnTo>
                      <a:pt x="2154" y="263"/>
                    </a:lnTo>
                    <a:lnTo>
                      <a:pt x="2154" y="268"/>
                    </a:lnTo>
                    <a:lnTo>
                      <a:pt x="2155" y="274"/>
                    </a:lnTo>
                    <a:lnTo>
                      <a:pt x="2155" y="277"/>
                    </a:lnTo>
                    <a:lnTo>
                      <a:pt x="2155" y="283"/>
                    </a:lnTo>
                    <a:lnTo>
                      <a:pt x="2155" y="286"/>
                    </a:lnTo>
                    <a:lnTo>
                      <a:pt x="2155" y="292"/>
                    </a:lnTo>
                    <a:lnTo>
                      <a:pt x="2155" y="295"/>
                    </a:lnTo>
                    <a:lnTo>
                      <a:pt x="2154" y="301"/>
                    </a:lnTo>
                    <a:lnTo>
                      <a:pt x="2154" y="304"/>
                    </a:lnTo>
                    <a:lnTo>
                      <a:pt x="2152" y="308"/>
                    </a:lnTo>
                    <a:lnTo>
                      <a:pt x="2150" y="312"/>
                    </a:lnTo>
                    <a:lnTo>
                      <a:pt x="2148" y="315"/>
                    </a:lnTo>
                    <a:lnTo>
                      <a:pt x="2145" y="319"/>
                    </a:lnTo>
                    <a:lnTo>
                      <a:pt x="2143" y="323"/>
                    </a:lnTo>
                    <a:lnTo>
                      <a:pt x="2139" y="326"/>
                    </a:lnTo>
                    <a:lnTo>
                      <a:pt x="2134" y="328"/>
                    </a:lnTo>
                    <a:lnTo>
                      <a:pt x="2130" y="332"/>
                    </a:lnTo>
                    <a:lnTo>
                      <a:pt x="2125" y="333"/>
                    </a:lnTo>
                    <a:lnTo>
                      <a:pt x="2119" y="335"/>
                    </a:lnTo>
                    <a:lnTo>
                      <a:pt x="2119" y="337"/>
                    </a:lnTo>
                    <a:lnTo>
                      <a:pt x="2121" y="339"/>
                    </a:lnTo>
                    <a:lnTo>
                      <a:pt x="2123" y="339"/>
                    </a:lnTo>
                    <a:lnTo>
                      <a:pt x="2123" y="341"/>
                    </a:lnTo>
                    <a:lnTo>
                      <a:pt x="2125" y="342"/>
                    </a:lnTo>
                    <a:lnTo>
                      <a:pt x="2126" y="344"/>
                    </a:lnTo>
                    <a:lnTo>
                      <a:pt x="2126" y="346"/>
                    </a:lnTo>
                    <a:lnTo>
                      <a:pt x="2128" y="348"/>
                    </a:lnTo>
                    <a:lnTo>
                      <a:pt x="2128" y="350"/>
                    </a:lnTo>
                    <a:lnTo>
                      <a:pt x="2130" y="352"/>
                    </a:lnTo>
                    <a:lnTo>
                      <a:pt x="2130" y="353"/>
                    </a:lnTo>
                    <a:lnTo>
                      <a:pt x="2130" y="355"/>
                    </a:lnTo>
                    <a:lnTo>
                      <a:pt x="2132" y="357"/>
                    </a:lnTo>
                    <a:lnTo>
                      <a:pt x="2132" y="359"/>
                    </a:lnTo>
                    <a:lnTo>
                      <a:pt x="2132" y="361"/>
                    </a:lnTo>
                    <a:lnTo>
                      <a:pt x="2132" y="362"/>
                    </a:lnTo>
                    <a:lnTo>
                      <a:pt x="2132" y="364"/>
                    </a:lnTo>
                    <a:lnTo>
                      <a:pt x="2134" y="366"/>
                    </a:lnTo>
                    <a:lnTo>
                      <a:pt x="2134" y="368"/>
                    </a:lnTo>
                    <a:lnTo>
                      <a:pt x="2134" y="370"/>
                    </a:lnTo>
                    <a:lnTo>
                      <a:pt x="2134" y="373"/>
                    </a:lnTo>
                    <a:lnTo>
                      <a:pt x="2134" y="375"/>
                    </a:lnTo>
                    <a:lnTo>
                      <a:pt x="2134" y="377"/>
                    </a:lnTo>
                    <a:lnTo>
                      <a:pt x="2134" y="379"/>
                    </a:lnTo>
                    <a:lnTo>
                      <a:pt x="2134" y="380"/>
                    </a:lnTo>
                    <a:lnTo>
                      <a:pt x="2134" y="382"/>
                    </a:lnTo>
                    <a:lnTo>
                      <a:pt x="2132" y="384"/>
                    </a:lnTo>
                    <a:lnTo>
                      <a:pt x="2132" y="386"/>
                    </a:lnTo>
                    <a:lnTo>
                      <a:pt x="2132" y="388"/>
                    </a:lnTo>
                    <a:lnTo>
                      <a:pt x="2132" y="390"/>
                    </a:lnTo>
                    <a:lnTo>
                      <a:pt x="2132" y="391"/>
                    </a:lnTo>
                    <a:lnTo>
                      <a:pt x="2130" y="393"/>
                    </a:lnTo>
                    <a:lnTo>
                      <a:pt x="2130" y="395"/>
                    </a:lnTo>
                    <a:lnTo>
                      <a:pt x="2130" y="397"/>
                    </a:lnTo>
                    <a:lnTo>
                      <a:pt x="2128" y="399"/>
                    </a:lnTo>
                    <a:lnTo>
                      <a:pt x="2128" y="400"/>
                    </a:lnTo>
                    <a:lnTo>
                      <a:pt x="2126" y="402"/>
                    </a:lnTo>
                    <a:lnTo>
                      <a:pt x="2126" y="404"/>
                    </a:lnTo>
                    <a:lnTo>
                      <a:pt x="2125" y="406"/>
                    </a:lnTo>
                    <a:lnTo>
                      <a:pt x="2125" y="408"/>
                    </a:lnTo>
                    <a:lnTo>
                      <a:pt x="2123" y="409"/>
                    </a:lnTo>
                    <a:lnTo>
                      <a:pt x="2121" y="411"/>
                    </a:lnTo>
                    <a:lnTo>
                      <a:pt x="2121" y="413"/>
                    </a:lnTo>
                    <a:lnTo>
                      <a:pt x="2119" y="415"/>
                    </a:lnTo>
                    <a:lnTo>
                      <a:pt x="2119" y="417"/>
                    </a:lnTo>
                    <a:lnTo>
                      <a:pt x="2117" y="419"/>
                    </a:lnTo>
                    <a:lnTo>
                      <a:pt x="2116" y="419"/>
                    </a:lnTo>
                    <a:lnTo>
                      <a:pt x="2116" y="420"/>
                    </a:lnTo>
                    <a:lnTo>
                      <a:pt x="2114" y="422"/>
                    </a:lnTo>
                    <a:lnTo>
                      <a:pt x="2112" y="424"/>
                    </a:lnTo>
                    <a:lnTo>
                      <a:pt x="2112" y="426"/>
                    </a:lnTo>
                    <a:lnTo>
                      <a:pt x="2110" y="428"/>
                    </a:lnTo>
                    <a:lnTo>
                      <a:pt x="2108" y="428"/>
                    </a:lnTo>
                    <a:lnTo>
                      <a:pt x="2107" y="429"/>
                    </a:lnTo>
                    <a:lnTo>
                      <a:pt x="2105" y="431"/>
                    </a:lnTo>
                    <a:lnTo>
                      <a:pt x="2105" y="433"/>
                    </a:lnTo>
                    <a:lnTo>
                      <a:pt x="2103" y="433"/>
                    </a:lnTo>
                    <a:lnTo>
                      <a:pt x="2101" y="435"/>
                    </a:lnTo>
                    <a:lnTo>
                      <a:pt x="2099" y="435"/>
                    </a:lnTo>
                    <a:lnTo>
                      <a:pt x="2098" y="437"/>
                    </a:lnTo>
                    <a:lnTo>
                      <a:pt x="2096" y="437"/>
                    </a:lnTo>
                    <a:lnTo>
                      <a:pt x="2094" y="437"/>
                    </a:lnTo>
                    <a:lnTo>
                      <a:pt x="2092" y="438"/>
                    </a:lnTo>
                    <a:lnTo>
                      <a:pt x="2090" y="438"/>
                    </a:lnTo>
                    <a:lnTo>
                      <a:pt x="2088" y="438"/>
                    </a:lnTo>
                    <a:lnTo>
                      <a:pt x="2087" y="438"/>
                    </a:lnTo>
                    <a:lnTo>
                      <a:pt x="2085" y="438"/>
                    </a:lnTo>
                    <a:lnTo>
                      <a:pt x="2083" y="440"/>
                    </a:lnTo>
                    <a:lnTo>
                      <a:pt x="2081" y="440"/>
                    </a:lnTo>
                    <a:lnTo>
                      <a:pt x="2079" y="440"/>
                    </a:lnTo>
                    <a:lnTo>
                      <a:pt x="2078" y="440"/>
                    </a:lnTo>
                    <a:lnTo>
                      <a:pt x="2076" y="440"/>
                    </a:lnTo>
                    <a:lnTo>
                      <a:pt x="2074" y="440"/>
                    </a:lnTo>
                    <a:lnTo>
                      <a:pt x="2072" y="440"/>
                    </a:lnTo>
                    <a:lnTo>
                      <a:pt x="2070" y="440"/>
                    </a:lnTo>
                    <a:lnTo>
                      <a:pt x="2069" y="440"/>
                    </a:lnTo>
                    <a:lnTo>
                      <a:pt x="2067" y="440"/>
                    </a:lnTo>
                    <a:lnTo>
                      <a:pt x="2065" y="442"/>
                    </a:lnTo>
                    <a:lnTo>
                      <a:pt x="2063" y="444"/>
                    </a:lnTo>
                    <a:lnTo>
                      <a:pt x="2061" y="446"/>
                    </a:lnTo>
                    <a:lnTo>
                      <a:pt x="2061" y="448"/>
                    </a:lnTo>
                    <a:lnTo>
                      <a:pt x="2059" y="449"/>
                    </a:lnTo>
                    <a:lnTo>
                      <a:pt x="2058" y="451"/>
                    </a:lnTo>
                    <a:lnTo>
                      <a:pt x="2058" y="453"/>
                    </a:lnTo>
                    <a:lnTo>
                      <a:pt x="2056" y="455"/>
                    </a:lnTo>
                    <a:lnTo>
                      <a:pt x="2056" y="457"/>
                    </a:lnTo>
                    <a:lnTo>
                      <a:pt x="2054" y="458"/>
                    </a:lnTo>
                    <a:lnTo>
                      <a:pt x="2054" y="460"/>
                    </a:lnTo>
                    <a:lnTo>
                      <a:pt x="2052" y="462"/>
                    </a:lnTo>
                    <a:lnTo>
                      <a:pt x="2052" y="466"/>
                    </a:lnTo>
                    <a:lnTo>
                      <a:pt x="2050" y="467"/>
                    </a:lnTo>
                    <a:lnTo>
                      <a:pt x="2050" y="469"/>
                    </a:lnTo>
                    <a:lnTo>
                      <a:pt x="2050" y="471"/>
                    </a:lnTo>
                    <a:lnTo>
                      <a:pt x="2049" y="473"/>
                    </a:lnTo>
                    <a:lnTo>
                      <a:pt x="2049" y="475"/>
                    </a:lnTo>
                    <a:lnTo>
                      <a:pt x="2049" y="478"/>
                    </a:lnTo>
                    <a:lnTo>
                      <a:pt x="2047" y="480"/>
                    </a:lnTo>
                    <a:lnTo>
                      <a:pt x="2047" y="482"/>
                    </a:lnTo>
                    <a:lnTo>
                      <a:pt x="2047" y="484"/>
                    </a:lnTo>
                    <a:lnTo>
                      <a:pt x="2045" y="486"/>
                    </a:lnTo>
                    <a:lnTo>
                      <a:pt x="2045" y="489"/>
                    </a:lnTo>
                    <a:lnTo>
                      <a:pt x="2045" y="491"/>
                    </a:lnTo>
                    <a:lnTo>
                      <a:pt x="2043" y="493"/>
                    </a:lnTo>
                    <a:lnTo>
                      <a:pt x="2043" y="495"/>
                    </a:lnTo>
                    <a:lnTo>
                      <a:pt x="2043" y="496"/>
                    </a:lnTo>
                    <a:lnTo>
                      <a:pt x="2041" y="498"/>
                    </a:lnTo>
                    <a:lnTo>
                      <a:pt x="2041" y="502"/>
                    </a:lnTo>
                    <a:lnTo>
                      <a:pt x="2040" y="504"/>
                    </a:lnTo>
                    <a:lnTo>
                      <a:pt x="2040" y="506"/>
                    </a:lnTo>
                    <a:lnTo>
                      <a:pt x="2043" y="506"/>
                    </a:lnTo>
                    <a:lnTo>
                      <a:pt x="2047" y="507"/>
                    </a:lnTo>
                    <a:lnTo>
                      <a:pt x="2050" y="507"/>
                    </a:lnTo>
                    <a:lnTo>
                      <a:pt x="2054" y="509"/>
                    </a:lnTo>
                    <a:lnTo>
                      <a:pt x="2058" y="509"/>
                    </a:lnTo>
                    <a:lnTo>
                      <a:pt x="2061" y="509"/>
                    </a:lnTo>
                    <a:lnTo>
                      <a:pt x="2065" y="511"/>
                    </a:lnTo>
                    <a:lnTo>
                      <a:pt x="2069" y="513"/>
                    </a:lnTo>
                    <a:lnTo>
                      <a:pt x="2070" y="513"/>
                    </a:lnTo>
                    <a:lnTo>
                      <a:pt x="2074" y="515"/>
                    </a:lnTo>
                    <a:lnTo>
                      <a:pt x="2078" y="515"/>
                    </a:lnTo>
                    <a:lnTo>
                      <a:pt x="2081" y="516"/>
                    </a:lnTo>
                    <a:lnTo>
                      <a:pt x="2085" y="516"/>
                    </a:lnTo>
                    <a:lnTo>
                      <a:pt x="2088" y="518"/>
                    </a:lnTo>
                    <a:lnTo>
                      <a:pt x="2092" y="520"/>
                    </a:lnTo>
                    <a:lnTo>
                      <a:pt x="2096" y="520"/>
                    </a:lnTo>
                    <a:lnTo>
                      <a:pt x="2099" y="522"/>
                    </a:lnTo>
                    <a:lnTo>
                      <a:pt x="2101" y="524"/>
                    </a:lnTo>
                    <a:lnTo>
                      <a:pt x="2105" y="524"/>
                    </a:lnTo>
                    <a:lnTo>
                      <a:pt x="2108" y="525"/>
                    </a:lnTo>
                    <a:lnTo>
                      <a:pt x="2112" y="527"/>
                    </a:lnTo>
                    <a:lnTo>
                      <a:pt x="2116" y="527"/>
                    </a:lnTo>
                    <a:lnTo>
                      <a:pt x="2119" y="529"/>
                    </a:lnTo>
                    <a:lnTo>
                      <a:pt x="2123" y="531"/>
                    </a:lnTo>
                    <a:lnTo>
                      <a:pt x="2126" y="531"/>
                    </a:lnTo>
                    <a:lnTo>
                      <a:pt x="2128" y="533"/>
                    </a:lnTo>
                    <a:lnTo>
                      <a:pt x="2132" y="535"/>
                    </a:lnTo>
                    <a:lnTo>
                      <a:pt x="2136" y="535"/>
                    </a:lnTo>
                    <a:lnTo>
                      <a:pt x="2139" y="536"/>
                    </a:lnTo>
                    <a:lnTo>
                      <a:pt x="2143" y="538"/>
                    </a:lnTo>
                    <a:lnTo>
                      <a:pt x="2146" y="538"/>
                    </a:lnTo>
                    <a:lnTo>
                      <a:pt x="2150" y="540"/>
                    </a:lnTo>
                    <a:lnTo>
                      <a:pt x="2157" y="542"/>
                    </a:lnTo>
                    <a:lnTo>
                      <a:pt x="2163" y="542"/>
                    </a:lnTo>
                    <a:lnTo>
                      <a:pt x="2168" y="544"/>
                    </a:lnTo>
                    <a:lnTo>
                      <a:pt x="2175" y="547"/>
                    </a:lnTo>
                    <a:lnTo>
                      <a:pt x="2179" y="549"/>
                    </a:lnTo>
                    <a:lnTo>
                      <a:pt x="2184" y="553"/>
                    </a:lnTo>
                    <a:lnTo>
                      <a:pt x="2190" y="556"/>
                    </a:lnTo>
                    <a:lnTo>
                      <a:pt x="2194" y="560"/>
                    </a:lnTo>
                    <a:lnTo>
                      <a:pt x="2197" y="563"/>
                    </a:lnTo>
                    <a:lnTo>
                      <a:pt x="2203" y="567"/>
                    </a:lnTo>
                    <a:lnTo>
                      <a:pt x="2206" y="571"/>
                    </a:lnTo>
                    <a:lnTo>
                      <a:pt x="2208" y="576"/>
                    </a:lnTo>
                    <a:lnTo>
                      <a:pt x="2212" y="580"/>
                    </a:lnTo>
                    <a:lnTo>
                      <a:pt x="2215" y="585"/>
                    </a:lnTo>
                    <a:lnTo>
                      <a:pt x="2217" y="591"/>
                    </a:lnTo>
                    <a:lnTo>
                      <a:pt x="2221" y="594"/>
                    </a:lnTo>
                    <a:lnTo>
                      <a:pt x="2222" y="600"/>
                    </a:lnTo>
                    <a:lnTo>
                      <a:pt x="2224" y="605"/>
                    </a:lnTo>
                    <a:lnTo>
                      <a:pt x="2228" y="611"/>
                    </a:lnTo>
                    <a:lnTo>
                      <a:pt x="2230" y="616"/>
                    </a:lnTo>
                    <a:lnTo>
                      <a:pt x="2232" y="621"/>
                    </a:lnTo>
                    <a:lnTo>
                      <a:pt x="2233" y="627"/>
                    </a:lnTo>
                    <a:lnTo>
                      <a:pt x="2235" y="634"/>
                    </a:lnTo>
                    <a:lnTo>
                      <a:pt x="2239" y="640"/>
                    </a:lnTo>
                    <a:lnTo>
                      <a:pt x="2241" y="645"/>
                    </a:lnTo>
                    <a:lnTo>
                      <a:pt x="2242" y="650"/>
                    </a:lnTo>
                    <a:lnTo>
                      <a:pt x="2244" y="656"/>
                    </a:lnTo>
                    <a:lnTo>
                      <a:pt x="2246" y="661"/>
                    </a:lnTo>
                    <a:lnTo>
                      <a:pt x="2248" y="667"/>
                    </a:lnTo>
                    <a:lnTo>
                      <a:pt x="2251" y="670"/>
                    </a:lnTo>
                    <a:lnTo>
                      <a:pt x="2253" y="676"/>
                    </a:lnTo>
                    <a:lnTo>
                      <a:pt x="2257" y="681"/>
                    </a:lnTo>
                    <a:lnTo>
                      <a:pt x="2259" y="687"/>
                    </a:lnTo>
                    <a:lnTo>
                      <a:pt x="2261" y="694"/>
                    </a:lnTo>
                    <a:lnTo>
                      <a:pt x="2262" y="699"/>
                    </a:lnTo>
                    <a:lnTo>
                      <a:pt x="2264" y="705"/>
                    </a:lnTo>
                    <a:lnTo>
                      <a:pt x="2266" y="712"/>
                    </a:lnTo>
                    <a:lnTo>
                      <a:pt x="2268" y="718"/>
                    </a:lnTo>
                    <a:lnTo>
                      <a:pt x="2270" y="723"/>
                    </a:lnTo>
                    <a:lnTo>
                      <a:pt x="2271" y="728"/>
                    </a:lnTo>
                    <a:lnTo>
                      <a:pt x="2273" y="736"/>
                    </a:lnTo>
                    <a:lnTo>
                      <a:pt x="2275" y="741"/>
                    </a:lnTo>
                    <a:lnTo>
                      <a:pt x="2277" y="746"/>
                    </a:lnTo>
                    <a:lnTo>
                      <a:pt x="2279" y="752"/>
                    </a:lnTo>
                    <a:lnTo>
                      <a:pt x="2280" y="757"/>
                    </a:lnTo>
                    <a:lnTo>
                      <a:pt x="2282" y="765"/>
                    </a:lnTo>
                    <a:lnTo>
                      <a:pt x="2284" y="770"/>
                    </a:lnTo>
                    <a:lnTo>
                      <a:pt x="2286" y="775"/>
                    </a:lnTo>
                    <a:lnTo>
                      <a:pt x="2288" y="781"/>
                    </a:lnTo>
                    <a:lnTo>
                      <a:pt x="2290" y="788"/>
                    </a:lnTo>
                    <a:lnTo>
                      <a:pt x="2291" y="794"/>
                    </a:lnTo>
                    <a:lnTo>
                      <a:pt x="2293" y="799"/>
                    </a:lnTo>
                    <a:lnTo>
                      <a:pt x="2295" y="804"/>
                    </a:lnTo>
                    <a:lnTo>
                      <a:pt x="2295" y="812"/>
                    </a:lnTo>
                    <a:lnTo>
                      <a:pt x="2297" y="817"/>
                    </a:lnTo>
                    <a:lnTo>
                      <a:pt x="2299" y="824"/>
                    </a:lnTo>
                    <a:lnTo>
                      <a:pt x="2299" y="830"/>
                    </a:lnTo>
                    <a:lnTo>
                      <a:pt x="2300" y="835"/>
                    </a:lnTo>
                    <a:lnTo>
                      <a:pt x="2302" y="843"/>
                    </a:lnTo>
                    <a:lnTo>
                      <a:pt x="2302" y="848"/>
                    </a:lnTo>
                    <a:lnTo>
                      <a:pt x="2302" y="855"/>
                    </a:lnTo>
                    <a:lnTo>
                      <a:pt x="2304" y="862"/>
                    </a:lnTo>
                    <a:lnTo>
                      <a:pt x="2304" y="868"/>
                    </a:lnTo>
                    <a:lnTo>
                      <a:pt x="2304" y="875"/>
                    </a:lnTo>
                    <a:lnTo>
                      <a:pt x="2302" y="881"/>
                    </a:lnTo>
                    <a:lnTo>
                      <a:pt x="2299" y="884"/>
                    </a:lnTo>
                    <a:lnTo>
                      <a:pt x="2297" y="888"/>
                    </a:lnTo>
                    <a:lnTo>
                      <a:pt x="2293" y="893"/>
                    </a:lnTo>
                    <a:lnTo>
                      <a:pt x="2291" y="897"/>
                    </a:lnTo>
                    <a:lnTo>
                      <a:pt x="2288" y="901"/>
                    </a:lnTo>
                    <a:lnTo>
                      <a:pt x="2284" y="904"/>
                    </a:lnTo>
                    <a:lnTo>
                      <a:pt x="2280" y="908"/>
                    </a:lnTo>
                    <a:lnTo>
                      <a:pt x="2277" y="911"/>
                    </a:lnTo>
                    <a:lnTo>
                      <a:pt x="2273" y="915"/>
                    </a:lnTo>
                    <a:lnTo>
                      <a:pt x="2270" y="917"/>
                    </a:lnTo>
                    <a:lnTo>
                      <a:pt x="2266" y="920"/>
                    </a:lnTo>
                    <a:lnTo>
                      <a:pt x="2262" y="922"/>
                    </a:lnTo>
                    <a:lnTo>
                      <a:pt x="2259" y="926"/>
                    </a:lnTo>
                    <a:lnTo>
                      <a:pt x="2253" y="929"/>
                    </a:lnTo>
                    <a:lnTo>
                      <a:pt x="2250" y="931"/>
                    </a:lnTo>
                    <a:lnTo>
                      <a:pt x="2244" y="933"/>
                    </a:lnTo>
                    <a:lnTo>
                      <a:pt x="2241" y="937"/>
                    </a:lnTo>
                    <a:lnTo>
                      <a:pt x="2237" y="939"/>
                    </a:lnTo>
                    <a:lnTo>
                      <a:pt x="2232" y="942"/>
                    </a:lnTo>
                    <a:lnTo>
                      <a:pt x="2228" y="944"/>
                    </a:lnTo>
                    <a:lnTo>
                      <a:pt x="2222" y="946"/>
                    </a:lnTo>
                    <a:lnTo>
                      <a:pt x="2219" y="949"/>
                    </a:lnTo>
                    <a:lnTo>
                      <a:pt x="2215" y="951"/>
                    </a:lnTo>
                    <a:lnTo>
                      <a:pt x="2210" y="953"/>
                    </a:lnTo>
                    <a:lnTo>
                      <a:pt x="2206" y="957"/>
                    </a:lnTo>
                    <a:lnTo>
                      <a:pt x="2203" y="958"/>
                    </a:lnTo>
                    <a:lnTo>
                      <a:pt x="2197" y="962"/>
                    </a:lnTo>
                    <a:lnTo>
                      <a:pt x="2194" y="964"/>
                    </a:lnTo>
                    <a:lnTo>
                      <a:pt x="2190" y="968"/>
                    </a:lnTo>
                    <a:lnTo>
                      <a:pt x="2186" y="969"/>
                    </a:lnTo>
                    <a:lnTo>
                      <a:pt x="2183" y="973"/>
                    </a:lnTo>
                    <a:lnTo>
                      <a:pt x="2183" y="978"/>
                    </a:lnTo>
                    <a:lnTo>
                      <a:pt x="2183" y="984"/>
                    </a:lnTo>
                    <a:lnTo>
                      <a:pt x="2184" y="989"/>
                    </a:lnTo>
                    <a:lnTo>
                      <a:pt x="2184" y="995"/>
                    </a:lnTo>
                    <a:lnTo>
                      <a:pt x="2184" y="1000"/>
                    </a:lnTo>
                    <a:lnTo>
                      <a:pt x="2184" y="1006"/>
                    </a:lnTo>
                    <a:lnTo>
                      <a:pt x="2184" y="1011"/>
                    </a:lnTo>
                    <a:lnTo>
                      <a:pt x="2184" y="1016"/>
                    </a:lnTo>
                    <a:lnTo>
                      <a:pt x="2186" y="1022"/>
                    </a:lnTo>
                    <a:lnTo>
                      <a:pt x="2186" y="1029"/>
                    </a:lnTo>
                    <a:lnTo>
                      <a:pt x="2186" y="1035"/>
                    </a:lnTo>
                    <a:lnTo>
                      <a:pt x="2186" y="1040"/>
                    </a:lnTo>
                    <a:lnTo>
                      <a:pt x="2186" y="1045"/>
                    </a:lnTo>
                    <a:lnTo>
                      <a:pt x="2186" y="1051"/>
                    </a:lnTo>
                    <a:lnTo>
                      <a:pt x="2186" y="1056"/>
                    </a:lnTo>
                    <a:lnTo>
                      <a:pt x="2186" y="1062"/>
                    </a:lnTo>
                    <a:lnTo>
                      <a:pt x="2184" y="1067"/>
                    </a:lnTo>
                    <a:lnTo>
                      <a:pt x="2184" y="1073"/>
                    </a:lnTo>
                    <a:lnTo>
                      <a:pt x="2184" y="1078"/>
                    </a:lnTo>
                    <a:lnTo>
                      <a:pt x="2184" y="1084"/>
                    </a:lnTo>
                    <a:lnTo>
                      <a:pt x="2184" y="1089"/>
                    </a:lnTo>
                    <a:lnTo>
                      <a:pt x="2184" y="1094"/>
                    </a:lnTo>
                    <a:lnTo>
                      <a:pt x="2183" y="1100"/>
                    </a:lnTo>
                    <a:lnTo>
                      <a:pt x="2183" y="1105"/>
                    </a:lnTo>
                    <a:lnTo>
                      <a:pt x="2183" y="1111"/>
                    </a:lnTo>
                    <a:lnTo>
                      <a:pt x="2181" y="1116"/>
                    </a:lnTo>
                    <a:lnTo>
                      <a:pt x="2181" y="1122"/>
                    </a:lnTo>
                    <a:lnTo>
                      <a:pt x="2181" y="1127"/>
                    </a:lnTo>
                    <a:lnTo>
                      <a:pt x="2179" y="1132"/>
                    </a:lnTo>
                    <a:lnTo>
                      <a:pt x="2179" y="1138"/>
                    </a:lnTo>
                    <a:lnTo>
                      <a:pt x="2177" y="1143"/>
                    </a:lnTo>
                    <a:lnTo>
                      <a:pt x="2177" y="1149"/>
                    </a:lnTo>
                    <a:lnTo>
                      <a:pt x="2166" y="1156"/>
                    </a:lnTo>
                    <a:lnTo>
                      <a:pt x="2165" y="1176"/>
                    </a:lnTo>
                    <a:lnTo>
                      <a:pt x="2165" y="1196"/>
                    </a:lnTo>
                    <a:lnTo>
                      <a:pt x="2165" y="1214"/>
                    </a:lnTo>
                    <a:lnTo>
                      <a:pt x="2163" y="1234"/>
                    </a:lnTo>
                    <a:lnTo>
                      <a:pt x="2163" y="1254"/>
                    </a:lnTo>
                    <a:lnTo>
                      <a:pt x="2163" y="1272"/>
                    </a:lnTo>
                    <a:lnTo>
                      <a:pt x="2161" y="1292"/>
                    </a:lnTo>
                    <a:lnTo>
                      <a:pt x="2161" y="1310"/>
                    </a:lnTo>
                    <a:lnTo>
                      <a:pt x="2159" y="1330"/>
                    </a:lnTo>
                    <a:lnTo>
                      <a:pt x="2159" y="1348"/>
                    </a:lnTo>
                    <a:lnTo>
                      <a:pt x="2159" y="1368"/>
                    </a:lnTo>
                    <a:lnTo>
                      <a:pt x="2157" y="1386"/>
                    </a:lnTo>
                    <a:lnTo>
                      <a:pt x="2157" y="1406"/>
                    </a:lnTo>
                    <a:lnTo>
                      <a:pt x="2155" y="1424"/>
                    </a:lnTo>
                    <a:lnTo>
                      <a:pt x="2155" y="1442"/>
                    </a:lnTo>
                    <a:lnTo>
                      <a:pt x="2155" y="1462"/>
                    </a:lnTo>
                    <a:lnTo>
                      <a:pt x="2154" y="1480"/>
                    </a:lnTo>
                    <a:lnTo>
                      <a:pt x="2154" y="1498"/>
                    </a:lnTo>
                    <a:lnTo>
                      <a:pt x="2154" y="1517"/>
                    </a:lnTo>
                    <a:lnTo>
                      <a:pt x="2152" y="1536"/>
                    </a:lnTo>
                    <a:lnTo>
                      <a:pt x="2152" y="1555"/>
                    </a:lnTo>
                    <a:lnTo>
                      <a:pt x="2152" y="1573"/>
                    </a:lnTo>
                    <a:lnTo>
                      <a:pt x="2152" y="1591"/>
                    </a:lnTo>
                    <a:lnTo>
                      <a:pt x="2150" y="1609"/>
                    </a:lnTo>
                    <a:lnTo>
                      <a:pt x="2150" y="1627"/>
                    </a:lnTo>
                    <a:lnTo>
                      <a:pt x="2150" y="1647"/>
                    </a:lnTo>
                    <a:lnTo>
                      <a:pt x="2150" y="1665"/>
                    </a:lnTo>
                    <a:lnTo>
                      <a:pt x="2150" y="1683"/>
                    </a:lnTo>
                    <a:lnTo>
                      <a:pt x="2150" y="1701"/>
                    </a:lnTo>
                    <a:lnTo>
                      <a:pt x="2150" y="1719"/>
                    </a:lnTo>
                    <a:lnTo>
                      <a:pt x="2150" y="1738"/>
                    </a:lnTo>
                    <a:lnTo>
                      <a:pt x="2152" y="1756"/>
                    </a:lnTo>
                    <a:lnTo>
                      <a:pt x="2248" y="1805"/>
                    </a:lnTo>
                    <a:lnTo>
                      <a:pt x="2248" y="1806"/>
                    </a:lnTo>
                    <a:lnTo>
                      <a:pt x="2250" y="1806"/>
                    </a:lnTo>
                    <a:lnTo>
                      <a:pt x="2250" y="1808"/>
                    </a:lnTo>
                    <a:lnTo>
                      <a:pt x="2251" y="1810"/>
                    </a:lnTo>
                    <a:lnTo>
                      <a:pt x="2251" y="1812"/>
                    </a:lnTo>
                    <a:lnTo>
                      <a:pt x="2251" y="1814"/>
                    </a:lnTo>
                    <a:lnTo>
                      <a:pt x="2251" y="1816"/>
                    </a:lnTo>
                    <a:lnTo>
                      <a:pt x="2250" y="1817"/>
                    </a:lnTo>
                    <a:lnTo>
                      <a:pt x="2250" y="1819"/>
                    </a:lnTo>
                    <a:lnTo>
                      <a:pt x="2248" y="1819"/>
                    </a:lnTo>
                    <a:lnTo>
                      <a:pt x="2248" y="1821"/>
                    </a:lnTo>
                    <a:lnTo>
                      <a:pt x="2246" y="1821"/>
                    </a:lnTo>
                    <a:lnTo>
                      <a:pt x="2246" y="1823"/>
                    </a:lnTo>
                    <a:lnTo>
                      <a:pt x="2244" y="1823"/>
                    </a:lnTo>
                    <a:lnTo>
                      <a:pt x="2242" y="1825"/>
                    </a:lnTo>
                    <a:lnTo>
                      <a:pt x="2237" y="1823"/>
                    </a:lnTo>
                    <a:lnTo>
                      <a:pt x="2232" y="1823"/>
                    </a:lnTo>
                    <a:lnTo>
                      <a:pt x="2226" y="1823"/>
                    </a:lnTo>
                    <a:lnTo>
                      <a:pt x="2221" y="1823"/>
                    </a:lnTo>
                    <a:lnTo>
                      <a:pt x="2217" y="1823"/>
                    </a:lnTo>
                    <a:lnTo>
                      <a:pt x="2212" y="1821"/>
                    </a:lnTo>
                    <a:lnTo>
                      <a:pt x="2206" y="1821"/>
                    </a:lnTo>
                    <a:lnTo>
                      <a:pt x="2201" y="1821"/>
                    </a:lnTo>
                    <a:lnTo>
                      <a:pt x="2195" y="1821"/>
                    </a:lnTo>
                    <a:lnTo>
                      <a:pt x="2192" y="1823"/>
                    </a:lnTo>
                    <a:lnTo>
                      <a:pt x="2186" y="1823"/>
                    </a:lnTo>
                    <a:lnTo>
                      <a:pt x="2181" y="1823"/>
                    </a:lnTo>
                    <a:lnTo>
                      <a:pt x="2175" y="1823"/>
                    </a:lnTo>
                    <a:lnTo>
                      <a:pt x="2172" y="1823"/>
                    </a:lnTo>
                    <a:lnTo>
                      <a:pt x="2166" y="1823"/>
                    </a:lnTo>
                    <a:lnTo>
                      <a:pt x="2161" y="1823"/>
                    </a:lnTo>
                    <a:lnTo>
                      <a:pt x="2157" y="1823"/>
                    </a:lnTo>
                    <a:lnTo>
                      <a:pt x="2152" y="1823"/>
                    </a:lnTo>
                    <a:lnTo>
                      <a:pt x="2146" y="1823"/>
                    </a:lnTo>
                    <a:lnTo>
                      <a:pt x="2143" y="1823"/>
                    </a:lnTo>
                    <a:lnTo>
                      <a:pt x="2137" y="1821"/>
                    </a:lnTo>
                    <a:lnTo>
                      <a:pt x="2132" y="1821"/>
                    </a:lnTo>
                    <a:lnTo>
                      <a:pt x="2128" y="1821"/>
                    </a:lnTo>
                    <a:lnTo>
                      <a:pt x="2123" y="1821"/>
                    </a:lnTo>
                    <a:lnTo>
                      <a:pt x="2117" y="1819"/>
                    </a:lnTo>
                    <a:lnTo>
                      <a:pt x="2114" y="1819"/>
                    </a:lnTo>
                    <a:lnTo>
                      <a:pt x="2108" y="1817"/>
                    </a:lnTo>
                    <a:lnTo>
                      <a:pt x="2105" y="1817"/>
                    </a:lnTo>
                    <a:lnTo>
                      <a:pt x="2099" y="1816"/>
                    </a:lnTo>
                    <a:lnTo>
                      <a:pt x="2094" y="1814"/>
                    </a:lnTo>
                    <a:lnTo>
                      <a:pt x="2090" y="1812"/>
                    </a:lnTo>
                    <a:lnTo>
                      <a:pt x="2085" y="1810"/>
                    </a:lnTo>
                    <a:lnTo>
                      <a:pt x="2085" y="1812"/>
                    </a:lnTo>
                    <a:lnTo>
                      <a:pt x="2083" y="1812"/>
                    </a:lnTo>
                    <a:lnTo>
                      <a:pt x="2081" y="1814"/>
                    </a:lnTo>
                    <a:lnTo>
                      <a:pt x="2079" y="1816"/>
                    </a:lnTo>
                    <a:lnTo>
                      <a:pt x="2078" y="1816"/>
                    </a:lnTo>
                    <a:lnTo>
                      <a:pt x="2076" y="1817"/>
                    </a:lnTo>
                    <a:lnTo>
                      <a:pt x="2074" y="1817"/>
                    </a:lnTo>
                    <a:lnTo>
                      <a:pt x="2072" y="1817"/>
                    </a:lnTo>
                    <a:lnTo>
                      <a:pt x="2070" y="1817"/>
                    </a:lnTo>
                    <a:lnTo>
                      <a:pt x="2069" y="1817"/>
                    </a:lnTo>
                    <a:lnTo>
                      <a:pt x="2067" y="1817"/>
                    </a:lnTo>
                    <a:lnTo>
                      <a:pt x="2065" y="1817"/>
                    </a:lnTo>
                    <a:lnTo>
                      <a:pt x="2063" y="1817"/>
                    </a:lnTo>
                    <a:lnTo>
                      <a:pt x="2061" y="1817"/>
                    </a:lnTo>
                    <a:lnTo>
                      <a:pt x="2059" y="1817"/>
                    </a:lnTo>
                    <a:lnTo>
                      <a:pt x="2058" y="1817"/>
                    </a:lnTo>
                    <a:lnTo>
                      <a:pt x="2056" y="1817"/>
                    </a:lnTo>
                    <a:lnTo>
                      <a:pt x="2054" y="1817"/>
                    </a:lnTo>
                    <a:lnTo>
                      <a:pt x="2052" y="1817"/>
                    </a:lnTo>
                    <a:lnTo>
                      <a:pt x="2050" y="1817"/>
                    </a:lnTo>
                    <a:lnTo>
                      <a:pt x="2049" y="1817"/>
                    </a:lnTo>
                    <a:lnTo>
                      <a:pt x="2047" y="1817"/>
                    </a:lnTo>
                    <a:lnTo>
                      <a:pt x="2045" y="1817"/>
                    </a:lnTo>
                    <a:lnTo>
                      <a:pt x="2043" y="1817"/>
                    </a:lnTo>
                    <a:lnTo>
                      <a:pt x="2041" y="1817"/>
                    </a:lnTo>
                    <a:lnTo>
                      <a:pt x="2040" y="1819"/>
                    </a:lnTo>
                    <a:lnTo>
                      <a:pt x="2038" y="1817"/>
                    </a:lnTo>
                    <a:lnTo>
                      <a:pt x="2036" y="1817"/>
                    </a:lnTo>
                    <a:lnTo>
                      <a:pt x="2034" y="1816"/>
                    </a:lnTo>
                    <a:lnTo>
                      <a:pt x="2032" y="1814"/>
                    </a:lnTo>
                    <a:lnTo>
                      <a:pt x="2032" y="1812"/>
                    </a:lnTo>
                    <a:lnTo>
                      <a:pt x="2030" y="1810"/>
                    </a:lnTo>
                    <a:lnTo>
                      <a:pt x="2029" y="1808"/>
                    </a:lnTo>
                    <a:lnTo>
                      <a:pt x="2029" y="1806"/>
                    </a:lnTo>
                    <a:lnTo>
                      <a:pt x="2029" y="1805"/>
                    </a:lnTo>
                    <a:lnTo>
                      <a:pt x="2029" y="1803"/>
                    </a:lnTo>
                    <a:lnTo>
                      <a:pt x="2027" y="1801"/>
                    </a:lnTo>
                    <a:lnTo>
                      <a:pt x="2027" y="1799"/>
                    </a:lnTo>
                    <a:lnTo>
                      <a:pt x="2027" y="1797"/>
                    </a:lnTo>
                    <a:lnTo>
                      <a:pt x="2027" y="1796"/>
                    </a:lnTo>
                    <a:lnTo>
                      <a:pt x="2027" y="1794"/>
                    </a:lnTo>
                    <a:lnTo>
                      <a:pt x="2027" y="1792"/>
                    </a:lnTo>
                    <a:lnTo>
                      <a:pt x="2025" y="1790"/>
                    </a:lnTo>
                    <a:lnTo>
                      <a:pt x="2025" y="1788"/>
                    </a:lnTo>
                    <a:lnTo>
                      <a:pt x="2025" y="1787"/>
                    </a:lnTo>
                    <a:lnTo>
                      <a:pt x="2025" y="1785"/>
                    </a:lnTo>
                    <a:lnTo>
                      <a:pt x="2023" y="1783"/>
                    </a:lnTo>
                    <a:lnTo>
                      <a:pt x="2023" y="1781"/>
                    </a:lnTo>
                    <a:lnTo>
                      <a:pt x="2021" y="1779"/>
                    </a:lnTo>
                    <a:lnTo>
                      <a:pt x="2021" y="1777"/>
                    </a:lnTo>
                    <a:lnTo>
                      <a:pt x="2021" y="1776"/>
                    </a:lnTo>
                    <a:lnTo>
                      <a:pt x="2020" y="1774"/>
                    </a:lnTo>
                    <a:lnTo>
                      <a:pt x="2018" y="1772"/>
                    </a:lnTo>
                    <a:lnTo>
                      <a:pt x="2018" y="1770"/>
                    </a:lnTo>
                    <a:lnTo>
                      <a:pt x="2016" y="1770"/>
                    </a:lnTo>
                    <a:lnTo>
                      <a:pt x="2014" y="1763"/>
                    </a:lnTo>
                    <a:lnTo>
                      <a:pt x="2014" y="1758"/>
                    </a:lnTo>
                    <a:lnTo>
                      <a:pt x="2014" y="1752"/>
                    </a:lnTo>
                    <a:lnTo>
                      <a:pt x="2012" y="1745"/>
                    </a:lnTo>
                    <a:lnTo>
                      <a:pt x="2012" y="1739"/>
                    </a:lnTo>
                    <a:lnTo>
                      <a:pt x="2011" y="1734"/>
                    </a:lnTo>
                    <a:lnTo>
                      <a:pt x="2011" y="1727"/>
                    </a:lnTo>
                    <a:lnTo>
                      <a:pt x="2011" y="1721"/>
                    </a:lnTo>
                    <a:lnTo>
                      <a:pt x="2009" y="1716"/>
                    </a:lnTo>
                    <a:lnTo>
                      <a:pt x="2009" y="1709"/>
                    </a:lnTo>
                    <a:lnTo>
                      <a:pt x="2009" y="1703"/>
                    </a:lnTo>
                    <a:lnTo>
                      <a:pt x="2009" y="1698"/>
                    </a:lnTo>
                    <a:lnTo>
                      <a:pt x="2007" y="1692"/>
                    </a:lnTo>
                    <a:lnTo>
                      <a:pt x="2007" y="1687"/>
                    </a:lnTo>
                    <a:lnTo>
                      <a:pt x="2007" y="1680"/>
                    </a:lnTo>
                    <a:lnTo>
                      <a:pt x="2007" y="1674"/>
                    </a:lnTo>
                    <a:lnTo>
                      <a:pt x="2005" y="1669"/>
                    </a:lnTo>
                    <a:lnTo>
                      <a:pt x="2005" y="1663"/>
                    </a:lnTo>
                    <a:lnTo>
                      <a:pt x="2005" y="1656"/>
                    </a:lnTo>
                    <a:lnTo>
                      <a:pt x="2003" y="1651"/>
                    </a:lnTo>
                    <a:lnTo>
                      <a:pt x="2003" y="1645"/>
                    </a:lnTo>
                    <a:lnTo>
                      <a:pt x="2003" y="1640"/>
                    </a:lnTo>
                    <a:lnTo>
                      <a:pt x="2002" y="1634"/>
                    </a:lnTo>
                    <a:lnTo>
                      <a:pt x="2002" y="1627"/>
                    </a:lnTo>
                    <a:lnTo>
                      <a:pt x="2002" y="1622"/>
                    </a:lnTo>
                    <a:lnTo>
                      <a:pt x="2000" y="1616"/>
                    </a:lnTo>
                    <a:lnTo>
                      <a:pt x="2000" y="1609"/>
                    </a:lnTo>
                    <a:lnTo>
                      <a:pt x="1998" y="1604"/>
                    </a:lnTo>
                    <a:lnTo>
                      <a:pt x="1998" y="1598"/>
                    </a:lnTo>
                    <a:lnTo>
                      <a:pt x="1996" y="1593"/>
                    </a:lnTo>
                    <a:lnTo>
                      <a:pt x="1996" y="1585"/>
                    </a:lnTo>
                    <a:lnTo>
                      <a:pt x="1994" y="1580"/>
                    </a:lnTo>
                    <a:lnTo>
                      <a:pt x="1994" y="1587"/>
                    </a:lnTo>
                    <a:lnTo>
                      <a:pt x="1994" y="1594"/>
                    </a:lnTo>
                    <a:lnTo>
                      <a:pt x="1994" y="1600"/>
                    </a:lnTo>
                    <a:lnTo>
                      <a:pt x="1992" y="1607"/>
                    </a:lnTo>
                    <a:lnTo>
                      <a:pt x="1992" y="1614"/>
                    </a:lnTo>
                    <a:lnTo>
                      <a:pt x="1992" y="1622"/>
                    </a:lnTo>
                    <a:lnTo>
                      <a:pt x="1992" y="1631"/>
                    </a:lnTo>
                    <a:lnTo>
                      <a:pt x="1992" y="1638"/>
                    </a:lnTo>
                    <a:lnTo>
                      <a:pt x="1991" y="1645"/>
                    </a:lnTo>
                    <a:lnTo>
                      <a:pt x="1991" y="1652"/>
                    </a:lnTo>
                    <a:lnTo>
                      <a:pt x="1991" y="1660"/>
                    </a:lnTo>
                    <a:lnTo>
                      <a:pt x="1989" y="1667"/>
                    </a:lnTo>
                    <a:lnTo>
                      <a:pt x="1989" y="1674"/>
                    </a:lnTo>
                    <a:lnTo>
                      <a:pt x="1989" y="1681"/>
                    </a:lnTo>
                    <a:lnTo>
                      <a:pt x="1989" y="1690"/>
                    </a:lnTo>
                    <a:lnTo>
                      <a:pt x="1987" y="1698"/>
                    </a:lnTo>
                    <a:lnTo>
                      <a:pt x="1987" y="1705"/>
                    </a:lnTo>
                    <a:lnTo>
                      <a:pt x="1987" y="1712"/>
                    </a:lnTo>
                    <a:lnTo>
                      <a:pt x="1985" y="1719"/>
                    </a:lnTo>
                    <a:lnTo>
                      <a:pt x="1985" y="1727"/>
                    </a:lnTo>
                    <a:lnTo>
                      <a:pt x="1985" y="1734"/>
                    </a:lnTo>
                    <a:lnTo>
                      <a:pt x="1985" y="1741"/>
                    </a:lnTo>
                    <a:lnTo>
                      <a:pt x="1983" y="1748"/>
                    </a:lnTo>
                    <a:lnTo>
                      <a:pt x="1983" y="1758"/>
                    </a:lnTo>
                    <a:lnTo>
                      <a:pt x="1983" y="1765"/>
                    </a:lnTo>
                    <a:lnTo>
                      <a:pt x="1983" y="1772"/>
                    </a:lnTo>
                    <a:lnTo>
                      <a:pt x="1982" y="1777"/>
                    </a:lnTo>
                    <a:lnTo>
                      <a:pt x="1982" y="1785"/>
                    </a:lnTo>
                    <a:lnTo>
                      <a:pt x="1982" y="1792"/>
                    </a:lnTo>
                    <a:lnTo>
                      <a:pt x="1982" y="1799"/>
                    </a:lnTo>
                    <a:lnTo>
                      <a:pt x="1982" y="1806"/>
                    </a:lnTo>
                    <a:lnTo>
                      <a:pt x="1982" y="1814"/>
                    </a:lnTo>
                    <a:lnTo>
                      <a:pt x="1980" y="1814"/>
                    </a:lnTo>
                    <a:lnTo>
                      <a:pt x="1980" y="1816"/>
                    </a:lnTo>
                    <a:lnTo>
                      <a:pt x="1978" y="1816"/>
                    </a:lnTo>
                    <a:lnTo>
                      <a:pt x="1976" y="1817"/>
                    </a:lnTo>
                    <a:lnTo>
                      <a:pt x="1974" y="1817"/>
                    </a:lnTo>
                    <a:lnTo>
                      <a:pt x="1973" y="1819"/>
                    </a:lnTo>
                    <a:lnTo>
                      <a:pt x="1971" y="1819"/>
                    </a:lnTo>
                    <a:lnTo>
                      <a:pt x="1969" y="1821"/>
                    </a:lnTo>
                    <a:lnTo>
                      <a:pt x="1967" y="1821"/>
                    </a:lnTo>
                    <a:lnTo>
                      <a:pt x="1965" y="1821"/>
                    </a:lnTo>
                    <a:lnTo>
                      <a:pt x="1963" y="1823"/>
                    </a:lnTo>
                    <a:lnTo>
                      <a:pt x="1962" y="1823"/>
                    </a:lnTo>
                    <a:lnTo>
                      <a:pt x="1960" y="1823"/>
                    </a:lnTo>
                    <a:lnTo>
                      <a:pt x="1958" y="1823"/>
                    </a:lnTo>
                    <a:lnTo>
                      <a:pt x="1956" y="1823"/>
                    </a:lnTo>
                    <a:lnTo>
                      <a:pt x="1954" y="1823"/>
                    </a:lnTo>
                    <a:lnTo>
                      <a:pt x="1954" y="1825"/>
                    </a:lnTo>
                    <a:lnTo>
                      <a:pt x="1953" y="1825"/>
                    </a:lnTo>
                    <a:lnTo>
                      <a:pt x="1951" y="1825"/>
                    </a:lnTo>
                    <a:lnTo>
                      <a:pt x="1949" y="1825"/>
                    </a:lnTo>
                    <a:lnTo>
                      <a:pt x="1947" y="1825"/>
                    </a:lnTo>
                    <a:lnTo>
                      <a:pt x="1945" y="1825"/>
                    </a:lnTo>
                    <a:lnTo>
                      <a:pt x="1944" y="1825"/>
                    </a:lnTo>
                    <a:lnTo>
                      <a:pt x="1942" y="1825"/>
                    </a:lnTo>
                    <a:lnTo>
                      <a:pt x="1940" y="1825"/>
                    </a:lnTo>
                    <a:lnTo>
                      <a:pt x="1938" y="1825"/>
                    </a:lnTo>
                    <a:lnTo>
                      <a:pt x="1936" y="1825"/>
                    </a:lnTo>
                    <a:lnTo>
                      <a:pt x="1934" y="1823"/>
                    </a:lnTo>
                    <a:lnTo>
                      <a:pt x="1933" y="1821"/>
                    </a:lnTo>
                    <a:lnTo>
                      <a:pt x="1931" y="1821"/>
                    </a:lnTo>
                    <a:lnTo>
                      <a:pt x="1931" y="1819"/>
                    </a:lnTo>
                    <a:lnTo>
                      <a:pt x="1929" y="1819"/>
                    </a:lnTo>
                    <a:lnTo>
                      <a:pt x="1927" y="1819"/>
                    </a:lnTo>
                    <a:lnTo>
                      <a:pt x="1925" y="1819"/>
                    </a:lnTo>
                    <a:lnTo>
                      <a:pt x="1924" y="1819"/>
                    </a:lnTo>
                    <a:lnTo>
                      <a:pt x="1922" y="1819"/>
                    </a:lnTo>
                    <a:lnTo>
                      <a:pt x="1920" y="1821"/>
                    </a:lnTo>
                    <a:lnTo>
                      <a:pt x="1918" y="1821"/>
                    </a:lnTo>
                    <a:lnTo>
                      <a:pt x="1916" y="1821"/>
                    </a:lnTo>
                    <a:lnTo>
                      <a:pt x="1916" y="1823"/>
                    </a:lnTo>
                    <a:lnTo>
                      <a:pt x="1915" y="1823"/>
                    </a:lnTo>
                    <a:lnTo>
                      <a:pt x="1913" y="1823"/>
                    </a:lnTo>
                    <a:lnTo>
                      <a:pt x="1911" y="1823"/>
                    </a:lnTo>
                    <a:lnTo>
                      <a:pt x="1911" y="1825"/>
                    </a:lnTo>
                    <a:lnTo>
                      <a:pt x="1909" y="1825"/>
                    </a:lnTo>
                    <a:lnTo>
                      <a:pt x="1907" y="1825"/>
                    </a:lnTo>
                    <a:lnTo>
                      <a:pt x="1907" y="1826"/>
                    </a:lnTo>
                    <a:lnTo>
                      <a:pt x="1906" y="1826"/>
                    </a:lnTo>
                    <a:lnTo>
                      <a:pt x="1904" y="1826"/>
                    </a:lnTo>
                    <a:lnTo>
                      <a:pt x="1898" y="1826"/>
                    </a:lnTo>
                    <a:lnTo>
                      <a:pt x="1895" y="1826"/>
                    </a:lnTo>
                    <a:lnTo>
                      <a:pt x="1889" y="1828"/>
                    </a:lnTo>
                    <a:lnTo>
                      <a:pt x="1886" y="1828"/>
                    </a:lnTo>
                    <a:lnTo>
                      <a:pt x="1880" y="1828"/>
                    </a:lnTo>
                    <a:lnTo>
                      <a:pt x="1877" y="1828"/>
                    </a:lnTo>
                    <a:lnTo>
                      <a:pt x="1871" y="1828"/>
                    </a:lnTo>
                    <a:lnTo>
                      <a:pt x="1867" y="1830"/>
                    </a:lnTo>
                    <a:lnTo>
                      <a:pt x="1862" y="1830"/>
                    </a:lnTo>
                    <a:lnTo>
                      <a:pt x="1858" y="1830"/>
                    </a:lnTo>
                    <a:lnTo>
                      <a:pt x="1853" y="1830"/>
                    </a:lnTo>
                    <a:lnTo>
                      <a:pt x="1848" y="1830"/>
                    </a:lnTo>
                    <a:lnTo>
                      <a:pt x="1844" y="1830"/>
                    </a:lnTo>
                    <a:lnTo>
                      <a:pt x="1838" y="1830"/>
                    </a:lnTo>
                    <a:lnTo>
                      <a:pt x="1835" y="1830"/>
                    </a:lnTo>
                    <a:lnTo>
                      <a:pt x="1829" y="1830"/>
                    </a:lnTo>
                    <a:lnTo>
                      <a:pt x="1824" y="1830"/>
                    </a:lnTo>
                    <a:lnTo>
                      <a:pt x="1820" y="1830"/>
                    </a:lnTo>
                    <a:lnTo>
                      <a:pt x="1815" y="1830"/>
                    </a:lnTo>
                    <a:lnTo>
                      <a:pt x="1811" y="1830"/>
                    </a:lnTo>
                    <a:lnTo>
                      <a:pt x="1806" y="1830"/>
                    </a:lnTo>
                    <a:lnTo>
                      <a:pt x="1802" y="1830"/>
                    </a:lnTo>
                    <a:lnTo>
                      <a:pt x="1797" y="1830"/>
                    </a:lnTo>
                    <a:lnTo>
                      <a:pt x="1791" y="1830"/>
                    </a:lnTo>
                    <a:lnTo>
                      <a:pt x="1788" y="1830"/>
                    </a:lnTo>
                    <a:lnTo>
                      <a:pt x="1782" y="1828"/>
                    </a:lnTo>
                    <a:lnTo>
                      <a:pt x="1779" y="1828"/>
                    </a:lnTo>
                    <a:lnTo>
                      <a:pt x="1775" y="1828"/>
                    </a:lnTo>
                    <a:lnTo>
                      <a:pt x="1770" y="1828"/>
                    </a:lnTo>
                    <a:lnTo>
                      <a:pt x="1766" y="1828"/>
                    </a:lnTo>
                    <a:lnTo>
                      <a:pt x="1761" y="1828"/>
                    </a:lnTo>
                    <a:lnTo>
                      <a:pt x="1757" y="1828"/>
                    </a:lnTo>
                    <a:lnTo>
                      <a:pt x="1755" y="1826"/>
                    </a:lnTo>
                    <a:lnTo>
                      <a:pt x="1753" y="1826"/>
                    </a:lnTo>
                    <a:lnTo>
                      <a:pt x="1753" y="1825"/>
                    </a:lnTo>
                    <a:lnTo>
                      <a:pt x="1752" y="1825"/>
                    </a:lnTo>
                    <a:lnTo>
                      <a:pt x="1750" y="1825"/>
                    </a:lnTo>
                    <a:lnTo>
                      <a:pt x="1750" y="1823"/>
                    </a:lnTo>
                    <a:lnTo>
                      <a:pt x="1748" y="1823"/>
                    </a:lnTo>
                    <a:lnTo>
                      <a:pt x="1746" y="1823"/>
                    </a:lnTo>
                    <a:lnTo>
                      <a:pt x="1746" y="1821"/>
                    </a:lnTo>
                    <a:lnTo>
                      <a:pt x="1744" y="1819"/>
                    </a:lnTo>
                    <a:lnTo>
                      <a:pt x="1744" y="1817"/>
                    </a:lnTo>
                    <a:lnTo>
                      <a:pt x="1744" y="1816"/>
                    </a:lnTo>
                    <a:lnTo>
                      <a:pt x="1744" y="1814"/>
                    </a:lnTo>
                    <a:lnTo>
                      <a:pt x="1746" y="1814"/>
                    </a:lnTo>
                    <a:lnTo>
                      <a:pt x="1766" y="1801"/>
                    </a:lnTo>
                    <a:lnTo>
                      <a:pt x="1616" y="1797"/>
                    </a:lnTo>
                    <a:lnTo>
                      <a:pt x="274" y="1794"/>
                    </a:lnTo>
                    <a:lnTo>
                      <a:pt x="274" y="17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Freeform 10"/>
              <p:cNvSpPr/>
              <p:nvPr/>
            </p:nvSpPr>
            <p:spPr bwMode="auto">
              <a:xfrm>
                <a:off x="4339" y="726"/>
                <a:ext cx="809" cy="483"/>
              </a:xfrm>
              <a:custGeom>
                <a:avLst/>
                <a:gdLst>
                  <a:gd name="T0" fmla="*/ 12 w 1618"/>
                  <a:gd name="T1" fmla="*/ 6 h 965"/>
                  <a:gd name="T2" fmla="*/ 12 w 1618"/>
                  <a:gd name="T3" fmla="*/ 6 h 965"/>
                  <a:gd name="T4" fmla="*/ 12 w 1618"/>
                  <a:gd name="T5" fmla="*/ 6 h 965"/>
                  <a:gd name="T6" fmla="*/ 12 w 1618"/>
                  <a:gd name="T7" fmla="*/ 6 h 965"/>
                  <a:gd name="T8" fmla="*/ 12 w 1618"/>
                  <a:gd name="T9" fmla="*/ 6 h 965"/>
                  <a:gd name="T10" fmla="*/ 12 w 1618"/>
                  <a:gd name="T11" fmla="*/ 6 h 965"/>
                  <a:gd name="T12" fmla="*/ 11 w 1618"/>
                  <a:gd name="T13" fmla="*/ 5 h 965"/>
                  <a:gd name="T14" fmla="*/ 11 w 1618"/>
                  <a:gd name="T15" fmla="*/ 5 h 965"/>
                  <a:gd name="T16" fmla="*/ 11 w 1618"/>
                  <a:gd name="T17" fmla="*/ 5 h 965"/>
                  <a:gd name="T18" fmla="*/ 11 w 1618"/>
                  <a:gd name="T19" fmla="*/ 5 h 965"/>
                  <a:gd name="T20" fmla="*/ 11 w 1618"/>
                  <a:gd name="T21" fmla="*/ 5 h 965"/>
                  <a:gd name="T22" fmla="*/ 11 w 1618"/>
                  <a:gd name="T23" fmla="*/ 5 h 965"/>
                  <a:gd name="T24" fmla="*/ 10 w 1618"/>
                  <a:gd name="T25" fmla="*/ 5 h 965"/>
                  <a:gd name="T26" fmla="*/ 10 w 1618"/>
                  <a:gd name="T27" fmla="*/ 5 h 965"/>
                  <a:gd name="T28" fmla="*/ 9 w 1618"/>
                  <a:gd name="T29" fmla="*/ 4 h 965"/>
                  <a:gd name="T30" fmla="*/ 7 w 1618"/>
                  <a:gd name="T31" fmla="*/ 4 h 965"/>
                  <a:gd name="T32" fmla="*/ 7 w 1618"/>
                  <a:gd name="T33" fmla="*/ 3 h 965"/>
                  <a:gd name="T34" fmla="*/ 7 w 1618"/>
                  <a:gd name="T35" fmla="*/ 2 h 965"/>
                  <a:gd name="T36" fmla="*/ 6 w 1618"/>
                  <a:gd name="T37" fmla="*/ 2 h 965"/>
                  <a:gd name="T38" fmla="*/ 6 w 1618"/>
                  <a:gd name="T39" fmla="*/ 2 h 965"/>
                  <a:gd name="T40" fmla="*/ 6 w 1618"/>
                  <a:gd name="T41" fmla="*/ 2 h 965"/>
                  <a:gd name="T42" fmla="*/ 6 w 1618"/>
                  <a:gd name="T43" fmla="*/ 2 h 965"/>
                  <a:gd name="T44" fmla="*/ 6 w 1618"/>
                  <a:gd name="T45" fmla="*/ 2 h 965"/>
                  <a:gd name="T46" fmla="*/ 6 w 1618"/>
                  <a:gd name="T47" fmla="*/ 2 h 965"/>
                  <a:gd name="T48" fmla="*/ 6 w 1618"/>
                  <a:gd name="T49" fmla="*/ 2 h 965"/>
                  <a:gd name="T50" fmla="*/ 5 w 1618"/>
                  <a:gd name="T51" fmla="*/ 3 h 965"/>
                  <a:gd name="T52" fmla="*/ 5 w 1618"/>
                  <a:gd name="T53" fmla="*/ 3 h 965"/>
                  <a:gd name="T54" fmla="*/ 5 w 1618"/>
                  <a:gd name="T55" fmla="*/ 2 h 965"/>
                  <a:gd name="T56" fmla="*/ 5 w 1618"/>
                  <a:gd name="T57" fmla="*/ 2 h 965"/>
                  <a:gd name="T58" fmla="*/ 5 w 1618"/>
                  <a:gd name="T59" fmla="*/ 2 h 965"/>
                  <a:gd name="T60" fmla="*/ 2 w 1618"/>
                  <a:gd name="T61" fmla="*/ 2 h 965"/>
                  <a:gd name="T62" fmla="*/ 1 w 1618"/>
                  <a:gd name="T63" fmla="*/ 6 h 965"/>
                  <a:gd name="T64" fmla="*/ 1 w 1618"/>
                  <a:gd name="T65" fmla="*/ 6 h 965"/>
                  <a:gd name="T66" fmla="*/ 3 w 1618"/>
                  <a:gd name="T67" fmla="*/ 6 h 965"/>
                  <a:gd name="T68" fmla="*/ 7 w 1618"/>
                  <a:gd name="T69" fmla="*/ 4 h 965"/>
                  <a:gd name="T70" fmla="*/ 9 w 1618"/>
                  <a:gd name="T71" fmla="*/ 4 h 965"/>
                  <a:gd name="T72" fmla="*/ 9 w 1618"/>
                  <a:gd name="T73" fmla="*/ 4 h 965"/>
                  <a:gd name="T74" fmla="*/ 10 w 1618"/>
                  <a:gd name="T75" fmla="*/ 5 h 965"/>
                  <a:gd name="T76" fmla="*/ 10 w 1618"/>
                  <a:gd name="T77" fmla="*/ 5 h 965"/>
                  <a:gd name="T78" fmla="*/ 10 w 1618"/>
                  <a:gd name="T79" fmla="*/ 5 h 965"/>
                  <a:gd name="T80" fmla="*/ 10 w 1618"/>
                  <a:gd name="T81" fmla="*/ 5 h 965"/>
                  <a:gd name="T82" fmla="*/ 10 w 1618"/>
                  <a:gd name="T83" fmla="*/ 5 h 965"/>
                  <a:gd name="T84" fmla="*/ 10 w 1618"/>
                  <a:gd name="T85" fmla="*/ 5 h 965"/>
                  <a:gd name="T86" fmla="*/ 10 w 1618"/>
                  <a:gd name="T87" fmla="*/ 5 h 965"/>
                  <a:gd name="T88" fmla="*/ 10 w 1618"/>
                  <a:gd name="T89" fmla="*/ 5 h 965"/>
                  <a:gd name="T90" fmla="*/ 10 w 1618"/>
                  <a:gd name="T91" fmla="*/ 6 h 965"/>
                  <a:gd name="T92" fmla="*/ 10 w 1618"/>
                  <a:gd name="T93" fmla="*/ 6 h 965"/>
                  <a:gd name="T94" fmla="*/ 10 w 1618"/>
                  <a:gd name="T95" fmla="*/ 6 h 965"/>
                  <a:gd name="T96" fmla="*/ 10 w 1618"/>
                  <a:gd name="T97" fmla="*/ 6 h 965"/>
                  <a:gd name="T98" fmla="*/ 10 w 1618"/>
                  <a:gd name="T99" fmla="*/ 6 h 965"/>
                  <a:gd name="T100" fmla="*/ 10 w 1618"/>
                  <a:gd name="T101" fmla="*/ 6 h 965"/>
                  <a:gd name="T102" fmla="*/ 10 w 1618"/>
                  <a:gd name="T103" fmla="*/ 6 h 965"/>
                  <a:gd name="T104" fmla="*/ 11 w 1618"/>
                  <a:gd name="T105" fmla="*/ 6 h 965"/>
                  <a:gd name="T106" fmla="*/ 11 w 1618"/>
                  <a:gd name="T107" fmla="*/ 6 h 965"/>
                  <a:gd name="T108" fmla="*/ 11 w 1618"/>
                  <a:gd name="T109" fmla="*/ 6 h 965"/>
                  <a:gd name="T110" fmla="*/ 12 w 1618"/>
                  <a:gd name="T111" fmla="*/ 7 h 965"/>
                  <a:gd name="T112" fmla="*/ 12 w 1618"/>
                  <a:gd name="T113" fmla="*/ 7 h 965"/>
                  <a:gd name="T114" fmla="*/ 13 w 1618"/>
                  <a:gd name="T115" fmla="*/ 7 h 965"/>
                  <a:gd name="T116" fmla="*/ 13 w 1618"/>
                  <a:gd name="T117" fmla="*/ 7 h 965"/>
                  <a:gd name="T118" fmla="*/ 13 w 1618"/>
                  <a:gd name="T119" fmla="*/ 7 h 965"/>
                  <a:gd name="T120" fmla="*/ 0 w 1618"/>
                  <a:gd name="T121" fmla="*/ 1 h 9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18"/>
                  <a:gd name="T184" fmla="*/ 0 h 965"/>
                  <a:gd name="T185" fmla="*/ 1618 w 1618"/>
                  <a:gd name="T186" fmla="*/ 965 h 96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18" h="965">
                    <a:moveTo>
                      <a:pt x="1616" y="547"/>
                    </a:moveTo>
                    <a:lnTo>
                      <a:pt x="1618" y="549"/>
                    </a:lnTo>
                    <a:lnTo>
                      <a:pt x="1527" y="668"/>
                    </a:lnTo>
                    <a:lnTo>
                      <a:pt x="1525" y="668"/>
                    </a:lnTo>
                    <a:lnTo>
                      <a:pt x="1523" y="668"/>
                    </a:lnTo>
                    <a:lnTo>
                      <a:pt x="1523" y="666"/>
                    </a:lnTo>
                    <a:lnTo>
                      <a:pt x="1522" y="666"/>
                    </a:lnTo>
                    <a:lnTo>
                      <a:pt x="1520" y="666"/>
                    </a:lnTo>
                    <a:lnTo>
                      <a:pt x="1518" y="666"/>
                    </a:lnTo>
                    <a:lnTo>
                      <a:pt x="1516" y="666"/>
                    </a:lnTo>
                    <a:lnTo>
                      <a:pt x="1516" y="665"/>
                    </a:lnTo>
                    <a:lnTo>
                      <a:pt x="1514" y="665"/>
                    </a:lnTo>
                    <a:lnTo>
                      <a:pt x="1512" y="665"/>
                    </a:lnTo>
                    <a:lnTo>
                      <a:pt x="1511" y="665"/>
                    </a:lnTo>
                    <a:lnTo>
                      <a:pt x="1509" y="665"/>
                    </a:lnTo>
                    <a:lnTo>
                      <a:pt x="1507" y="665"/>
                    </a:lnTo>
                    <a:lnTo>
                      <a:pt x="1505" y="665"/>
                    </a:lnTo>
                    <a:lnTo>
                      <a:pt x="1505" y="666"/>
                    </a:lnTo>
                    <a:lnTo>
                      <a:pt x="1503" y="666"/>
                    </a:lnTo>
                    <a:lnTo>
                      <a:pt x="1502" y="670"/>
                    </a:lnTo>
                    <a:lnTo>
                      <a:pt x="1500" y="672"/>
                    </a:lnTo>
                    <a:lnTo>
                      <a:pt x="1498" y="676"/>
                    </a:lnTo>
                    <a:lnTo>
                      <a:pt x="1498" y="677"/>
                    </a:lnTo>
                    <a:lnTo>
                      <a:pt x="1496" y="679"/>
                    </a:lnTo>
                    <a:lnTo>
                      <a:pt x="1494" y="681"/>
                    </a:lnTo>
                    <a:lnTo>
                      <a:pt x="1493" y="681"/>
                    </a:lnTo>
                    <a:lnTo>
                      <a:pt x="1491" y="683"/>
                    </a:lnTo>
                    <a:lnTo>
                      <a:pt x="1489" y="683"/>
                    </a:lnTo>
                    <a:lnTo>
                      <a:pt x="1487" y="683"/>
                    </a:lnTo>
                    <a:lnTo>
                      <a:pt x="1484" y="683"/>
                    </a:lnTo>
                    <a:lnTo>
                      <a:pt x="1482" y="683"/>
                    </a:lnTo>
                    <a:lnTo>
                      <a:pt x="1480" y="681"/>
                    </a:lnTo>
                    <a:lnTo>
                      <a:pt x="1478" y="681"/>
                    </a:lnTo>
                    <a:lnTo>
                      <a:pt x="1476" y="679"/>
                    </a:lnTo>
                    <a:lnTo>
                      <a:pt x="1474" y="679"/>
                    </a:lnTo>
                    <a:lnTo>
                      <a:pt x="1473" y="677"/>
                    </a:lnTo>
                    <a:lnTo>
                      <a:pt x="1471" y="676"/>
                    </a:lnTo>
                    <a:lnTo>
                      <a:pt x="1467" y="676"/>
                    </a:lnTo>
                    <a:lnTo>
                      <a:pt x="1465" y="674"/>
                    </a:lnTo>
                    <a:lnTo>
                      <a:pt x="1464" y="672"/>
                    </a:lnTo>
                    <a:lnTo>
                      <a:pt x="1462" y="670"/>
                    </a:lnTo>
                    <a:lnTo>
                      <a:pt x="1460" y="668"/>
                    </a:lnTo>
                    <a:lnTo>
                      <a:pt x="1458" y="668"/>
                    </a:lnTo>
                    <a:lnTo>
                      <a:pt x="1456" y="666"/>
                    </a:lnTo>
                    <a:lnTo>
                      <a:pt x="1453" y="665"/>
                    </a:lnTo>
                    <a:lnTo>
                      <a:pt x="1451" y="665"/>
                    </a:lnTo>
                    <a:lnTo>
                      <a:pt x="1449" y="663"/>
                    </a:lnTo>
                    <a:lnTo>
                      <a:pt x="1447" y="663"/>
                    </a:lnTo>
                    <a:lnTo>
                      <a:pt x="1445" y="661"/>
                    </a:lnTo>
                    <a:lnTo>
                      <a:pt x="1444" y="661"/>
                    </a:lnTo>
                    <a:lnTo>
                      <a:pt x="1442" y="661"/>
                    </a:lnTo>
                    <a:lnTo>
                      <a:pt x="1360" y="619"/>
                    </a:lnTo>
                    <a:lnTo>
                      <a:pt x="1349" y="625"/>
                    </a:lnTo>
                    <a:lnTo>
                      <a:pt x="1348" y="623"/>
                    </a:lnTo>
                    <a:lnTo>
                      <a:pt x="1348" y="619"/>
                    </a:lnTo>
                    <a:lnTo>
                      <a:pt x="1346" y="618"/>
                    </a:lnTo>
                    <a:lnTo>
                      <a:pt x="1346" y="616"/>
                    </a:lnTo>
                    <a:lnTo>
                      <a:pt x="1344" y="614"/>
                    </a:lnTo>
                    <a:lnTo>
                      <a:pt x="1344" y="610"/>
                    </a:lnTo>
                    <a:lnTo>
                      <a:pt x="1342" y="608"/>
                    </a:lnTo>
                    <a:lnTo>
                      <a:pt x="1342" y="607"/>
                    </a:lnTo>
                    <a:lnTo>
                      <a:pt x="1340" y="603"/>
                    </a:lnTo>
                    <a:lnTo>
                      <a:pt x="1340" y="601"/>
                    </a:lnTo>
                    <a:lnTo>
                      <a:pt x="1339" y="599"/>
                    </a:lnTo>
                    <a:lnTo>
                      <a:pt x="1337" y="598"/>
                    </a:lnTo>
                    <a:lnTo>
                      <a:pt x="1337" y="596"/>
                    </a:lnTo>
                    <a:lnTo>
                      <a:pt x="1335" y="592"/>
                    </a:lnTo>
                    <a:lnTo>
                      <a:pt x="1333" y="590"/>
                    </a:lnTo>
                    <a:lnTo>
                      <a:pt x="1331" y="589"/>
                    </a:lnTo>
                    <a:lnTo>
                      <a:pt x="1331" y="587"/>
                    </a:lnTo>
                    <a:lnTo>
                      <a:pt x="1330" y="585"/>
                    </a:lnTo>
                    <a:lnTo>
                      <a:pt x="1328" y="583"/>
                    </a:lnTo>
                    <a:lnTo>
                      <a:pt x="1326" y="579"/>
                    </a:lnTo>
                    <a:lnTo>
                      <a:pt x="1324" y="578"/>
                    </a:lnTo>
                    <a:lnTo>
                      <a:pt x="1322" y="576"/>
                    </a:lnTo>
                    <a:lnTo>
                      <a:pt x="1320" y="574"/>
                    </a:lnTo>
                    <a:lnTo>
                      <a:pt x="1319" y="572"/>
                    </a:lnTo>
                    <a:lnTo>
                      <a:pt x="1317" y="570"/>
                    </a:lnTo>
                    <a:lnTo>
                      <a:pt x="1315" y="570"/>
                    </a:lnTo>
                    <a:lnTo>
                      <a:pt x="1313" y="569"/>
                    </a:lnTo>
                    <a:lnTo>
                      <a:pt x="1311" y="567"/>
                    </a:lnTo>
                    <a:lnTo>
                      <a:pt x="1308" y="565"/>
                    </a:lnTo>
                    <a:lnTo>
                      <a:pt x="1306" y="563"/>
                    </a:lnTo>
                    <a:lnTo>
                      <a:pt x="1304" y="561"/>
                    </a:lnTo>
                    <a:lnTo>
                      <a:pt x="1302" y="561"/>
                    </a:lnTo>
                    <a:lnTo>
                      <a:pt x="1301" y="561"/>
                    </a:lnTo>
                    <a:lnTo>
                      <a:pt x="1299" y="561"/>
                    </a:lnTo>
                    <a:lnTo>
                      <a:pt x="1297" y="561"/>
                    </a:lnTo>
                    <a:lnTo>
                      <a:pt x="1295" y="561"/>
                    </a:lnTo>
                    <a:lnTo>
                      <a:pt x="1293" y="561"/>
                    </a:lnTo>
                    <a:lnTo>
                      <a:pt x="1292" y="561"/>
                    </a:lnTo>
                    <a:lnTo>
                      <a:pt x="1290" y="561"/>
                    </a:lnTo>
                    <a:lnTo>
                      <a:pt x="1288" y="561"/>
                    </a:lnTo>
                    <a:lnTo>
                      <a:pt x="1286" y="561"/>
                    </a:lnTo>
                    <a:lnTo>
                      <a:pt x="1286" y="563"/>
                    </a:lnTo>
                    <a:lnTo>
                      <a:pt x="1284" y="563"/>
                    </a:lnTo>
                    <a:lnTo>
                      <a:pt x="1282" y="565"/>
                    </a:lnTo>
                    <a:lnTo>
                      <a:pt x="1281" y="565"/>
                    </a:lnTo>
                    <a:lnTo>
                      <a:pt x="1281" y="567"/>
                    </a:lnTo>
                    <a:lnTo>
                      <a:pt x="1279" y="567"/>
                    </a:lnTo>
                    <a:lnTo>
                      <a:pt x="1279" y="569"/>
                    </a:lnTo>
                    <a:lnTo>
                      <a:pt x="1277" y="569"/>
                    </a:lnTo>
                    <a:lnTo>
                      <a:pt x="1277" y="570"/>
                    </a:lnTo>
                    <a:lnTo>
                      <a:pt x="1275" y="572"/>
                    </a:lnTo>
                    <a:lnTo>
                      <a:pt x="1275" y="574"/>
                    </a:lnTo>
                    <a:lnTo>
                      <a:pt x="1264" y="567"/>
                    </a:lnTo>
                    <a:lnTo>
                      <a:pt x="1252" y="560"/>
                    </a:lnTo>
                    <a:lnTo>
                      <a:pt x="1241" y="552"/>
                    </a:lnTo>
                    <a:lnTo>
                      <a:pt x="1230" y="547"/>
                    </a:lnTo>
                    <a:lnTo>
                      <a:pt x="1219" y="540"/>
                    </a:lnTo>
                    <a:lnTo>
                      <a:pt x="1208" y="532"/>
                    </a:lnTo>
                    <a:lnTo>
                      <a:pt x="1197" y="525"/>
                    </a:lnTo>
                    <a:lnTo>
                      <a:pt x="1186" y="518"/>
                    </a:lnTo>
                    <a:lnTo>
                      <a:pt x="1176" y="511"/>
                    </a:lnTo>
                    <a:lnTo>
                      <a:pt x="1165" y="503"/>
                    </a:lnTo>
                    <a:lnTo>
                      <a:pt x="1154" y="496"/>
                    </a:lnTo>
                    <a:lnTo>
                      <a:pt x="1143" y="489"/>
                    </a:lnTo>
                    <a:lnTo>
                      <a:pt x="1132" y="480"/>
                    </a:lnTo>
                    <a:lnTo>
                      <a:pt x="1121" y="473"/>
                    </a:lnTo>
                    <a:lnTo>
                      <a:pt x="1110" y="465"/>
                    </a:lnTo>
                    <a:lnTo>
                      <a:pt x="1100" y="458"/>
                    </a:lnTo>
                    <a:lnTo>
                      <a:pt x="1089" y="451"/>
                    </a:lnTo>
                    <a:lnTo>
                      <a:pt x="1078" y="444"/>
                    </a:lnTo>
                    <a:lnTo>
                      <a:pt x="1067" y="436"/>
                    </a:lnTo>
                    <a:lnTo>
                      <a:pt x="1056" y="427"/>
                    </a:lnTo>
                    <a:lnTo>
                      <a:pt x="1045" y="420"/>
                    </a:lnTo>
                    <a:lnTo>
                      <a:pt x="1034" y="413"/>
                    </a:lnTo>
                    <a:lnTo>
                      <a:pt x="1023" y="406"/>
                    </a:lnTo>
                    <a:lnTo>
                      <a:pt x="1013" y="398"/>
                    </a:lnTo>
                    <a:lnTo>
                      <a:pt x="1002" y="389"/>
                    </a:lnTo>
                    <a:lnTo>
                      <a:pt x="991" y="382"/>
                    </a:lnTo>
                    <a:lnTo>
                      <a:pt x="980" y="375"/>
                    </a:lnTo>
                    <a:lnTo>
                      <a:pt x="969" y="367"/>
                    </a:lnTo>
                    <a:lnTo>
                      <a:pt x="958" y="360"/>
                    </a:lnTo>
                    <a:lnTo>
                      <a:pt x="947" y="351"/>
                    </a:lnTo>
                    <a:lnTo>
                      <a:pt x="936" y="344"/>
                    </a:lnTo>
                    <a:lnTo>
                      <a:pt x="927" y="337"/>
                    </a:lnTo>
                    <a:lnTo>
                      <a:pt x="927" y="248"/>
                    </a:lnTo>
                    <a:lnTo>
                      <a:pt x="922" y="242"/>
                    </a:lnTo>
                    <a:lnTo>
                      <a:pt x="917" y="242"/>
                    </a:lnTo>
                    <a:lnTo>
                      <a:pt x="913" y="242"/>
                    </a:lnTo>
                    <a:lnTo>
                      <a:pt x="909" y="242"/>
                    </a:lnTo>
                    <a:lnTo>
                      <a:pt x="906" y="242"/>
                    </a:lnTo>
                    <a:lnTo>
                      <a:pt x="902" y="242"/>
                    </a:lnTo>
                    <a:lnTo>
                      <a:pt x="898" y="242"/>
                    </a:lnTo>
                    <a:lnTo>
                      <a:pt x="895" y="242"/>
                    </a:lnTo>
                    <a:lnTo>
                      <a:pt x="891" y="242"/>
                    </a:lnTo>
                    <a:lnTo>
                      <a:pt x="886" y="242"/>
                    </a:lnTo>
                    <a:lnTo>
                      <a:pt x="882" y="242"/>
                    </a:lnTo>
                    <a:lnTo>
                      <a:pt x="879" y="242"/>
                    </a:lnTo>
                    <a:lnTo>
                      <a:pt x="875" y="242"/>
                    </a:lnTo>
                    <a:lnTo>
                      <a:pt x="871" y="242"/>
                    </a:lnTo>
                    <a:lnTo>
                      <a:pt x="868" y="242"/>
                    </a:lnTo>
                    <a:lnTo>
                      <a:pt x="864" y="242"/>
                    </a:lnTo>
                    <a:lnTo>
                      <a:pt x="859" y="242"/>
                    </a:lnTo>
                    <a:lnTo>
                      <a:pt x="855" y="242"/>
                    </a:lnTo>
                    <a:lnTo>
                      <a:pt x="851" y="242"/>
                    </a:lnTo>
                    <a:lnTo>
                      <a:pt x="848" y="242"/>
                    </a:lnTo>
                    <a:lnTo>
                      <a:pt x="844" y="242"/>
                    </a:lnTo>
                    <a:lnTo>
                      <a:pt x="840" y="242"/>
                    </a:lnTo>
                    <a:lnTo>
                      <a:pt x="837" y="242"/>
                    </a:lnTo>
                    <a:lnTo>
                      <a:pt x="833" y="242"/>
                    </a:lnTo>
                    <a:lnTo>
                      <a:pt x="828" y="242"/>
                    </a:lnTo>
                    <a:lnTo>
                      <a:pt x="824" y="242"/>
                    </a:lnTo>
                    <a:lnTo>
                      <a:pt x="821" y="242"/>
                    </a:lnTo>
                    <a:lnTo>
                      <a:pt x="817" y="242"/>
                    </a:lnTo>
                    <a:lnTo>
                      <a:pt x="813" y="242"/>
                    </a:lnTo>
                    <a:lnTo>
                      <a:pt x="810" y="242"/>
                    </a:lnTo>
                    <a:lnTo>
                      <a:pt x="806" y="241"/>
                    </a:lnTo>
                    <a:lnTo>
                      <a:pt x="802" y="241"/>
                    </a:lnTo>
                    <a:lnTo>
                      <a:pt x="799" y="241"/>
                    </a:lnTo>
                    <a:lnTo>
                      <a:pt x="799" y="239"/>
                    </a:lnTo>
                    <a:lnTo>
                      <a:pt x="799" y="235"/>
                    </a:lnTo>
                    <a:lnTo>
                      <a:pt x="799" y="233"/>
                    </a:lnTo>
                    <a:lnTo>
                      <a:pt x="799" y="232"/>
                    </a:lnTo>
                    <a:lnTo>
                      <a:pt x="799" y="228"/>
                    </a:lnTo>
                    <a:lnTo>
                      <a:pt x="799" y="226"/>
                    </a:lnTo>
                    <a:lnTo>
                      <a:pt x="799" y="223"/>
                    </a:lnTo>
                    <a:lnTo>
                      <a:pt x="799" y="221"/>
                    </a:lnTo>
                    <a:lnTo>
                      <a:pt x="799" y="219"/>
                    </a:lnTo>
                    <a:lnTo>
                      <a:pt x="799" y="215"/>
                    </a:lnTo>
                    <a:lnTo>
                      <a:pt x="799" y="213"/>
                    </a:lnTo>
                    <a:lnTo>
                      <a:pt x="799" y="210"/>
                    </a:lnTo>
                    <a:lnTo>
                      <a:pt x="799" y="208"/>
                    </a:lnTo>
                    <a:lnTo>
                      <a:pt x="799" y="206"/>
                    </a:lnTo>
                    <a:lnTo>
                      <a:pt x="799" y="203"/>
                    </a:lnTo>
                    <a:lnTo>
                      <a:pt x="799" y="201"/>
                    </a:lnTo>
                    <a:lnTo>
                      <a:pt x="799" y="199"/>
                    </a:lnTo>
                    <a:lnTo>
                      <a:pt x="799" y="195"/>
                    </a:lnTo>
                    <a:lnTo>
                      <a:pt x="799" y="194"/>
                    </a:lnTo>
                    <a:lnTo>
                      <a:pt x="799" y="190"/>
                    </a:lnTo>
                    <a:lnTo>
                      <a:pt x="799" y="188"/>
                    </a:lnTo>
                    <a:lnTo>
                      <a:pt x="799" y="186"/>
                    </a:lnTo>
                    <a:lnTo>
                      <a:pt x="799" y="183"/>
                    </a:lnTo>
                    <a:lnTo>
                      <a:pt x="799" y="181"/>
                    </a:lnTo>
                    <a:lnTo>
                      <a:pt x="799" y="179"/>
                    </a:lnTo>
                    <a:lnTo>
                      <a:pt x="799" y="177"/>
                    </a:lnTo>
                    <a:lnTo>
                      <a:pt x="799" y="174"/>
                    </a:lnTo>
                    <a:lnTo>
                      <a:pt x="799" y="172"/>
                    </a:lnTo>
                    <a:lnTo>
                      <a:pt x="799" y="170"/>
                    </a:lnTo>
                    <a:lnTo>
                      <a:pt x="799" y="166"/>
                    </a:lnTo>
                    <a:lnTo>
                      <a:pt x="799" y="165"/>
                    </a:lnTo>
                    <a:lnTo>
                      <a:pt x="799" y="163"/>
                    </a:lnTo>
                    <a:lnTo>
                      <a:pt x="793" y="159"/>
                    </a:lnTo>
                    <a:lnTo>
                      <a:pt x="659" y="154"/>
                    </a:lnTo>
                    <a:lnTo>
                      <a:pt x="654" y="159"/>
                    </a:lnTo>
                    <a:lnTo>
                      <a:pt x="654" y="288"/>
                    </a:lnTo>
                    <a:lnTo>
                      <a:pt x="534" y="288"/>
                    </a:lnTo>
                    <a:lnTo>
                      <a:pt x="534" y="284"/>
                    </a:lnTo>
                    <a:lnTo>
                      <a:pt x="534" y="282"/>
                    </a:lnTo>
                    <a:lnTo>
                      <a:pt x="534" y="279"/>
                    </a:lnTo>
                    <a:lnTo>
                      <a:pt x="534" y="277"/>
                    </a:lnTo>
                    <a:lnTo>
                      <a:pt x="534" y="273"/>
                    </a:lnTo>
                    <a:lnTo>
                      <a:pt x="534" y="271"/>
                    </a:lnTo>
                    <a:lnTo>
                      <a:pt x="534" y="268"/>
                    </a:lnTo>
                    <a:lnTo>
                      <a:pt x="534" y="266"/>
                    </a:lnTo>
                    <a:lnTo>
                      <a:pt x="534" y="262"/>
                    </a:lnTo>
                    <a:lnTo>
                      <a:pt x="533" y="259"/>
                    </a:lnTo>
                    <a:lnTo>
                      <a:pt x="533" y="257"/>
                    </a:lnTo>
                    <a:lnTo>
                      <a:pt x="533" y="253"/>
                    </a:lnTo>
                    <a:lnTo>
                      <a:pt x="533" y="252"/>
                    </a:lnTo>
                    <a:lnTo>
                      <a:pt x="533" y="248"/>
                    </a:lnTo>
                    <a:lnTo>
                      <a:pt x="533" y="244"/>
                    </a:lnTo>
                    <a:lnTo>
                      <a:pt x="533" y="242"/>
                    </a:lnTo>
                    <a:lnTo>
                      <a:pt x="533" y="239"/>
                    </a:lnTo>
                    <a:lnTo>
                      <a:pt x="533" y="237"/>
                    </a:lnTo>
                    <a:lnTo>
                      <a:pt x="533" y="233"/>
                    </a:lnTo>
                    <a:lnTo>
                      <a:pt x="533" y="230"/>
                    </a:lnTo>
                    <a:lnTo>
                      <a:pt x="533" y="228"/>
                    </a:lnTo>
                    <a:lnTo>
                      <a:pt x="534" y="224"/>
                    </a:lnTo>
                    <a:lnTo>
                      <a:pt x="534" y="223"/>
                    </a:lnTo>
                    <a:lnTo>
                      <a:pt x="534" y="219"/>
                    </a:lnTo>
                    <a:lnTo>
                      <a:pt x="534" y="217"/>
                    </a:lnTo>
                    <a:lnTo>
                      <a:pt x="534" y="213"/>
                    </a:lnTo>
                    <a:lnTo>
                      <a:pt x="534" y="210"/>
                    </a:lnTo>
                    <a:lnTo>
                      <a:pt x="534" y="208"/>
                    </a:lnTo>
                    <a:lnTo>
                      <a:pt x="536" y="204"/>
                    </a:lnTo>
                    <a:lnTo>
                      <a:pt x="536" y="203"/>
                    </a:lnTo>
                    <a:lnTo>
                      <a:pt x="536" y="201"/>
                    </a:lnTo>
                    <a:lnTo>
                      <a:pt x="536" y="197"/>
                    </a:lnTo>
                    <a:lnTo>
                      <a:pt x="531" y="192"/>
                    </a:lnTo>
                    <a:lnTo>
                      <a:pt x="400" y="192"/>
                    </a:lnTo>
                    <a:lnTo>
                      <a:pt x="395" y="197"/>
                    </a:lnTo>
                    <a:lnTo>
                      <a:pt x="395" y="360"/>
                    </a:lnTo>
                    <a:lnTo>
                      <a:pt x="274" y="360"/>
                    </a:lnTo>
                    <a:lnTo>
                      <a:pt x="272" y="148"/>
                    </a:lnTo>
                    <a:lnTo>
                      <a:pt x="264" y="145"/>
                    </a:lnTo>
                    <a:lnTo>
                      <a:pt x="129" y="145"/>
                    </a:lnTo>
                    <a:lnTo>
                      <a:pt x="125" y="150"/>
                    </a:lnTo>
                    <a:lnTo>
                      <a:pt x="125" y="719"/>
                    </a:lnTo>
                    <a:lnTo>
                      <a:pt x="125" y="721"/>
                    </a:lnTo>
                    <a:lnTo>
                      <a:pt x="125" y="723"/>
                    </a:lnTo>
                    <a:lnTo>
                      <a:pt x="125" y="724"/>
                    </a:lnTo>
                    <a:lnTo>
                      <a:pt x="123" y="726"/>
                    </a:lnTo>
                    <a:lnTo>
                      <a:pt x="123" y="728"/>
                    </a:lnTo>
                    <a:lnTo>
                      <a:pt x="123" y="730"/>
                    </a:lnTo>
                    <a:lnTo>
                      <a:pt x="123" y="732"/>
                    </a:lnTo>
                    <a:lnTo>
                      <a:pt x="123" y="733"/>
                    </a:lnTo>
                    <a:lnTo>
                      <a:pt x="123" y="735"/>
                    </a:lnTo>
                    <a:lnTo>
                      <a:pt x="123" y="737"/>
                    </a:lnTo>
                    <a:lnTo>
                      <a:pt x="123" y="739"/>
                    </a:lnTo>
                    <a:lnTo>
                      <a:pt x="123" y="741"/>
                    </a:lnTo>
                    <a:lnTo>
                      <a:pt x="123" y="743"/>
                    </a:lnTo>
                    <a:lnTo>
                      <a:pt x="123" y="744"/>
                    </a:lnTo>
                    <a:lnTo>
                      <a:pt x="123" y="746"/>
                    </a:lnTo>
                    <a:lnTo>
                      <a:pt x="123" y="748"/>
                    </a:lnTo>
                    <a:lnTo>
                      <a:pt x="121" y="750"/>
                    </a:lnTo>
                    <a:lnTo>
                      <a:pt x="121" y="752"/>
                    </a:lnTo>
                    <a:lnTo>
                      <a:pt x="120" y="752"/>
                    </a:lnTo>
                    <a:lnTo>
                      <a:pt x="120" y="753"/>
                    </a:lnTo>
                    <a:lnTo>
                      <a:pt x="125" y="759"/>
                    </a:lnTo>
                    <a:lnTo>
                      <a:pt x="458" y="757"/>
                    </a:lnTo>
                    <a:lnTo>
                      <a:pt x="920" y="759"/>
                    </a:lnTo>
                    <a:lnTo>
                      <a:pt x="929" y="746"/>
                    </a:lnTo>
                    <a:lnTo>
                      <a:pt x="929" y="358"/>
                    </a:lnTo>
                    <a:lnTo>
                      <a:pt x="938" y="364"/>
                    </a:lnTo>
                    <a:lnTo>
                      <a:pt x="947" y="371"/>
                    </a:lnTo>
                    <a:lnTo>
                      <a:pt x="956" y="377"/>
                    </a:lnTo>
                    <a:lnTo>
                      <a:pt x="965" y="382"/>
                    </a:lnTo>
                    <a:lnTo>
                      <a:pt x="975" y="389"/>
                    </a:lnTo>
                    <a:lnTo>
                      <a:pt x="984" y="395"/>
                    </a:lnTo>
                    <a:lnTo>
                      <a:pt x="993" y="402"/>
                    </a:lnTo>
                    <a:lnTo>
                      <a:pt x="1002" y="407"/>
                    </a:lnTo>
                    <a:lnTo>
                      <a:pt x="1011" y="415"/>
                    </a:lnTo>
                    <a:lnTo>
                      <a:pt x="1020" y="420"/>
                    </a:lnTo>
                    <a:lnTo>
                      <a:pt x="1029" y="427"/>
                    </a:lnTo>
                    <a:lnTo>
                      <a:pt x="1038" y="433"/>
                    </a:lnTo>
                    <a:lnTo>
                      <a:pt x="1047" y="440"/>
                    </a:lnTo>
                    <a:lnTo>
                      <a:pt x="1056" y="445"/>
                    </a:lnTo>
                    <a:lnTo>
                      <a:pt x="1065" y="453"/>
                    </a:lnTo>
                    <a:lnTo>
                      <a:pt x="1074" y="458"/>
                    </a:lnTo>
                    <a:lnTo>
                      <a:pt x="1083" y="465"/>
                    </a:lnTo>
                    <a:lnTo>
                      <a:pt x="1092" y="473"/>
                    </a:lnTo>
                    <a:lnTo>
                      <a:pt x="1101" y="478"/>
                    </a:lnTo>
                    <a:lnTo>
                      <a:pt x="1110" y="485"/>
                    </a:lnTo>
                    <a:lnTo>
                      <a:pt x="1119" y="491"/>
                    </a:lnTo>
                    <a:lnTo>
                      <a:pt x="1128" y="498"/>
                    </a:lnTo>
                    <a:lnTo>
                      <a:pt x="1138" y="503"/>
                    </a:lnTo>
                    <a:lnTo>
                      <a:pt x="1147" y="511"/>
                    </a:lnTo>
                    <a:lnTo>
                      <a:pt x="1156" y="516"/>
                    </a:lnTo>
                    <a:lnTo>
                      <a:pt x="1165" y="523"/>
                    </a:lnTo>
                    <a:lnTo>
                      <a:pt x="1174" y="529"/>
                    </a:lnTo>
                    <a:lnTo>
                      <a:pt x="1183" y="536"/>
                    </a:lnTo>
                    <a:lnTo>
                      <a:pt x="1192" y="541"/>
                    </a:lnTo>
                    <a:lnTo>
                      <a:pt x="1201" y="549"/>
                    </a:lnTo>
                    <a:lnTo>
                      <a:pt x="1210" y="554"/>
                    </a:lnTo>
                    <a:lnTo>
                      <a:pt x="1219" y="561"/>
                    </a:lnTo>
                    <a:lnTo>
                      <a:pt x="1217" y="561"/>
                    </a:lnTo>
                    <a:lnTo>
                      <a:pt x="1215" y="561"/>
                    </a:lnTo>
                    <a:lnTo>
                      <a:pt x="1214" y="561"/>
                    </a:lnTo>
                    <a:lnTo>
                      <a:pt x="1214" y="563"/>
                    </a:lnTo>
                    <a:lnTo>
                      <a:pt x="1212" y="563"/>
                    </a:lnTo>
                    <a:lnTo>
                      <a:pt x="1210" y="563"/>
                    </a:lnTo>
                    <a:lnTo>
                      <a:pt x="1208" y="563"/>
                    </a:lnTo>
                    <a:lnTo>
                      <a:pt x="1208" y="565"/>
                    </a:lnTo>
                    <a:lnTo>
                      <a:pt x="1206" y="565"/>
                    </a:lnTo>
                    <a:lnTo>
                      <a:pt x="1205" y="565"/>
                    </a:lnTo>
                    <a:lnTo>
                      <a:pt x="1205" y="567"/>
                    </a:lnTo>
                    <a:lnTo>
                      <a:pt x="1203" y="567"/>
                    </a:lnTo>
                    <a:lnTo>
                      <a:pt x="1201" y="569"/>
                    </a:lnTo>
                    <a:lnTo>
                      <a:pt x="1199" y="569"/>
                    </a:lnTo>
                    <a:lnTo>
                      <a:pt x="1199" y="570"/>
                    </a:lnTo>
                    <a:lnTo>
                      <a:pt x="1197" y="570"/>
                    </a:lnTo>
                    <a:lnTo>
                      <a:pt x="1197" y="572"/>
                    </a:lnTo>
                    <a:lnTo>
                      <a:pt x="1196" y="572"/>
                    </a:lnTo>
                    <a:lnTo>
                      <a:pt x="1196" y="574"/>
                    </a:lnTo>
                    <a:lnTo>
                      <a:pt x="1194" y="576"/>
                    </a:lnTo>
                    <a:lnTo>
                      <a:pt x="1194" y="578"/>
                    </a:lnTo>
                    <a:lnTo>
                      <a:pt x="1192" y="578"/>
                    </a:lnTo>
                    <a:lnTo>
                      <a:pt x="1192" y="579"/>
                    </a:lnTo>
                    <a:lnTo>
                      <a:pt x="1192" y="581"/>
                    </a:lnTo>
                    <a:lnTo>
                      <a:pt x="1192" y="583"/>
                    </a:lnTo>
                    <a:lnTo>
                      <a:pt x="1190" y="585"/>
                    </a:lnTo>
                    <a:lnTo>
                      <a:pt x="1190" y="587"/>
                    </a:lnTo>
                    <a:lnTo>
                      <a:pt x="1190" y="590"/>
                    </a:lnTo>
                    <a:lnTo>
                      <a:pt x="1190" y="592"/>
                    </a:lnTo>
                    <a:lnTo>
                      <a:pt x="1192" y="594"/>
                    </a:lnTo>
                    <a:lnTo>
                      <a:pt x="1192" y="596"/>
                    </a:lnTo>
                    <a:lnTo>
                      <a:pt x="1192" y="598"/>
                    </a:lnTo>
                    <a:lnTo>
                      <a:pt x="1194" y="599"/>
                    </a:lnTo>
                    <a:lnTo>
                      <a:pt x="1196" y="601"/>
                    </a:lnTo>
                    <a:lnTo>
                      <a:pt x="1196" y="603"/>
                    </a:lnTo>
                    <a:lnTo>
                      <a:pt x="1197" y="605"/>
                    </a:lnTo>
                    <a:lnTo>
                      <a:pt x="1199" y="607"/>
                    </a:lnTo>
                    <a:lnTo>
                      <a:pt x="1201" y="608"/>
                    </a:lnTo>
                    <a:lnTo>
                      <a:pt x="1201" y="610"/>
                    </a:lnTo>
                    <a:lnTo>
                      <a:pt x="1203" y="610"/>
                    </a:lnTo>
                    <a:lnTo>
                      <a:pt x="1205" y="612"/>
                    </a:lnTo>
                    <a:lnTo>
                      <a:pt x="1206" y="614"/>
                    </a:lnTo>
                    <a:lnTo>
                      <a:pt x="1208" y="616"/>
                    </a:lnTo>
                    <a:lnTo>
                      <a:pt x="1208" y="618"/>
                    </a:lnTo>
                    <a:lnTo>
                      <a:pt x="1210" y="619"/>
                    </a:lnTo>
                    <a:lnTo>
                      <a:pt x="1212" y="621"/>
                    </a:lnTo>
                    <a:lnTo>
                      <a:pt x="1214" y="623"/>
                    </a:lnTo>
                    <a:lnTo>
                      <a:pt x="1214" y="625"/>
                    </a:lnTo>
                    <a:lnTo>
                      <a:pt x="1214" y="627"/>
                    </a:lnTo>
                    <a:lnTo>
                      <a:pt x="1214" y="628"/>
                    </a:lnTo>
                    <a:lnTo>
                      <a:pt x="1214" y="632"/>
                    </a:lnTo>
                    <a:lnTo>
                      <a:pt x="1214" y="634"/>
                    </a:lnTo>
                    <a:lnTo>
                      <a:pt x="1214" y="636"/>
                    </a:lnTo>
                    <a:lnTo>
                      <a:pt x="1212" y="637"/>
                    </a:lnTo>
                    <a:lnTo>
                      <a:pt x="1212" y="639"/>
                    </a:lnTo>
                    <a:lnTo>
                      <a:pt x="1210" y="643"/>
                    </a:lnTo>
                    <a:lnTo>
                      <a:pt x="1210" y="645"/>
                    </a:lnTo>
                    <a:lnTo>
                      <a:pt x="1210" y="647"/>
                    </a:lnTo>
                    <a:lnTo>
                      <a:pt x="1210" y="648"/>
                    </a:lnTo>
                    <a:lnTo>
                      <a:pt x="1210" y="650"/>
                    </a:lnTo>
                    <a:lnTo>
                      <a:pt x="1212" y="652"/>
                    </a:lnTo>
                    <a:lnTo>
                      <a:pt x="1212" y="654"/>
                    </a:lnTo>
                    <a:lnTo>
                      <a:pt x="1214" y="654"/>
                    </a:lnTo>
                    <a:lnTo>
                      <a:pt x="1214" y="656"/>
                    </a:lnTo>
                    <a:lnTo>
                      <a:pt x="1215" y="656"/>
                    </a:lnTo>
                    <a:lnTo>
                      <a:pt x="1217" y="657"/>
                    </a:lnTo>
                    <a:lnTo>
                      <a:pt x="1219" y="657"/>
                    </a:lnTo>
                    <a:lnTo>
                      <a:pt x="1219" y="659"/>
                    </a:lnTo>
                    <a:lnTo>
                      <a:pt x="1221" y="659"/>
                    </a:lnTo>
                    <a:lnTo>
                      <a:pt x="1223" y="659"/>
                    </a:lnTo>
                    <a:lnTo>
                      <a:pt x="1223" y="661"/>
                    </a:lnTo>
                    <a:lnTo>
                      <a:pt x="1224" y="661"/>
                    </a:lnTo>
                    <a:lnTo>
                      <a:pt x="1226" y="661"/>
                    </a:lnTo>
                    <a:lnTo>
                      <a:pt x="1226" y="663"/>
                    </a:lnTo>
                    <a:lnTo>
                      <a:pt x="1228" y="663"/>
                    </a:lnTo>
                    <a:lnTo>
                      <a:pt x="1230" y="665"/>
                    </a:lnTo>
                    <a:lnTo>
                      <a:pt x="1232" y="665"/>
                    </a:lnTo>
                    <a:lnTo>
                      <a:pt x="1234" y="666"/>
                    </a:lnTo>
                    <a:lnTo>
                      <a:pt x="1234" y="668"/>
                    </a:lnTo>
                    <a:lnTo>
                      <a:pt x="1235" y="668"/>
                    </a:lnTo>
                    <a:lnTo>
                      <a:pt x="1235" y="670"/>
                    </a:lnTo>
                    <a:lnTo>
                      <a:pt x="1235" y="672"/>
                    </a:lnTo>
                    <a:lnTo>
                      <a:pt x="1235" y="674"/>
                    </a:lnTo>
                    <a:lnTo>
                      <a:pt x="1235" y="676"/>
                    </a:lnTo>
                    <a:lnTo>
                      <a:pt x="1237" y="676"/>
                    </a:lnTo>
                    <a:lnTo>
                      <a:pt x="1237" y="677"/>
                    </a:lnTo>
                    <a:lnTo>
                      <a:pt x="1237" y="679"/>
                    </a:lnTo>
                    <a:lnTo>
                      <a:pt x="1237" y="681"/>
                    </a:lnTo>
                    <a:lnTo>
                      <a:pt x="1239" y="683"/>
                    </a:lnTo>
                    <a:lnTo>
                      <a:pt x="1239" y="685"/>
                    </a:lnTo>
                    <a:lnTo>
                      <a:pt x="1241" y="685"/>
                    </a:lnTo>
                    <a:lnTo>
                      <a:pt x="1243" y="685"/>
                    </a:lnTo>
                    <a:lnTo>
                      <a:pt x="1244" y="686"/>
                    </a:lnTo>
                    <a:lnTo>
                      <a:pt x="1246" y="686"/>
                    </a:lnTo>
                    <a:lnTo>
                      <a:pt x="1248" y="686"/>
                    </a:lnTo>
                    <a:lnTo>
                      <a:pt x="1250" y="688"/>
                    </a:lnTo>
                    <a:lnTo>
                      <a:pt x="1252" y="688"/>
                    </a:lnTo>
                    <a:lnTo>
                      <a:pt x="1253" y="690"/>
                    </a:lnTo>
                    <a:lnTo>
                      <a:pt x="1255" y="690"/>
                    </a:lnTo>
                    <a:lnTo>
                      <a:pt x="1257" y="690"/>
                    </a:lnTo>
                    <a:lnTo>
                      <a:pt x="1259" y="692"/>
                    </a:lnTo>
                    <a:lnTo>
                      <a:pt x="1261" y="692"/>
                    </a:lnTo>
                    <a:lnTo>
                      <a:pt x="1263" y="694"/>
                    </a:lnTo>
                    <a:lnTo>
                      <a:pt x="1264" y="694"/>
                    </a:lnTo>
                    <a:lnTo>
                      <a:pt x="1266" y="694"/>
                    </a:lnTo>
                    <a:lnTo>
                      <a:pt x="1268" y="695"/>
                    </a:lnTo>
                    <a:lnTo>
                      <a:pt x="1272" y="695"/>
                    </a:lnTo>
                    <a:lnTo>
                      <a:pt x="1273" y="695"/>
                    </a:lnTo>
                    <a:lnTo>
                      <a:pt x="1275" y="697"/>
                    </a:lnTo>
                    <a:lnTo>
                      <a:pt x="1277" y="697"/>
                    </a:lnTo>
                    <a:lnTo>
                      <a:pt x="1279" y="697"/>
                    </a:lnTo>
                    <a:lnTo>
                      <a:pt x="1281" y="697"/>
                    </a:lnTo>
                    <a:lnTo>
                      <a:pt x="1282" y="697"/>
                    </a:lnTo>
                    <a:lnTo>
                      <a:pt x="1284" y="697"/>
                    </a:lnTo>
                    <a:lnTo>
                      <a:pt x="1286" y="699"/>
                    </a:lnTo>
                    <a:lnTo>
                      <a:pt x="1288" y="699"/>
                    </a:lnTo>
                    <a:lnTo>
                      <a:pt x="1290" y="697"/>
                    </a:lnTo>
                    <a:lnTo>
                      <a:pt x="1292" y="697"/>
                    </a:lnTo>
                    <a:lnTo>
                      <a:pt x="1293" y="697"/>
                    </a:lnTo>
                    <a:lnTo>
                      <a:pt x="1295" y="697"/>
                    </a:lnTo>
                    <a:lnTo>
                      <a:pt x="1299" y="697"/>
                    </a:lnTo>
                    <a:lnTo>
                      <a:pt x="1301" y="695"/>
                    </a:lnTo>
                    <a:lnTo>
                      <a:pt x="1302" y="695"/>
                    </a:lnTo>
                    <a:lnTo>
                      <a:pt x="1302" y="701"/>
                    </a:lnTo>
                    <a:lnTo>
                      <a:pt x="1310" y="706"/>
                    </a:lnTo>
                    <a:lnTo>
                      <a:pt x="1315" y="714"/>
                    </a:lnTo>
                    <a:lnTo>
                      <a:pt x="1322" y="719"/>
                    </a:lnTo>
                    <a:lnTo>
                      <a:pt x="1330" y="726"/>
                    </a:lnTo>
                    <a:lnTo>
                      <a:pt x="1337" y="732"/>
                    </a:lnTo>
                    <a:lnTo>
                      <a:pt x="1344" y="739"/>
                    </a:lnTo>
                    <a:lnTo>
                      <a:pt x="1351" y="744"/>
                    </a:lnTo>
                    <a:lnTo>
                      <a:pt x="1359" y="752"/>
                    </a:lnTo>
                    <a:lnTo>
                      <a:pt x="1368" y="757"/>
                    </a:lnTo>
                    <a:lnTo>
                      <a:pt x="1375" y="762"/>
                    </a:lnTo>
                    <a:lnTo>
                      <a:pt x="1382" y="770"/>
                    </a:lnTo>
                    <a:lnTo>
                      <a:pt x="1389" y="775"/>
                    </a:lnTo>
                    <a:lnTo>
                      <a:pt x="1398" y="781"/>
                    </a:lnTo>
                    <a:lnTo>
                      <a:pt x="1406" y="784"/>
                    </a:lnTo>
                    <a:lnTo>
                      <a:pt x="1415" y="790"/>
                    </a:lnTo>
                    <a:lnTo>
                      <a:pt x="1422" y="793"/>
                    </a:lnTo>
                    <a:lnTo>
                      <a:pt x="1431" y="799"/>
                    </a:lnTo>
                    <a:lnTo>
                      <a:pt x="1438" y="802"/>
                    </a:lnTo>
                    <a:lnTo>
                      <a:pt x="1447" y="806"/>
                    </a:lnTo>
                    <a:lnTo>
                      <a:pt x="1456" y="808"/>
                    </a:lnTo>
                    <a:lnTo>
                      <a:pt x="1464" y="811"/>
                    </a:lnTo>
                    <a:lnTo>
                      <a:pt x="1473" y="813"/>
                    </a:lnTo>
                    <a:lnTo>
                      <a:pt x="1482" y="813"/>
                    </a:lnTo>
                    <a:lnTo>
                      <a:pt x="1491" y="815"/>
                    </a:lnTo>
                    <a:lnTo>
                      <a:pt x="1500" y="815"/>
                    </a:lnTo>
                    <a:lnTo>
                      <a:pt x="1509" y="815"/>
                    </a:lnTo>
                    <a:lnTo>
                      <a:pt x="1518" y="815"/>
                    </a:lnTo>
                    <a:lnTo>
                      <a:pt x="1527" y="813"/>
                    </a:lnTo>
                    <a:lnTo>
                      <a:pt x="1538" y="811"/>
                    </a:lnTo>
                    <a:lnTo>
                      <a:pt x="1547" y="808"/>
                    </a:lnTo>
                    <a:lnTo>
                      <a:pt x="1556" y="804"/>
                    </a:lnTo>
                    <a:lnTo>
                      <a:pt x="1567" y="801"/>
                    </a:lnTo>
                    <a:lnTo>
                      <a:pt x="1567" y="799"/>
                    </a:lnTo>
                    <a:lnTo>
                      <a:pt x="1569" y="799"/>
                    </a:lnTo>
                    <a:lnTo>
                      <a:pt x="1570" y="799"/>
                    </a:lnTo>
                    <a:lnTo>
                      <a:pt x="1570" y="797"/>
                    </a:lnTo>
                    <a:lnTo>
                      <a:pt x="1572" y="797"/>
                    </a:lnTo>
                    <a:lnTo>
                      <a:pt x="1574" y="795"/>
                    </a:lnTo>
                    <a:lnTo>
                      <a:pt x="1576" y="795"/>
                    </a:lnTo>
                    <a:lnTo>
                      <a:pt x="1578" y="795"/>
                    </a:lnTo>
                    <a:lnTo>
                      <a:pt x="1580" y="793"/>
                    </a:lnTo>
                    <a:lnTo>
                      <a:pt x="1581" y="793"/>
                    </a:lnTo>
                    <a:lnTo>
                      <a:pt x="1583" y="793"/>
                    </a:lnTo>
                    <a:lnTo>
                      <a:pt x="1583" y="791"/>
                    </a:lnTo>
                    <a:lnTo>
                      <a:pt x="1585" y="791"/>
                    </a:lnTo>
                    <a:lnTo>
                      <a:pt x="1587" y="791"/>
                    </a:lnTo>
                    <a:lnTo>
                      <a:pt x="1589" y="791"/>
                    </a:lnTo>
                    <a:lnTo>
                      <a:pt x="1590" y="790"/>
                    </a:lnTo>
                    <a:lnTo>
                      <a:pt x="1592" y="790"/>
                    </a:lnTo>
                    <a:lnTo>
                      <a:pt x="1594" y="790"/>
                    </a:lnTo>
                    <a:lnTo>
                      <a:pt x="1594" y="788"/>
                    </a:lnTo>
                    <a:lnTo>
                      <a:pt x="1596" y="788"/>
                    </a:lnTo>
                    <a:lnTo>
                      <a:pt x="1598" y="788"/>
                    </a:lnTo>
                    <a:lnTo>
                      <a:pt x="1590" y="962"/>
                    </a:lnTo>
                    <a:lnTo>
                      <a:pt x="272" y="965"/>
                    </a:lnTo>
                    <a:lnTo>
                      <a:pt x="0" y="964"/>
                    </a:lnTo>
                    <a:lnTo>
                      <a:pt x="0" y="3"/>
                    </a:lnTo>
                    <a:lnTo>
                      <a:pt x="288" y="0"/>
                    </a:lnTo>
                    <a:lnTo>
                      <a:pt x="1616" y="3"/>
                    </a:lnTo>
                    <a:lnTo>
                      <a:pt x="1616" y="5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Freeform 11"/>
              <p:cNvSpPr/>
              <p:nvPr/>
            </p:nvSpPr>
            <p:spPr bwMode="auto">
              <a:xfrm>
                <a:off x="5186" y="783"/>
                <a:ext cx="108" cy="110"/>
              </a:xfrm>
              <a:custGeom>
                <a:avLst/>
                <a:gdLst>
                  <a:gd name="T0" fmla="*/ 1 w 217"/>
                  <a:gd name="T1" fmla="*/ 1 h 219"/>
                  <a:gd name="T2" fmla="*/ 1 w 217"/>
                  <a:gd name="T3" fmla="*/ 1 h 219"/>
                  <a:gd name="T4" fmla="*/ 1 w 217"/>
                  <a:gd name="T5" fmla="*/ 1 h 219"/>
                  <a:gd name="T6" fmla="*/ 1 w 217"/>
                  <a:gd name="T7" fmla="*/ 1 h 219"/>
                  <a:gd name="T8" fmla="*/ 1 w 217"/>
                  <a:gd name="T9" fmla="*/ 1 h 219"/>
                  <a:gd name="T10" fmla="*/ 1 w 217"/>
                  <a:gd name="T11" fmla="*/ 1 h 219"/>
                  <a:gd name="T12" fmla="*/ 1 w 217"/>
                  <a:gd name="T13" fmla="*/ 1 h 219"/>
                  <a:gd name="T14" fmla="*/ 1 w 217"/>
                  <a:gd name="T15" fmla="*/ 1 h 219"/>
                  <a:gd name="T16" fmla="*/ 1 w 217"/>
                  <a:gd name="T17" fmla="*/ 1 h 219"/>
                  <a:gd name="T18" fmla="*/ 1 w 217"/>
                  <a:gd name="T19" fmla="*/ 2 h 219"/>
                  <a:gd name="T20" fmla="*/ 1 w 217"/>
                  <a:gd name="T21" fmla="*/ 2 h 219"/>
                  <a:gd name="T22" fmla="*/ 1 w 217"/>
                  <a:gd name="T23" fmla="*/ 2 h 219"/>
                  <a:gd name="T24" fmla="*/ 1 w 217"/>
                  <a:gd name="T25" fmla="*/ 2 h 219"/>
                  <a:gd name="T26" fmla="*/ 1 w 217"/>
                  <a:gd name="T27" fmla="*/ 2 h 219"/>
                  <a:gd name="T28" fmla="*/ 1 w 217"/>
                  <a:gd name="T29" fmla="*/ 2 h 219"/>
                  <a:gd name="T30" fmla="*/ 1 w 217"/>
                  <a:gd name="T31" fmla="*/ 2 h 219"/>
                  <a:gd name="T32" fmla="*/ 1 w 217"/>
                  <a:gd name="T33" fmla="*/ 2 h 219"/>
                  <a:gd name="T34" fmla="*/ 1 w 217"/>
                  <a:gd name="T35" fmla="*/ 2 h 219"/>
                  <a:gd name="T36" fmla="*/ 1 w 217"/>
                  <a:gd name="T37" fmla="*/ 2 h 219"/>
                  <a:gd name="T38" fmla="*/ 1 w 217"/>
                  <a:gd name="T39" fmla="*/ 2 h 219"/>
                  <a:gd name="T40" fmla="*/ 1 w 217"/>
                  <a:gd name="T41" fmla="*/ 2 h 219"/>
                  <a:gd name="T42" fmla="*/ 1 w 217"/>
                  <a:gd name="T43" fmla="*/ 2 h 219"/>
                  <a:gd name="T44" fmla="*/ 1 w 217"/>
                  <a:gd name="T45" fmla="*/ 2 h 219"/>
                  <a:gd name="T46" fmla="*/ 1 w 217"/>
                  <a:gd name="T47" fmla="*/ 2 h 219"/>
                  <a:gd name="T48" fmla="*/ 1 w 217"/>
                  <a:gd name="T49" fmla="*/ 2 h 219"/>
                  <a:gd name="T50" fmla="*/ 1 w 217"/>
                  <a:gd name="T51" fmla="*/ 2 h 219"/>
                  <a:gd name="T52" fmla="*/ 1 w 217"/>
                  <a:gd name="T53" fmla="*/ 2 h 219"/>
                  <a:gd name="T54" fmla="*/ 1 w 217"/>
                  <a:gd name="T55" fmla="*/ 1 h 219"/>
                  <a:gd name="T56" fmla="*/ 1 w 217"/>
                  <a:gd name="T57" fmla="*/ 1 h 219"/>
                  <a:gd name="T58" fmla="*/ 1 w 217"/>
                  <a:gd name="T59" fmla="*/ 1 h 219"/>
                  <a:gd name="T60" fmla="*/ 1 w 217"/>
                  <a:gd name="T61" fmla="*/ 1 h 219"/>
                  <a:gd name="T62" fmla="*/ 1 w 217"/>
                  <a:gd name="T63" fmla="*/ 1 h 219"/>
                  <a:gd name="T64" fmla="*/ 1 w 217"/>
                  <a:gd name="T65" fmla="*/ 1 h 219"/>
                  <a:gd name="T66" fmla="*/ 1 w 217"/>
                  <a:gd name="T67" fmla="*/ 1 h 219"/>
                  <a:gd name="T68" fmla="*/ 0 w 217"/>
                  <a:gd name="T69" fmla="*/ 1 h 219"/>
                  <a:gd name="T70" fmla="*/ 0 w 217"/>
                  <a:gd name="T71" fmla="*/ 1 h 219"/>
                  <a:gd name="T72" fmla="*/ 0 w 217"/>
                  <a:gd name="T73" fmla="*/ 1 h 219"/>
                  <a:gd name="T74" fmla="*/ 0 w 217"/>
                  <a:gd name="T75" fmla="*/ 1 h 219"/>
                  <a:gd name="T76" fmla="*/ 0 w 217"/>
                  <a:gd name="T77" fmla="*/ 1 h 219"/>
                  <a:gd name="T78" fmla="*/ 0 w 217"/>
                  <a:gd name="T79" fmla="*/ 1 h 219"/>
                  <a:gd name="T80" fmla="*/ 0 w 217"/>
                  <a:gd name="T81" fmla="*/ 1 h 219"/>
                  <a:gd name="T82" fmla="*/ 0 w 217"/>
                  <a:gd name="T83" fmla="*/ 1 h 219"/>
                  <a:gd name="T84" fmla="*/ 0 w 217"/>
                  <a:gd name="T85" fmla="*/ 1 h 219"/>
                  <a:gd name="T86" fmla="*/ 0 w 217"/>
                  <a:gd name="T87" fmla="*/ 1 h 219"/>
                  <a:gd name="T88" fmla="*/ 0 w 217"/>
                  <a:gd name="T89" fmla="*/ 1 h 219"/>
                  <a:gd name="T90" fmla="*/ 0 w 217"/>
                  <a:gd name="T91" fmla="*/ 1 h 219"/>
                  <a:gd name="T92" fmla="*/ 0 w 217"/>
                  <a:gd name="T93" fmla="*/ 1 h 219"/>
                  <a:gd name="T94" fmla="*/ 0 w 217"/>
                  <a:gd name="T95" fmla="*/ 1 h 219"/>
                  <a:gd name="T96" fmla="*/ 0 w 217"/>
                  <a:gd name="T97" fmla="*/ 1 h 219"/>
                  <a:gd name="T98" fmla="*/ 0 w 217"/>
                  <a:gd name="T99" fmla="*/ 1 h 219"/>
                  <a:gd name="T100" fmla="*/ 0 w 217"/>
                  <a:gd name="T101" fmla="*/ 0 h 219"/>
                  <a:gd name="T102" fmla="*/ 0 w 217"/>
                  <a:gd name="T103" fmla="*/ 0 h 219"/>
                  <a:gd name="T104" fmla="*/ 0 w 217"/>
                  <a:gd name="T105" fmla="*/ 1 h 219"/>
                  <a:gd name="T106" fmla="*/ 0 w 217"/>
                  <a:gd name="T107" fmla="*/ 1 h 219"/>
                  <a:gd name="T108" fmla="*/ 0 w 217"/>
                  <a:gd name="T109" fmla="*/ 1 h 219"/>
                  <a:gd name="T110" fmla="*/ 1 w 217"/>
                  <a:gd name="T111" fmla="*/ 1 h 219"/>
                  <a:gd name="T112" fmla="*/ 1 w 217"/>
                  <a:gd name="T113" fmla="*/ 1 h 219"/>
                  <a:gd name="T114" fmla="*/ 1 w 217"/>
                  <a:gd name="T115" fmla="*/ 1 h 219"/>
                  <a:gd name="T116" fmla="*/ 1 w 217"/>
                  <a:gd name="T117" fmla="*/ 1 h 21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7"/>
                  <a:gd name="T178" fmla="*/ 0 h 219"/>
                  <a:gd name="T179" fmla="*/ 217 w 217"/>
                  <a:gd name="T180" fmla="*/ 219 h 21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7" h="219">
                    <a:moveTo>
                      <a:pt x="161" y="36"/>
                    </a:moveTo>
                    <a:lnTo>
                      <a:pt x="164" y="36"/>
                    </a:lnTo>
                    <a:lnTo>
                      <a:pt x="166" y="36"/>
                    </a:lnTo>
                    <a:lnTo>
                      <a:pt x="170" y="36"/>
                    </a:lnTo>
                    <a:lnTo>
                      <a:pt x="172" y="36"/>
                    </a:lnTo>
                    <a:lnTo>
                      <a:pt x="174" y="36"/>
                    </a:lnTo>
                    <a:lnTo>
                      <a:pt x="175" y="36"/>
                    </a:lnTo>
                    <a:lnTo>
                      <a:pt x="179" y="38"/>
                    </a:lnTo>
                    <a:lnTo>
                      <a:pt x="181" y="38"/>
                    </a:lnTo>
                    <a:lnTo>
                      <a:pt x="183" y="40"/>
                    </a:lnTo>
                    <a:lnTo>
                      <a:pt x="184" y="40"/>
                    </a:lnTo>
                    <a:lnTo>
                      <a:pt x="186" y="42"/>
                    </a:lnTo>
                    <a:lnTo>
                      <a:pt x="188" y="43"/>
                    </a:lnTo>
                    <a:lnTo>
                      <a:pt x="190" y="45"/>
                    </a:lnTo>
                    <a:lnTo>
                      <a:pt x="190" y="47"/>
                    </a:lnTo>
                    <a:lnTo>
                      <a:pt x="192" y="49"/>
                    </a:lnTo>
                    <a:lnTo>
                      <a:pt x="193" y="51"/>
                    </a:lnTo>
                    <a:lnTo>
                      <a:pt x="195" y="52"/>
                    </a:lnTo>
                    <a:lnTo>
                      <a:pt x="195" y="54"/>
                    </a:lnTo>
                    <a:lnTo>
                      <a:pt x="197" y="56"/>
                    </a:lnTo>
                    <a:lnTo>
                      <a:pt x="197" y="58"/>
                    </a:lnTo>
                    <a:lnTo>
                      <a:pt x="199" y="60"/>
                    </a:lnTo>
                    <a:lnTo>
                      <a:pt x="201" y="61"/>
                    </a:lnTo>
                    <a:lnTo>
                      <a:pt x="201" y="65"/>
                    </a:lnTo>
                    <a:lnTo>
                      <a:pt x="202" y="67"/>
                    </a:lnTo>
                    <a:lnTo>
                      <a:pt x="202" y="69"/>
                    </a:lnTo>
                    <a:lnTo>
                      <a:pt x="204" y="70"/>
                    </a:lnTo>
                    <a:lnTo>
                      <a:pt x="204" y="72"/>
                    </a:lnTo>
                    <a:lnTo>
                      <a:pt x="206" y="76"/>
                    </a:lnTo>
                    <a:lnTo>
                      <a:pt x="206" y="78"/>
                    </a:lnTo>
                    <a:lnTo>
                      <a:pt x="208" y="80"/>
                    </a:lnTo>
                    <a:lnTo>
                      <a:pt x="208" y="81"/>
                    </a:lnTo>
                    <a:lnTo>
                      <a:pt x="210" y="83"/>
                    </a:lnTo>
                    <a:lnTo>
                      <a:pt x="210" y="87"/>
                    </a:lnTo>
                    <a:lnTo>
                      <a:pt x="210" y="89"/>
                    </a:lnTo>
                    <a:lnTo>
                      <a:pt x="210" y="92"/>
                    </a:lnTo>
                    <a:lnTo>
                      <a:pt x="210" y="94"/>
                    </a:lnTo>
                    <a:lnTo>
                      <a:pt x="210" y="98"/>
                    </a:lnTo>
                    <a:lnTo>
                      <a:pt x="212" y="101"/>
                    </a:lnTo>
                    <a:lnTo>
                      <a:pt x="212" y="103"/>
                    </a:lnTo>
                    <a:lnTo>
                      <a:pt x="212" y="107"/>
                    </a:lnTo>
                    <a:lnTo>
                      <a:pt x="212" y="110"/>
                    </a:lnTo>
                    <a:lnTo>
                      <a:pt x="213" y="112"/>
                    </a:lnTo>
                    <a:lnTo>
                      <a:pt x="213" y="116"/>
                    </a:lnTo>
                    <a:lnTo>
                      <a:pt x="213" y="119"/>
                    </a:lnTo>
                    <a:lnTo>
                      <a:pt x="213" y="121"/>
                    </a:lnTo>
                    <a:lnTo>
                      <a:pt x="213" y="125"/>
                    </a:lnTo>
                    <a:lnTo>
                      <a:pt x="215" y="128"/>
                    </a:lnTo>
                    <a:lnTo>
                      <a:pt x="215" y="130"/>
                    </a:lnTo>
                    <a:lnTo>
                      <a:pt x="215" y="134"/>
                    </a:lnTo>
                    <a:lnTo>
                      <a:pt x="215" y="136"/>
                    </a:lnTo>
                    <a:lnTo>
                      <a:pt x="215" y="139"/>
                    </a:lnTo>
                    <a:lnTo>
                      <a:pt x="217" y="143"/>
                    </a:lnTo>
                    <a:lnTo>
                      <a:pt x="217" y="145"/>
                    </a:lnTo>
                    <a:lnTo>
                      <a:pt x="217" y="148"/>
                    </a:lnTo>
                    <a:lnTo>
                      <a:pt x="217" y="152"/>
                    </a:lnTo>
                    <a:lnTo>
                      <a:pt x="217" y="154"/>
                    </a:lnTo>
                    <a:lnTo>
                      <a:pt x="217" y="157"/>
                    </a:lnTo>
                    <a:lnTo>
                      <a:pt x="217" y="161"/>
                    </a:lnTo>
                    <a:lnTo>
                      <a:pt x="217" y="163"/>
                    </a:lnTo>
                    <a:lnTo>
                      <a:pt x="217" y="167"/>
                    </a:lnTo>
                    <a:lnTo>
                      <a:pt x="217" y="168"/>
                    </a:lnTo>
                    <a:lnTo>
                      <a:pt x="215" y="172"/>
                    </a:lnTo>
                    <a:lnTo>
                      <a:pt x="215" y="174"/>
                    </a:lnTo>
                    <a:lnTo>
                      <a:pt x="215" y="177"/>
                    </a:lnTo>
                    <a:lnTo>
                      <a:pt x="213" y="177"/>
                    </a:lnTo>
                    <a:lnTo>
                      <a:pt x="212" y="179"/>
                    </a:lnTo>
                    <a:lnTo>
                      <a:pt x="210" y="179"/>
                    </a:lnTo>
                    <a:lnTo>
                      <a:pt x="208" y="181"/>
                    </a:lnTo>
                    <a:lnTo>
                      <a:pt x="206" y="183"/>
                    </a:lnTo>
                    <a:lnTo>
                      <a:pt x="204" y="183"/>
                    </a:lnTo>
                    <a:lnTo>
                      <a:pt x="202" y="185"/>
                    </a:lnTo>
                    <a:lnTo>
                      <a:pt x="201" y="186"/>
                    </a:lnTo>
                    <a:lnTo>
                      <a:pt x="199" y="188"/>
                    </a:lnTo>
                    <a:lnTo>
                      <a:pt x="197" y="190"/>
                    </a:lnTo>
                    <a:lnTo>
                      <a:pt x="195" y="190"/>
                    </a:lnTo>
                    <a:lnTo>
                      <a:pt x="193" y="192"/>
                    </a:lnTo>
                    <a:lnTo>
                      <a:pt x="192" y="194"/>
                    </a:lnTo>
                    <a:lnTo>
                      <a:pt x="192" y="196"/>
                    </a:lnTo>
                    <a:lnTo>
                      <a:pt x="190" y="196"/>
                    </a:lnTo>
                    <a:lnTo>
                      <a:pt x="188" y="197"/>
                    </a:lnTo>
                    <a:lnTo>
                      <a:pt x="186" y="199"/>
                    </a:lnTo>
                    <a:lnTo>
                      <a:pt x="184" y="199"/>
                    </a:lnTo>
                    <a:lnTo>
                      <a:pt x="183" y="201"/>
                    </a:lnTo>
                    <a:lnTo>
                      <a:pt x="181" y="203"/>
                    </a:lnTo>
                    <a:lnTo>
                      <a:pt x="179" y="203"/>
                    </a:lnTo>
                    <a:lnTo>
                      <a:pt x="177" y="205"/>
                    </a:lnTo>
                    <a:lnTo>
                      <a:pt x="175" y="206"/>
                    </a:lnTo>
                    <a:lnTo>
                      <a:pt x="174" y="206"/>
                    </a:lnTo>
                    <a:lnTo>
                      <a:pt x="172" y="206"/>
                    </a:lnTo>
                    <a:lnTo>
                      <a:pt x="168" y="208"/>
                    </a:lnTo>
                    <a:lnTo>
                      <a:pt x="166" y="208"/>
                    </a:lnTo>
                    <a:lnTo>
                      <a:pt x="164" y="208"/>
                    </a:lnTo>
                    <a:lnTo>
                      <a:pt x="163" y="208"/>
                    </a:lnTo>
                    <a:lnTo>
                      <a:pt x="161" y="208"/>
                    </a:lnTo>
                    <a:lnTo>
                      <a:pt x="150" y="219"/>
                    </a:lnTo>
                    <a:lnTo>
                      <a:pt x="161" y="181"/>
                    </a:lnTo>
                    <a:lnTo>
                      <a:pt x="163" y="181"/>
                    </a:lnTo>
                    <a:lnTo>
                      <a:pt x="164" y="183"/>
                    </a:lnTo>
                    <a:lnTo>
                      <a:pt x="166" y="183"/>
                    </a:lnTo>
                    <a:lnTo>
                      <a:pt x="166" y="185"/>
                    </a:lnTo>
                    <a:lnTo>
                      <a:pt x="168" y="185"/>
                    </a:lnTo>
                    <a:lnTo>
                      <a:pt x="170" y="186"/>
                    </a:lnTo>
                    <a:lnTo>
                      <a:pt x="172" y="186"/>
                    </a:lnTo>
                    <a:lnTo>
                      <a:pt x="172" y="188"/>
                    </a:lnTo>
                    <a:lnTo>
                      <a:pt x="174" y="188"/>
                    </a:lnTo>
                    <a:lnTo>
                      <a:pt x="175" y="188"/>
                    </a:lnTo>
                    <a:lnTo>
                      <a:pt x="177" y="188"/>
                    </a:lnTo>
                    <a:lnTo>
                      <a:pt x="177" y="186"/>
                    </a:lnTo>
                    <a:lnTo>
                      <a:pt x="179" y="186"/>
                    </a:lnTo>
                    <a:lnTo>
                      <a:pt x="179" y="185"/>
                    </a:lnTo>
                    <a:lnTo>
                      <a:pt x="181" y="185"/>
                    </a:lnTo>
                    <a:lnTo>
                      <a:pt x="181" y="183"/>
                    </a:lnTo>
                    <a:lnTo>
                      <a:pt x="183" y="181"/>
                    </a:lnTo>
                    <a:lnTo>
                      <a:pt x="181" y="179"/>
                    </a:lnTo>
                    <a:lnTo>
                      <a:pt x="179" y="177"/>
                    </a:lnTo>
                    <a:lnTo>
                      <a:pt x="177" y="176"/>
                    </a:lnTo>
                    <a:lnTo>
                      <a:pt x="175" y="174"/>
                    </a:lnTo>
                    <a:lnTo>
                      <a:pt x="174" y="170"/>
                    </a:lnTo>
                    <a:lnTo>
                      <a:pt x="172" y="168"/>
                    </a:lnTo>
                    <a:lnTo>
                      <a:pt x="170" y="167"/>
                    </a:lnTo>
                    <a:lnTo>
                      <a:pt x="168" y="165"/>
                    </a:lnTo>
                    <a:lnTo>
                      <a:pt x="166" y="163"/>
                    </a:lnTo>
                    <a:lnTo>
                      <a:pt x="164" y="161"/>
                    </a:lnTo>
                    <a:lnTo>
                      <a:pt x="163" y="157"/>
                    </a:lnTo>
                    <a:lnTo>
                      <a:pt x="161" y="156"/>
                    </a:lnTo>
                    <a:lnTo>
                      <a:pt x="161" y="154"/>
                    </a:lnTo>
                    <a:lnTo>
                      <a:pt x="159" y="152"/>
                    </a:lnTo>
                    <a:lnTo>
                      <a:pt x="157" y="150"/>
                    </a:lnTo>
                    <a:lnTo>
                      <a:pt x="155" y="147"/>
                    </a:lnTo>
                    <a:lnTo>
                      <a:pt x="154" y="145"/>
                    </a:lnTo>
                    <a:lnTo>
                      <a:pt x="154" y="143"/>
                    </a:lnTo>
                    <a:lnTo>
                      <a:pt x="152" y="141"/>
                    </a:lnTo>
                    <a:lnTo>
                      <a:pt x="150" y="138"/>
                    </a:lnTo>
                    <a:lnTo>
                      <a:pt x="150" y="136"/>
                    </a:lnTo>
                    <a:lnTo>
                      <a:pt x="148" y="134"/>
                    </a:lnTo>
                    <a:lnTo>
                      <a:pt x="146" y="132"/>
                    </a:lnTo>
                    <a:lnTo>
                      <a:pt x="146" y="128"/>
                    </a:lnTo>
                    <a:lnTo>
                      <a:pt x="145" y="127"/>
                    </a:lnTo>
                    <a:lnTo>
                      <a:pt x="145" y="125"/>
                    </a:lnTo>
                    <a:lnTo>
                      <a:pt x="143" y="121"/>
                    </a:lnTo>
                    <a:lnTo>
                      <a:pt x="143" y="119"/>
                    </a:lnTo>
                    <a:lnTo>
                      <a:pt x="143" y="116"/>
                    </a:lnTo>
                    <a:lnTo>
                      <a:pt x="141" y="114"/>
                    </a:lnTo>
                    <a:lnTo>
                      <a:pt x="141" y="112"/>
                    </a:lnTo>
                    <a:lnTo>
                      <a:pt x="141" y="109"/>
                    </a:lnTo>
                    <a:lnTo>
                      <a:pt x="141" y="107"/>
                    </a:lnTo>
                    <a:lnTo>
                      <a:pt x="141" y="105"/>
                    </a:lnTo>
                    <a:lnTo>
                      <a:pt x="141" y="103"/>
                    </a:lnTo>
                    <a:lnTo>
                      <a:pt x="141" y="101"/>
                    </a:lnTo>
                    <a:lnTo>
                      <a:pt x="141" y="99"/>
                    </a:lnTo>
                    <a:lnTo>
                      <a:pt x="141" y="98"/>
                    </a:lnTo>
                    <a:lnTo>
                      <a:pt x="143" y="96"/>
                    </a:lnTo>
                    <a:lnTo>
                      <a:pt x="143" y="94"/>
                    </a:lnTo>
                    <a:lnTo>
                      <a:pt x="143" y="92"/>
                    </a:lnTo>
                    <a:lnTo>
                      <a:pt x="143" y="90"/>
                    </a:lnTo>
                    <a:lnTo>
                      <a:pt x="145" y="89"/>
                    </a:lnTo>
                    <a:lnTo>
                      <a:pt x="145" y="87"/>
                    </a:lnTo>
                    <a:lnTo>
                      <a:pt x="145" y="85"/>
                    </a:lnTo>
                    <a:lnTo>
                      <a:pt x="146" y="83"/>
                    </a:lnTo>
                    <a:lnTo>
                      <a:pt x="146" y="81"/>
                    </a:lnTo>
                    <a:lnTo>
                      <a:pt x="146" y="80"/>
                    </a:lnTo>
                    <a:lnTo>
                      <a:pt x="146" y="78"/>
                    </a:lnTo>
                    <a:lnTo>
                      <a:pt x="146" y="76"/>
                    </a:lnTo>
                    <a:lnTo>
                      <a:pt x="146" y="74"/>
                    </a:lnTo>
                    <a:lnTo>
                      <a:pt x="146" y="72"/>
                    </a:lnTo>
                    <a:lnTo>
                      <a:pt x="145" y="70"/>
                    </a:lnTo>
                    <a:lnTo>
                      <a:pt x="145" y="69"/>
                    </a:lnTo>
                    <a:lnTo>
                      <a:pt x="143" y="67"/>
                    </a:lnTo>
                    <a:lnTo>
                      <a:pt x="139" y="69"/>
                    </a:lnTo>
                    <a:lnTo>
                      <a:pt x="135" y="69"/>
                    </a:lnTo>
                    <a:lnTo>
                      <a:pt x="132" y="70"/>
                    </a:lnTo>
                    <a:lnTo>
                      <a:pt x="128" y="72"/>
                    </a:lnTo>
                    <a:lnTo>
                      <a:pt x="123" y="74"/>
                    </a:lnTo>
                    <a:lnTo>
                      <a:pt x="119" y="74"/>
                    </a:lnTo>
                    <a:lnTo>
                      <a:pt x="116" y="76"/>
                    </a:lnTo>
                    <a:lnTo>
                      <a:pt x="112" y="76"/>
                    </a:lnTo>
                    <a:lnTo>
                      <a:pt x="108" y="76"/>
                    </a:lnTo>
                    <a:lnTo>
                      <a:pt x="105" y="78"/>
                    </a:lnTo>
                    <a:lnTo>
                      <a:pt x="99" y="78"/>
                    </a:lnTo>
                    <a:lnTo>
                      <a:pt x="96" y="78"/>
                    </a:lnTo>
                    <a:lnTo>
                      <a:pt x="92" y="78"/>
                    </a:lnTo>
                    <a:lnTo>
                      <a:pt x="87" y="80"/>
                    </a:lnTo>
                    <a:lnTo>
                      <a:pt x="83" y="80"/>
                    </a:lnTo>
                    <a:lnTo>
                      <a:pt x="79" y="80"/>
                    </a:lnTo>
                    <a:lnTo>
                      <a:pt x="74" y="80"/>
                    </a:lnTo>
                    <a:lnTo>
                      <a:pt x="70" y="80"/>
                    </a:lnTo>
                    <a:lnTo>
                      <a:pt x="67" y="80"/>
                    </a:lnTo>
                    <a:lnTo>
                      <a:pt x="61" y="80"/>
                    </a:lnTo>
                    <a:lnTo>
                      <a:pt x="58" y="80"/>
                    </a:lnTo>
                    <a:lnTo>
                      <a:pt x="54" y="80"/>
                    </a:lnTo>
                    <a:lnTo>
                      <a:pt x="49" y="80"/>
                    </a:lnTo>
                    <a:lnTo>
                      <a:pt x="45" y="80"/>
                    </a:lnTo>
                    <a:lnTo>
                      <a:pt x="41" y="80"/>
                    </a:lnTo>
                    <a:lnTo>
                      <a:pt x="36" y="80"/>
                    </a:lnTo>
                    <a:lnTo>
                      <a:pt x="32" y="80"/>
                    </a:lnTo>
                    <a:lnTo>
                      <a:pt x="27" y="80"/>
                    </a:lnTo>
                    <a:lnTo>
                      <a:pt x="23" y="80"/>
                    </a:lnTo>
                    <a:lnTo>
                      <a:pt x="20" y="80"/>
                    </a:lnTo>
                    <a:lnTo>
                      <a:pt x="14" y="80"/>
                    </a:lnTo>
                    <a:lnTo>
                      <a:pt x="10" y="80"/>
                    </a:lnTo>
                    <a:lnTo>
                      <a:pt x="5" y="90"/>
                    </a:lnTo>
                    <a:lnTo>
                      <a:pt x="3" y="87"/>
                    </a:lnTo>
                    <a:lnTo>
                      <a:pt x="1" y="83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0" y="70"/>
                    </a:lnTo>
                    <a:lnTo>
                      <a:pt x="0" y="69"/>
                    </a:lnTo>
                    <a:lnTo>
                      <a:pt x="0" y="65"/>
                    </a:lnTo>
                    <a:lnTo>
                      <a:pt x="1" y="63"/>
                    </a:lnTo>
                    <a:lnTo>
                      <a:pt x="1" y="60"/>
                    </a:lnTo>
                    <a:lnTo>
                      <a:pt x="3" y="58"/>
                    </a:lnTo>
                    <a:lnTo>
                      <a:pt x="5" y="56"/>
                    </a:lnTo>
                    <a:lnTo>
                      <a:pt x="7" y="52"/>
                    </a:lnTo>
                    <a:lnTo>
                      <a:pt x="9" y="51"/>
                    </a:lnTo>
                    <a:lnTo>
                      <a:pt x="10" y="49"/>
                    </a:lnTo>
                    <a:lnTo>
                      <a:pt x="12" y="47"/>
                    </a:lnTo>
                    <a:lnTo>
                      <a:pt x="14" y="45"/>
                    </a:lnTo>
                    <a:lnTo>
                      <a:pt x="18" y="43"/>
                    </a:lnTo>
                    <a:lnTo>
                      <a:pt x="20" y="40"/>
                    </a:lnTo>
                    <a:lnTo>
                      <a:pt x="21" y="38"/>
                    </a:lnTo>
                    <a:lnTo>
                      <a:pt x="25" y="36"/>
                    </a:lnTo>
                    <a:lnTo>
                      <a:pt x="27" y="34"/>
                    </a:lnTo>
                    <a:lnTo>
                      <a:pt x="30" y="32"/>
                    </a:lnTo>
                    <a:lnTo>
                      <a:pt x="32" y="31"/>
                    </a:lnTo>
                    <a:lnTo>
                      <a:pt x="36" y="29"/>
                    </a:lnTo>
                    <a:lnTo>
                      <a:pt x="38" y="27"/>
                    </a:lnTo>
                    <a:lnTo>
                      <a:pt x="41" y="25"/>
                    </a:lnTo>
                    <a:lnTo>
                      <a:pt x="43" y="23"/>
                    </a:lnTo>
                    <a:lnTo>
                      <a:pt x="45" y="22"/>
                    </a:lnTo>
                    <a:lnTo>
                      <a:pt x="49" y="20"/>
                    </a:lnTo>
                    <a:lnTo>
                      <a:pt x="50" y="18"/>
                    </a:lnTo>
                    <a:lnTo>
                      <a:pt x="52" y="16"/>
                    </a:lnTo>
                    <a:lnTo>
                      <a:pt x="54" y="14"/>
                    </a:lnTo>
                    <a:lnTo>
                      <a:pt x="56" y="14"/>
                    </a:lnTo>
                    <a:lnTo>
                      <a:pt x="58" y="13"/>
                    </a:lnTo>
                    <a:lnTo>
                      <a:pt x="59" y="13"/>
                    </a:lnTo>
                    <a:lnTo>
                      <a:pt x="61" y="11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7" y="7"/>
                    </a:lnTo>
                    <a:lnTo>
                      <a:pt x="68" y="7"/>
                    </a:lnTo>
                    <a:lnTo>
                      <a:pt x="70" y="5"/>
                    </a:lnTo>
                    <a:lnTo>
                      <a:pt x="72" y="5"/>
                    </a:lnTo>
                    <a:lnTo>
                      <a:pt x="74" y="5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79" y="2"/>
                    </a:lnTo>
                    <a:lnTo>
                      <a:pt x="83" y="2"/>
                    </a:lnTo>
                    <a:lnTo>
                      <a:pt x="85" y="2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4" y="0"/>
                    </a:lnTo>
                    <a:lnTo>
                      <a:pt x="96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6" y="0"/>
                    </a:lnTo>
                    <a:lnTo>
                      <a:pt x="108" y="0"/>
                    </a:lnTo>
                    <a:lnTo>
                      <a:pt x="110" y="2"/>
                    </a:lnTo>
                    <a:lnTo>
                      <a:pt x="112" y="2"/>
                    </a:lnTo>
                    <a:lnTo>
                      <a:pt x="114" y="3"/>
                    </a:lnTo>
                    <a:lnTo>
                      <a:pt x="116" y="3"/>
                    </a:lnTo>
                    <a:lnTo>
                      <a:pt x="116" y="5"/>
                    </a:lnTo>
                    <a:lnTo>
                      <a:pt x="117" y="7"/>
                    </a:lnTo>
                    <a:lnTo>
                      <a:pt x="119" y="9"/>
                    </a:lnTo>
                    <a:lnTo>
                      <a:pt x="121" y="11"/>
                    </a:lnTo>
                    <a:lnTo>
                      <a:pt x="121" y="13"/>
                    </a:lnTo>
                    <a:lnTo>
                      <a:pt x="123" y="14"/>
                    </a:lnTo>
                    <a:lnTo>
                      <a:pt x="123" y="16"/>
                    </a:lnTo>
                    <a:lnTo>
                      <a:pt x="125" y="20"/>
                    </a:lnTo>
                    <a:lnTo>
                      <a:pt x="125" y="22"/>
                    </a:lnTo>
                    <a:lnTo>
                      <a:pt x="126" y="23"/>
                    </a:lnTo>
                    <a:lnTo>
                      <a:pt x="128" y="25"/>
                    </a:lnTo>
                    <a:lnTo>
                      <a:pt x="128" y="27"/>
                    </a:lnTo>
                    <a:lnTo>
                      <a:pt x="130" y="29"/>
                    </a:lnTo>
                    <a:lnTo>
                      <a:pt x="130" y="32"/>
                    </a:lnTo>
                    <a:lnTo>
                      <a:pt x="132" y="34"/>
                    </a:lnTo>
                    <a:lnTo>
                      <a:pt x="134" y="36"/>
                    </a:lnTo>
                    <a:lnTo>
                      <a:pt x="134" y="38"/>
                    </a:lnTo>
                    <a:lnTo>
                      <a:pt x="135" y="38"/>
                    </a:lnTo>
                    <a:lnTo>
                      <a:pt x="137" y="40"/>
                    </a:lnTo>
                    <a:lnTo>
                      <a:pt x="137" y="42"/>
                    </a:lnTo>
                    <a:lnTo>
                      <a:pt x="139" y="42"/>
                    </a:lnTo>
                    <a:lnTo>
                      <a:pt x="141" y="43"/>
                    </a:lnTo>
                    <a:lnTo>
                      <a:pt x="143" y="43"/>
                    </a:lnTo>
                    <a:lnTo>
                      <a:pt x="145" y="43"/>
                    </a:lnTo>
                    <a:lnTo>
                      <a:pt x="146" y="43"/>
                    </a:lnTo>
                    <a:lnTo>
                      <a:pt x="148" y="43"/>
                    </a:lnTo>
                    <a:lnTo>
                      <a:pt x="150" y="42"/>
                    </a:lnTo>
                    <a:lnTo>
                      <a:pt x="154" y="42"/>
                    </a:lnTo>
                    <a:lnTo>
                      <a:pt x="155" y="40"/>
                    </a:lnTo>
                    <a:lnTo>
                      <a:pt x="157" y="38"/>
                    </a:lnTo>
                    <a:lnTo>
                      <a:pt x="161" y="36"/>
                    </a:lnTo>
                    <a:close/>
                  </a:path>
                </a:pathLst>
              </a:custGeom>
              <a:solidFill>
                <a:srgbClr val="7A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Freeform 12"/>
              <p:cNvSpPr/>
              <p:nvPr/>
            </p:nvSpPr>
            <p:spPr bwMode="auto">
              <a:xfrm>
                <a:off x="4407" y="804"/>
                <a:ext cx="63" cy="296"/>
              </a:xfrm>
              <a:custGeom>
                <a:avLst/>
                <a:gdLst>
                  <a:gd name="T0" fmla="*/ 0 w 127"/>
                  <a:gd name="T1" fmla="*/ 5 h 592"/>
                  <a:gd name="T2" fmla="*/ 0 w 127"/>
                  <a:gd name="T3" fmla="*/ 5 h 592"/>
                  <a:gd name="T4" fmla="*/ 0 w 127"/>
                  <a:gd name="T5" fmla="*/ 5 h 592"/>
                  <a:gd name="T6" fmla="*/ 0 w 127"/>
                  <a:gd name="T7" fmla="*/ 5 h 592"/>
                  <a:gd name="T8" fmla="*/ 0 w 127"/>
                  <a:gd name="T9" fmla="*/ 5 h 592"/>
                  <a:gd name="T10" fmla="*/ 0 w 127"/>
                  <a:gd name="T11" fmla="*/ 5 h 592"/>
                  <a:gd name="T12" fmla="*/ 0 w 127"/>
                  <a:gd name="T13" fmla="*/ 5 h 592"/>
                  <a:gd name="T14" fmla="*/ 0 w 127"/>
                  <a:gd name="T15" fmla="*/ 5 h 592"/>
                  <a:gd name="T16" fmla="*/ 0 w 127"/>
                  <a:gd name="T17" fmla="*/ 5 h 592"/>
                  <a:gd name="T18" fmla="*/ 0 w 127"/>
                  <a:gd name="T19" fmla="*/ 5 h 592"/>
                  <a:gd name="T20" fmla="*/ 0 w 127"/>
                  <a:gd name="T21" fmla="*/ 5 h 592"/>
                  <a:gd name="T22" fmla="*/ 0 w 127"/>
                  <a:gd name="T23" fmla="*/ 5 h 592"/>
                  <a:gd name="T24" fmla="*/ 0 w 127"/>
                  <a:gd name="T25" fmla="*/ 5 h 592"/>
                  <a:gd name="T26" fmla="*/ 0 w 127"/>
                  <a:gd name="T27" fmla="*/ 5 h 592"/>
                  <a:gd name="T28" fmla="*/ 0 w 127"/>
                  <a:gd name="T29" fmla="*/ 5 h 592"/>
                  <a:gd name="T30" fmla="*/ 0 w 127"/>
                  <a:gd name="T31" fmla="*/ 5 h 592"/>
                  <a:gd name="T32" fmla="*/ 0 w 127"/>
                  <a:gd name="T33" fmla="*/ 5 h 592"/>
                  <a:gd name="T34" fmla="*/ 0 w 127"/>
                  <a:gd name="T35" fmla="*/ 5 h 592"/>
                  <a:gd name="T36" fmla="*/ 0 w 127"/>
                  <a:gd name="T37" fmla="*/ 5 h 592"/>
                  <a:gd name="T38" fmla="*/ 0 w 127"/>
                  <a:gd name="T39" fmla="*/ 5 h 592"/>
                  <a:gd name="T40" fmla="*/ 0 w 127"/>
                  <a:gd name="T41" fmla="*/ 5 h 592"/>
                  <a:gd name="T42" fmla="*/ 0 w 127"/>
                  <a:gd name="T43" fmla="*/ 5 h 592"/>
                  <a:gd name="T44" fmla="*/ 0 w 127"/>
                  <a:gd name="T45" fmla="*/ 5 h 592"/>
                  <a:gd name="T46" fmla="*/ 0 w 127"/>
                  <a:gd name="T47" fmla="*/ 5 h 592"/>
                  <a:gd name="T48" fmla="*/ 0 w 127"/>
                  <a:gd name="T49" fmla="*/ 5 h 592"/>
                  <a:gd name="T50" fmla="*/ 0 w 127"/>
                  <a:gd name="T51" fmla="*/ 5 h 592"/>
                  <a:gd name="T52" fmla="*/ 0 w 127"/>
                  <a:gd name="T53" fmla="*/ 5 h 592"/>
                  <a:gd name="T54" fmla="*/ 0 w 127"/>
                  <a:gd name="T55" fmla="*/ 5 h 592"/>
                  <a:gd name="T56" fmla="*/ 0 w 127"/>
                  <a:gd name="T57" fmla="*/ 5 h 592"/>
                  <a:gd name="T58" fmla="*/ 0 w 127"/>
                  <a:gd name="T59" fmla="*/ 5 h 592"/>
                  <a:gd name="T60" fmla="*/ 0 w 127"/>
                  <a:gd name="T61" fmla="*/ 5 h 592"/>
                  <a:gd name="T62" fmla="*/ 0 w 127"/>
                  <a:gd name="T63" fmla="*/ 5 h 592"/>
                  <a:gd name="T64" fmla="*/ 0 w 127"/>
                  <a:gd name="T65" fmla="*/ 5 h 592"/>
                  <a:gd name="T66" fmla="*/ 0 w 127"/>
                  <a:gd name="T67" fmla="*/ 0 h 592"/>
                  <a:gd name="T68" fmla="*/ 0 w 127"/>
                  <a:gd name="T69" fmla="*/ 1 h 592"/>
                  <a:gd name="T70" fmla="*/ 0 w 127"/>
                  <a:gd name="T71" fmla="*/ 5 h 5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7"/>
                  <a:gd name="T109" fmla="*/ 0 h 592"/>
                  <a:gd name="T110" fmla="*/ 127 w 127"/>
                  <a:gd name="T111" fmla="*/ 592 h 5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7" h="592">
                    <a:moveTo>
                      <a:pt x="123" y="590"/>
                    </a:moveTo>
                    <a:lnTo>
                      <a:pt x="119" y="590"/>
                    </a:lnTo>
                    <a:lnTo>
                      <a:pt x="116" y="590"/>
                    </a:lnTo>
                    <a:lnTo>
                      <a:pt x="112" y="590"/>
                    </a:lnTo>
                    <a:lnTo>
                      <a:pt x="107" y="592"/>
                    </a:lnTo>
                    <a:lnTo>
                      <a:pt x="103" y="592"/>
                    </a:lnTo>
                    <a:lnTo>
                      <a:pt x="100" y="592"/>
                    </a:lnTo>
                    <a:lnTo>
                      <a:pt x="96" y="592"/>
                    </a:lnTo>
                    <a:lnTo>
                      <a:pt x="92" y="592"/>
                    </a:lnTo>
                    <a:lnTo>
                      <a:pt x="89" y="592"/>
                    </a:lnTo>
                    <a:lnTo>
                      <a:pt x="83" y="592"/>
                    </a:lnTo>
                    <a:lnTo>
                      <a:pt x="80" y="592"/>
                    </a:lnTo>
                    <a:lnTo>
                      <a:pt x="76" y="592"/>
                    </a:lnTo>
                    <a:lnTo>
                      <a:pt x="72" y="592"/>
                    </a:lnTo>
                    <a:lnTo>
                      <a:pt x="69" y="592"/>
                    </a:lnTo>
                    <a:lnTo>
                      <a:pt x="65" y="592"/>
                    </a:lnTo>
                    <a:lnTo>
                      <a:pt x="61" y="592"/>
                    </a:lnTo>
                    <a:lnTo>
                      <a:pt x="56" y="592"/>
                    </a:lnTo>
                    <a:lnTo>
                      <a:pt x="52" y="590"/>
                    </a:lnTo>
                    <a:lnTo>
                      <a:pt x="49" y="590"/>
                    </a:lnTo>
                    <a:lnTo>
                      <a:pt x="45" y="590"/>
                    </a:lnTo>
                    <a:lnTo>
                      <a:pt x="42" y="590"/>
                    </a:lnTo>
                    <a:lnTo>
                      <a:pt x="38" y="590"/>
                    </a:lnTo>
                    <a:lnTo>
                      <a:pt x="34" y="590"/>
                    </a:lnTo>
                    <a:lnTo>
                      <a:pt x="31" y="590"/>
                    </a:lnTo>
                    <a:lnTo>
                      <a:pt x="27" y="590"/>
                    </a:lnTo>
                    <a:lnTo>
                      <a:pt x="23" y="590"/>
                    </a:lnTo>
                    <a:lnTo>
                      <a:pt x="20" y="590"/>
                    </a:lnTo>
                    <a:lnTo>
                      <a:pt x="16" y="590"/>
                    </a:lnTo>
                    <a:lnTo>
                      <a:pt x="13" y="590"/>
                    </a:lnTo>
                    <a:lnTo>
                      <a:pt x="7" y="592"/>
                    </a:lnTo>
                    <a:lnTo>
                      <a:pt x="4" y="592"/>
                    </a:lnTo>
                    <a:lnTo>
                      <a:pt x="0" y="592"/>
                    </a:lnTo>
                    <a:lnTo>
                      <a:pt x="2" y="0"/>
                    </a:lnTo>
                    <a:lnTo>
                      <a:pt x="127" y="1"/>
                    </a:lnTo>
                    <a:lnTo>
                      <a:pt x="123" y="590"/>
                    </a:lnTo>
                    <a:close/>
                  </a:path>
                </a:pathLst>
              </a:custGeom>
              <a:solidFill>
                <a:srgbClr val="4997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Freeform 13"/>
              <p:cNvSpPr/>
              <p:nvPr/>
            </p:nvSpPr>
            <p:spPr bwMode="auto">
              <a:xfrm>
                <a:off x="4672" y="810"/>
                <a:ext cx="64" cy="290"/>
              </a:xfrm>
              <a:custGeom>
                <a:avLst/>
                <a:gdLst>
                  <a:gd name="T0" fmla="*/ 1 w 126"/>
                  <a:gd name="T1" fmla="*/ 1 h 580"/>
                  <a:gd name="T2" fmla="*/ 2 w 126"/>
                  <a:gd name="T3" fmla="*/ 5 h 580"/>
                  <a:gd name="T4" fmla="*/ 2 w 126"/>
                  <a:gd name="T5" fmla="*/ 5 h 580"/>
                  <a:gd name="T6" fmla="*/ 1 w 126"/>
                  <a:gd name="T7" fmla="*/ 5 h 580"/>
                  <a:gd name="T8" fmla="*/ 0 w 126"/>
                  <a:gd name="T9" fmla="*/ 3 h 580"/>
                  <a:gd name="T10" fmla="*/ 0 w 126"/>
                  <a:gd name="T11" fmla="*/ 0 h 580"/>
                  <a:gd name="T12" fmla="*/ 1 w 126"/>
                  <a:gd name="T13" fmla="*/ 1 h 580"/>
                  <a:gd name="T14" fmla="*/ 1 w 126"/>
                  <a:gd name="T15" fmla="*/ 1 h 5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6"/>
                  <a:gd name="T25" fmla="*/ 0 h 580"/>
                  <a:gd name="T26" fmla="*/ 126 w 126"/>
                  <a:gd name="T27" fmla="*/ 580 h 5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6" h="580">
                    <a:moveTo>
                      <a:pt x="123" y="187"/>
                    </a:moveTo>
                    <a:lnTo>
                      <a:pt x="126" y="573"/>
                    </a:lnTo>
                    <a:lnTo>
                      <a:pt x="126" y="580"/>
                    </a:lnTo>
                    <a:lnTo>
                      <a:pt x="3" y="580"/>
                    </a:lnTo>
                    <a:lnTo>
                      <a:pt x="0" y="448"/>
                    </a:lnTo>
                    <a:lnTo>
                      <a:pt x="0" y="0"/>
                    </a:lnTo>
                    <a:lnTo>
                      <a:pt x="119" y="4"/>
                    </a:lnTo>
                    <a:lnTo>
                      <a:pt x="123" y="187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Freeform 14"/>
              <p:cNvSpPr/>
              <p:nvPr/>
            </p:nvSpPr>
            <p:spPr bwMode="auto">
              <a:xfrm>
                <a:off x="4541" y="826"/>
                <a:ext cx="59" cy="274"/>
              </a:xfrm>
              <a:custGeom>
                <a:avLst/>
                <a:gdLst>
                  <a:gd name="T0" fmla="*/ 1 w 118"/>
                  <a:gd name="T1" fmla="*/ 4 h 549"/>
                  <a:gd name="T2" fmla="*/ 1 w 118"/>
                  <a:gd name="T3" fmla="*/ 4 h 549"/>
                  <a:gd name="T4" fmla="*/ 1 w 118"/>
                  <a:gd name="T5" fmla="*/ 4 h 549"/>
                  <a:gd name="T6" fmla="*/ 1 w 118"/>
                  <a:gd name="T7" fmla="*/ 4 h 549"/>
                  <a:gd name="T8" fmla="*/ 1 w 118"/>
                  <a:gd name="T9" fmla="*/ 4 h 549"/>
                  <a:gd name="T10" fmla="*/ 1 w 118"/>
                  <a:gd name="T11" fmla="*/ 4 h 549"/>
                  <a:gd name="T12" fmla="*/ 1 w 118"/>
                  <a:gd name="T13" fmla="*/ 4 h 549"/>
                  <a:gd name="T14" fmla="*/ 1 w 118"/>
                  <a:gd name="T15" fmla="*/ 4 h 549"/>
                  <a:gd name="T16" fmla="*/ 1 w 118"/>
                  <a:gd name="T17" fmla="*/ 4 h 549"/>
                  <a:gd name="T18" fmla="*/ 1 w 118"/>
                  <a:gd name="T19" fmla="*/ 4 h 549"/>
                  <a:gd name="T20" fmla="*/ 1 w 118"/>
                  <a:gd name="T21" fmla="*/ 4 h 549"/>
                  <a:gd name="T22" fmla="*/ 1 w 118"/>
                  <a:gd name="T23" fmla="*/ 4 h 549"/>
                  <a:gd name="T24" fmla="*/ 1 w 118"/>
                  <a:gd name="T25" fmla="*/ 4 h 549"/>
                  <a:gd name="T26" fmla="*/ 1 w 118"/>
                  <a:gd name="T27" fmla="*/ 4 h 549"/>
                  <a:gd name="T28" fmla="*/ 1 w 118"/>
                  <a:gd name="T29" fmla="*/ 4 h 549"/>
                  <a:gd name="T30" fmla="*/ 1 w 118"/>
                  <a:gd name="T31" fmla="*/ 4 h 549"/>
                  <a:gd name="T32" fmla="*/ 1 w 118"/>
                  <a:gd name="T33" fmla="*/ 4 h 549"/>
                  <a:gd name="T34" fmla="*/ 1 w 118"/>
                  <a:gd name="T35" fmla="*/ 4 h 549"/>
                  <a:gd name="T36" fmla="*/ 1 w 118"/>
                  <a:gd name="T37" fmla="*/ 4 h 549"/>
                  <a:gd name="T38" fmla="*/ 1 w 118"/>
                  <a:gd name="T39" fmla="*/ 4 h 549"/>
                  <a:gd name="T40" fmla="*/ 1 w 118"/>
                  <a:gd name="T41" fmla="*/ 4 h 549"/>
                  <a:gd name="T42" fmla="*/ 1 w 118"/>
                  <a:gd name="T43" fmla="*/ 4 h 549"/>
                  <a:gd name="T44" fmla="*/ 1 w 118"/>
                  <a:gd name="T45" fmla="*/ 4 h 549"/>
                  <a:gd name="T46" fmla="*/ 1 w 118"/>
                  <a:gd name="T47" fmla="*/ 4 h 549"/>
                  <a:gd name="T48" fmla="*/ 1 w 118"/>
                  <a:gd name="T49" fmla="*/ 4 h 549"/>
                  <a:gd name="T50" fmla="*/ 1 w 118"/>
                  <a:gd name="T51" fmla="*/ 4 h 549"/>
                  <a:gd name="T52" fmla="*/ 1 w 118"/>
                  <a:gd name="T53" fmla="*/ 4 h 549"/>
                  <a:gd name="T54" fmla="*/ 1 w 118"/>
                  <a:gd name="T55" fmla="*/ 4 h 549"/>
                  <a:gd name="T56" fmla="*/ 1 w 118"/>
                  <a:gd name="T57" fmla="*/ 4 h 549"/>
                  <a:gd name="T58" fmla="*/ 1 w 118"/>
                  <a:gd name="T59" fmla="*/ 4 h 549"/>
                  <a:gd name="T60" fmla="*/ 1 w 118"/>
                  <a:gd name="T61" fmla="*/ 4 h 549"/>
                  <a:gd name="T62" fmla="*/ 1 w 118"/>
                  <a:gd name="T63" fmla="*/ 4 h 549"/>
                  <a:gd name="T64" fmla="*/ 1 w 118"/>
                  <a:gd name="T65" fmla="*/ 4 h 549"/>
                  <a:gd name="T66" fmla="*/ 0 w 118"/>
                  <a:gd name="T67" fmla="*/ 4 h 549"/>
                  <a:gd name="T68" fmla="*/ 1 w 118"/>
                  <a:gd name="T69" fmla="*/ 0 h 549"/>
                  <a:gd name="T70" fmla="*/ 1 w 118"/>
                  <a:gd name="T71" fmla="*/ 0 h 549"/>
                  <a:gd name="T72" fmla="*/ 1 w 118"/>
                  <a:gd name="T73" fmla="*/ 0 h 549"/>
                  <a:gd name="T74" fmla="*/ 1 w 118"/>
                  <a:gd name="T75" fmla="*/ 4 h 54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8"/>
                  <a:gd name="T115" fmla="*/ 0 h 549"/>
                  <a:gd name="T116" fmla="*/ 118 w 118"/>
                  <a:gd name="T117" fmla="*/ 549 h 54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8" h="549">
                    <a:moveTo>
                      <a:pt x="118" y="545"/>
                    </a:moveTo>
                    <a:lnTo>
                      <a:pt x="107" y="549"/>
                    </a:lnTo>
                    <a:lnTo>
                      <a:pt x="105" y="549"/>
                    </a:lnTo>
                    <a:lnTo>
                      <a:pt x="101" y="549"/>
                    </a:lnTo>
                    <a:lnTo>
                      <a:pt x="98" y="549"/>
                    </a:lnTo>
                    <a:lnTo>
                      <a:pt x="94" y="549"/>
                    </a:lnTo>
                    <a:lnTo>
                      <a:pt x="92" y="549"/>
                    </a:lnTo>
                    <a:lnTo>
                      <a:pt x="89" y="549"/>
                    </a:lnTo>
                    <a:lnTo>
                      <a:pt x="85" y="549"/>
                    </a:lnTo>
                    <a:lnTo>
                      <a:pt x="81" y="549"/>
                    </a:lnTo>
                    <a:lnTo>
                      <a:pt x="78" y="549"/>
                    </a:lnTo>
                    <a:lnTo>
                      <a:pt x="74" y="549"/>
                    </a:lnTo>
                    <a:lnTo>
                      <a:pt x="72" y="549"/>
                    </a:lnTo>
                    <a:lnTo>
                      <a:pt x="69" y="549"/>
                    </a:lnTo>
                    <a:lnTo>
                      <a:pt x="65" y="549"/>
                    </a:lnTo>
                    <a:lnTo>
                      <a:pt x="62" y="549"/>
                    </a:lnTo>
                    <a:lnTo>
                      <a:pt x="58" y="549"/>
                    </a:lnTo>
                    <a:lnTo>
                      <a:pt x="54" y="549"/>
                    </a:lnTo>
                    <a:lnTo>
                      <a:pt x="51" y="549"/>
                    </a:lnTo>
                    <a:lnTo>
                      <a:pt x="47" y="549"/>
                    </a:lnTo>
                    <a:lnTo>
                      <a:pt x="43" y="549"/>
                    </a:lnTo>
                    <a:lnTo>
                      <a:pt x="42" y="549"/>
                    </a:lnTo>
                    <a:lnTo>
                      <a:pt x="38" y="549"/>
                    </a:lnTo>
                    <a:lnTo>
                      <a:pt x="34" y="549"/>
                    </a:lnTo>
                    <a:lnTo>
                      <a:pt x="31" y="549"/>
                    </a:lnTo>
                    <a:lnTo>
                      <a:pt x="27" y="549"/>
                    </a:lnTo>
                    <a:lnTo>
                      <a:pt x="24" y="549"/>
                    </a:lnTo>
                    <a:lnTo>
                      <a:pt x="20" y="549"/>
                    </a:lnTo>
                    <a:lnTo>
                      <a:pt x="16" y="547"/>
                    </a:lnTo>
                    <a:lnTo>
                      <a:pt x="14" y="547"/>
                    </a:lnTo>
                    <a:lnTo>
                      <a:pt x="11" y="547"/>
                    </a:lnTo>
                    <a:lnTo>
                      <a:pt x="7" y="547"/>
                    </a:lnTo>
                    <a:lnTo>
                      <a:pt x="4" y="547"/>
                    </a:lnTo>
                    <a:lnTo>
                      <a:pt x="0" y="547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118" y="2"/>
                    </a:lnTo>
                    <a:lnTo>
                      <a:pt x="118" y="54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Freeform 15"/>
              <p:cNvSpPr/>
              <p:nvPr/>
            </p:nvSpPr>
            <p:spPr bwMode="auto">
              <a:xfrm>
                <a:off x="5168" y="829"/>
                <a:ext cx="117" cy="165"/>
              </a:xfrm>
              <a:custGeom>
                <a:avLst/>
                <a:gdLst>
                  <a:gd name="T0" fmla="*/ 2 w 234"/>
                  <a:gd name="T1" fmla="*/ 1 h 330"/>
                  <a:gd name="T2" fmla="*/ 2 w 234"/>
                  <a:gd name="T3" fmla="*/ 1 h 330"/>
                  <a:gd name="T4" fmla="*/ 2 w 234"/>
                  <a:gd name="T5" fmla="*/ 1 h 330"/>
                  <a:gd name="T6" fmla="*/ 2 w 234"/>
                  <a:gd name="T7" fmla="*/ 1 h 330"/>
                  <a:gd name="T8" fmla="*/ 2 w 234"/>
                  <a:gd name="T9" fmla="*/ 1 h 330"/>
                  <a:gd name="T10" fmla="*/ 2 w 234"/>
                  <a:gd name="T11" fmla="*/ 1 h 330"/>
                  <a:gd name="T12" fmla="*/ 2 w 234"/>
                  <a:gd name="T13" fmla="*/ 1 h 330"/>
                  <a:gd name="T14" fmla="*/ 2 w 234"/>
                  <a:gd name="T15" fmla="*/ 1 h 330"/>
                  <a:gd name="T16" fmla="*/ 2 w 234"/>
                  <a:gd name="T17" fmla="*/ 1 h 330"/>
                  <a:gd name="T18" fmla="*/ 2 w 234"/>
                  <a:gd name="T19" fmla="*/ 1 h 330"/>
                  <a:gd name="T20" fmla="*/ 2 w 234"/>
                  <a:gd name="T21" fmla="*/ 1 h 330"/>
                  <a:gd name="T22" fmla="*/ 2 w 234"/>
                  <a:gd name="T23" fmla="*/ 1 h 330"/>
                  <a:gd name="T24" fmla="*/ 2 w 234"/>
                  <a:gd name="T25" fmla="*/ 1 h 330"/>
                  <a:gd name="T26" fmla="*/ 2 w 234"/>
                  <a:gd name="T27" fmla="*/ 1 h 330"/>
                  <a:gd name="T28" fmla="*/ 2 w 234"/>
                  <a:gd name="T29" fmla="*/ 1 h 330"/>
                  <a:gd name="T30" fmla="*/ 2 w 234"/>
                  <a:gd name="T31" fmla="*/ 1 h 330"/>
                  <a:gd name="T32" fmla="*/ 2 w 234"/>
                  <a:gd name="T33" fmla="*/ 1 h 330"/>
                  <a:gd name="T34" fmla="*/ 2 w 234"/>
                  <a:gd name="T35" fmla="*/ 1 h 330"/>
                  <a:gd name="T36" fmla="*/ 2 w 234"/>
                  <a:gd name="T37" fmla="*/ 3 h 330"/>
                  <a:gd name="T38" fmla="*/ 2 w 234"/>
                  <a:gd name="T39" fmla="*/ 3 h 330"/>
                  <a:gd name="T40" fmla="*/ 1 w 234"/>
                  <a:gd name="T41" fmla="*/ 3 h 330"/>
                  <a:gd name="T42" fmla="*/ 1 w 234"/>
                  <a:gd name="T43" fmla="*/ 3 h 330"/>
                  <a:gd name="T44" fmla="*/ 1 w 234"/>
                  <a:gd name="T45" fmla="*/ 3 h 330"/>
                  <a:gd name="T46" fmla="*/ 1 w 234"/>
                  <a:gd name="T47" fmla="*/ 3 h 330"/>
                  <a:gd name="T48" fmla="*/ 1 w 234"/>
                  <a:gd name="T49" fmla="*/ 3 h 330"/>
                  <a:gd name="T50" fmla="*/ 1 w 234"/>
                  <a:gd name="T51" fmla="*/ 3 h 330"/>
                  <a:gd name="T52" fmla="*/ 1 w 234"/>
                  <a:gd name="T53" fmla="*/ 3 h 330"/>
                  <a:gd name="T54" fmla="*/ 1 w 234"/>
                  <a:gd name="T55" fmla="*/ 3 h 330"/>
                  <a:gd name="T56" fmla="*/ 1 w 234"/>
                  <a:gd name="T57" fmla="*/ 1 h 330"/>
                  <a:gd name="T58" fmla="*/ 0 w 234"/>
                  <a:gd name="T59" fmla="*/ 1 h 330"/>
                  <a:gd name="T60" fmla="*/ 1 w 234"/>
                  <a:gd name="T61" fmla="*/ 1 h 330"/>
                  <a:gd name="T62" fmla="*/ 1 w 234"/>
                  <a:gd name="T63" fmla="*/ 1 h 330"/>
                  <a:gd name="T64" fmla="*/ 1 w 234"/>
                  <a:gd name="T65" fmla="*/ 1 h 330"/>
                  <a:gd name="T66" fmla="*/ 1 w 234"/>
                  <a:gd name="T67" fmla="*/ 1 h 330"/>
                  <a:gd name="T68" fmla="*/ 1 w 234"/>
                  <a:gd name="T69" fmla="*/ 1 h 330"/>
                  <a:gd name="T70" fmla="*/ 1 w 234"/>
                  <a:gd name="T71" fmla="*/ 1 h 330"/>
                  <a:gd name="T72" fmla="*/ 1 w 234"/>
                  <a:gd name="T73" fmla="*/ 1 h 330"/>
                  <a:gd name="T74" fmla="*/ 1 w 234"/>
                  <a:gd name="T75" fmla="*/ 1 h 330"/>
                  <a:gd name="T76" fmla="*/ 1 w 234"/>
                  <a:gd name="T77" fmla="*/ 1 h 330"/>
                  <a:gd name="T78" fmla="*/ 1 w 234"/>
                  <a:gd name="T79" fmla="*/ 1 h 330"/>
                  <a:gd name="T80" fmla="*/ 1 w 234"/>
                  <a:gd name="T81" fmla="*/ 1 h 330"/>
                  <a:gd name="T82" fmla="*/ 1 w 234"/>
                  <a:gd name="T83" fmla="*/ 1 h 330"/>
                  <a:gd name="T84" fmla="*/ 1 w 234"/>
                  <a:gd name="T85" fmla="*/ 1 h 330"/>
                  <a:gd name="T86" fmla="*/ 1 w 234"/>
                  <a:gd name="T87" fmla="*/ 1 h 330"/>
                  <a:gd name="T88" fmla="*/ 1 w 234"/>
                  <a:gd name="T89" fmla="*/ 1 h 330"/>
                  <a:gd name="T90" fmla="*/ 1 w 234"/>
                  <a:gd name="T91" fmla="*/ 1 h 330"/>
                  <a:gd name="T92" fmla="*/ 1 w 234"/>
                  <a:gd name="T93" fmla="*/ 1 h 330"/>
                  <a:gd name="T94" fmla="*/ 1 w 234"/>
                  <a:gd name="T95" fmla="*/ 1 h 330"/>
                  <a:gd name="T96" fmla="*/ 1 w 234"/>
                  <a:gd name="T97" fmla="*/ 1 h 330"/>
                  <a:gd name="T98" fmla="*/ 1 w 234"/>
                  <a:gd name="T99" fmla="*/ 1 h 330"/>
                  <a:gd name="T100" fmla="*/ 1 w 234"/>
                  <a:gd name="T101" fmla="*/ 1 h 330"/>
                  <a:gd name="T102" fmla="*/ 1 w 234"/>
                  <a:gd name="T103" fmla="*/ 1 h 330"/>
                  <a:gd name="T104" fmla="*/ 1 w 234"/>
                  <a:gd name="T105" fmla="*/ 1 h 330"/>
                  <a:gd name="T106" fmla="*/ 1 w 234"/>
                  <a:gd name="T107" fmla="*/ 1 h 330"/>
                  <a:gd name="T108" fmla="*/ 1 w 234"/>
                  <a:gd name="T109" fmla="*/ 1 h 330"/>
                  <a:gd name="T110" fmla="*/ 2 w 234"/>
                  <a:gd name="T111" fmla="*/ 1 h 330"/>
                  <a:gd name="T112" fmla="*/ 2 w 234"/>
                  <a:gd name="T113" fmla="*/ 0 h 330"/>
                  <a:gd name="T114" fmla="*/ 2 w 234"/>
                  <a:gd name="T115" fmla="*/ 1 h 33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4"/>
                  <a:gd name="T175" fmla="*/ 0 h 330"/>
                  <a:gd name="T176" fmla="*/ 234 w 234"/>
                  <a:gd name="T177" fmla="*/ 330 h 33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4" h="330">
                    <a:moveTo>
                      <a:pt x="167" y="40"/>
                    </a:moveTo>
                    <a:lnTo>
                      <a:pt x="165" y="40"/>
                    </a:lnTo>
                    <a:lnTo>
                      <a:pt x="165" y="38"/>
                    </a:lnTo>
                    <a:lnTo>
                      <a:pt x="163" y="38"/>
                    </a:lnTo>
                    <a:lnTo>
                      <a:pt x="162" y="38"/>
                    </a:lnTo>
                    <a:lnTo>
                      <a:pt x="160" y="37"/>
                    </a:lnTo>
                    <a:lnTo>
                      <a:pt x="158" y="37"/>
                    </a:lnTo>
                    <a:lnTo>
                      <a:pt x="156" y="37"/>
                    </a:lnTo>
                    <a:lnTo>
                      <a:pt x="154" y="37"/>
                    </a:lnTo>
                    <a:lnTo>
                      <a:pt x="153" y="37"/>
                    </a:lnTo>
                    <a:lnTo>
                      <a:pt x="151" y="37"/>
                    </a:lnTo>
                    <a:lnTo>
                      <a:pt x="149" y="37"/>
                    </a:lnTo>
                    <a:lnTo>
                      <a:pt x="147" y="37"/>
                    </a:lnTo>
                    <a:lnTo>
                      <a:pt x="145" y="37"/>
                    </a:lnTo>
                    <a:lnTo>
                      <a:pt x="143" y="37"/>
                    </a:lnTo>
                    <a:lnTo>
                      <a:pt x="142" y="37"/>
                    </a:lnTo>
                    <a:lnTo>
                      <a:pt x="140" y="37"/>
                    </a:lnTo>
                    <a:lnTo>
                      <a:pt x="138" y="38"/>
                    </a:lnTo>
                    <a:lnTo>
                      <a:pt x="136" y="38"/>
                    </a:lnTo>
                    <a:lnTo>
                      <a:pt x="134" y="38"/>
                    </a:lnTo>
                    <a:lnTo>
                      <a:pt x="133" y="40"/>
                    </a:lnTo>
                    <a:lnTo>
                      <a:pt x="131" y="42"/>
                    </a:lnTo>
                    <a:lnTo>
                      <a:pt x="131" y="44"/>
                    </a:lnTo>
                    <a:lnTo>
                      <a:pt x="129" y="44"/>
                    </a:lnTo>
                    <a:lnTo>
                      <a:pt x="129" y="46"/>
                    </a:lnTo>
                    <a:lnTo>
                      <a:pt x="129" y="48"/>
                    </a:lnTo>
                    <a:lnTo>
                      <a:pt x="131" y="49"/>
                    </a:lnTo>
                    <a:lnTo>
                      <a:pt x="133" y="49"/>
                    </a:lnTo>
                    <a:lnTo>
                      <a:pt x="134" y="49"/>
                    </a:lnTo>
                    <a:lnTo>
                      <a:pt x="136" y="49"/>
                    </a:lnTo>
                    <a:lnTo>
                      <a:pt x="138" y="51"/>
                    </a:lnTo>
                    <a:lnTo>
                      <a:pt x="140" y="51"/>
                    </a:lnTo>
                    <a:lnTo>
                      <a:pt x="142" y="51"/>
                    </a:lnTo>
                    <a:lnTo>
                      <a:pt x="143" y="53"/>
                    </a:lnTo>
                    <a:lnTo>
                      <a:pt x="145" y="53"/>
                    </a:lnTo>
                    <a:lnTo>
                      <a:pt x="147" y="53"/>
                    </a:lnTo>
                    <a:lnTo>
                      <a:pt x="147" y="55"/>
                    </a:lnTo>
                    <a:lnTo>
                      <a:pt x="149" y="55"/>
                    </a:lnTo>
                    <a:lnTo>
                      <a:pt x="151" y="57"/>
                    </a:lnTo>
                    <a:lnTo>
                      <a:pt x="153" y="57"/>
                    </a:lnTo>
                    <a:lnTo>
                      <a:pt x="153" y="58"/>
                    </a:lnTo>
                    <a:lnTo>
                      <a:pt x="154" y="60"/>
                    </a:lnTo>
                    <a:lnTo>
                      <a:pt x="156" y="60"/>
                    </a:lnTo>
                    <a:lnTo>
                      <a:pt x="156" y="62"/>
                    </a:lnTo>
                    <a:lnTo>
                      <a:pt x="158" y="64"/>
                    </a:lnTo>
                    <a:lnTo>
                      <a:pt x="160" y="64"/>
                    </a:lnTo>
                    <a:lnTo>
                      <a:pt x="160" y="66"/>
                    </a:lnTo>
                    <a:lnTo>
                      <a:pt x="162" y="67"/>
                    </a:lnTo>
                    <a:lnTo>
                      <a:pt x="163" y="69"/>
                    </a:lnTo>
                    <a:lnTo>
                      <a:pt x="163" y="71"/>
                    </a:lnTo>
                    <a:lnTo>
                      <a:pt x="165" y="73"/>
                    </a:lnTo>
                    <a:lnTo>
                      <a:pt x="165" y="75"/>
                    </a:lnTo>
                    <a:lnTo>
                      <a:pt x="167" y="75"/>
                    </a:lnTo>
                    <a:lnTo>
                      <a:pt x="167" y="77"/>
                    </a:lnTo>
                    <a:lnTo>
                      <a:pt x="167" y="78"/>
                    </a:lnTo>
                    <a:lnTo>
                      <a:pt x="169" y="80"/>
                    </a:lnTo>
                    <a:lnTo>
                      <a:pt x="169" y="82"/>
                    </a:lnTo>
                    <a:lnTo>
                      <a:pt x="171" y="82"/>
                    </a:lnTo>
                    <a:lnTo>
                      <a:pt x="172" y="82"/>
                    </a:lnTo>
                    <a:lnTo>
                      <a:pt x="174" y="80"/>
                    </a:lnTo>
                    <a:lnTo>
                      <a:pt x="176" y="80"/>
                    </a:lnTo>
                    <a:lnTo>
                      <a:pt x="176" y="78"/>
                    </a:lnTo>
                    <a:lnTo>
                      <a:pt x="178" y="78"/>
                    </a:lnTo>
                    <a:lnTo>
                      <a:pt x="178" y="77"/>
                    </a:lnTo>
                    <a:lnTo>
                      <a:pt x="178" y="75"/>
                    </a:lnTo>
                    <a:lnTo>
                      <a:pt x="180" y="75"/>
                    </a:lnTo>
                    <a:lnTo>
                      <a:pt x="180" y="73"/>
                    </a:lnTo>
                    <a:lnTo>
                      <a:pt x="180" y="71"/>
                    </a:lnTo>
                    <a:lnTo>
                      <a:pt x="180" y="69"/>
                    </a:lnTo>
                    <a:lnTo>
                      <a:pt x="180" y="67"/>
                    </a:lnTo>
                    <a:lnTo>
                      <a:pt x="180" y="66"/>
                    </a:lnTo>
                    <a:lnTo>
                      <a:pt x="180" y="64"/>
                    </a:lnTo>
                    <a:lnTo>
                      <a:pt x="187" y="77"/>
                    </a:lnTo>
                    <a:lnTo>
                      <a:pt x="167" y="151"/>
                    </a:lnTo>
                    <a:lnTo>
                      <a:pt x="174" y="158"/>
                    </a:lnTo>
                    <a:lnTo>
                      <a:pt x="176" y="156"/>
                    </a:lnTo>
                    <a:lnTo>
                      <a:pt x="178" y="156"/>
                    </a:lnTo>
                    <a:lnTo>
                      <a:pt x="180" y="154"/>
                    </a:lnTo>
                    <a:lnTo>
                      <a:pt x="180" y="153"/>
                    </a:lnTo>
                    <a:lnTo>
                      <a:pt x="182" y="153"/>
                    </a:lnTo>
                    <a:lnTo>
                      <a:pt x="183" y="151"/>
                    </a:lnTo>
                    <a:lnTo>
                      <a:pt x="185" y="149"/>
                    </a:lnTo>
                    <a:lnTo>
                      <a:pt x="187" y="147"/>
                    </a:lnTo>
                    <a:lnTo>
                      <a:pt x="187" y="145"/>
                    </a:lnTo>
                    <a:lnTo>
                      <a:pt x="189" y="145"/>
                    </a:lnTo>
                    <a:lnTo>
                      <a:pt x="191" y="144"/>
                    </a:lnTo>
                    <a:lnTo>
                      <a:pt x="192" y="142"/>
                    </a:lnTo>
                    <a:lnTo>
                      <a:pt x="192" y="140"/>
                    </a:lnTo>
                    <a:lnTo>
                      <a:pt x="194" y="140"/>
                    </a:lnTo>
                    <a:lnTo>
                      <a:pt x="196" y="138"/>
                    </a:lnTo>
                    <a:lnTo>
                      <a:pt x="198" y="136"/>
                    </a:lnTo>
                    <a:lnTo>
                      <a:pt x="198" y="135"/>
                    </a:lnTo>
                    <a:lnTo>
                      <a:pt x="200" y="135"/>
                    </a:lnTo>
                    <a:lnTo>
                      <a:pt x="201" y="133"/>
                    </a:lnTo>
                    <a:lnTo>
                      <a:pt x="203" y="133"/>
                    </a:lnTo>
                    <a:lnTo>
                      <a:pt x="205" y="131"/>
                    </a:lnTo>
                    <a:lnTo>
                      <a:pt x="207" y="129"/>
                    </a:lnTo>
                    <a:lnTo>
                      <a:pt x="209" y="129"/>
                    </a:lnTo>
                    <a:lnTo>
                      <a:pt x="211" y="129"/>
                    </a:lnTo>
                    <a:lnTo>
                      <a:pt x="212" y="127"/>
                    </a:lnTo>
                    <a:lnTo>
                      <a:pt x="214" y="127"/>
                    </a:lnTo>
                    <a:lnTo>
                      <a:pt x="216" y="127"/>
                    </a:lnTo>
                    <a:lnTo>
                      <a:pt x="218" y="129"/>
                    </a:lnTo>
                    <a:lnTo>
                      <a:pt x="220" y="129"/>
                    </a:lnTo>
                    <a:lnTo>
                      <a:pt x="223" y="129"/>
                    </a:lnTo>
                    <a:lnTo>
                      <a:pt x="225" y="131"/>
                    </a:lnTo>
                    <a:lnTo>
                      <a:pt x="227" y="133"/>
                    </a:lnTo>
                    <a:lnTo>
                      <a:pt x="229" y="135"/>
                    </a:lnTo>
                    <a:lnTo>
                      <a:pt x="229" y="136"/>
                    </a:lnTo>
                    <a:lnTo>
                      <a:pt x="230" y="136"/>
                    </a:lnTo>
                    <a:lnTo>
                      <a:pt x="230" y="138"/>
                    </a:lnTo>
                    <a:lnTo>
                      <a:pt x="232" y="140"/>
                    </a:lnTo>
                    <a:lnTo>
                      <a:pt x="232" y="142"/>
                    </a:lnTo>
                    <a:lnTo>
                      <a:pt x="232" y="144"/>
                    </a:lnTo>
                    <a:lnTo>
                      <a:pt x="234" y="145"/>
                    </a:lnTo>
                    <a:lnTo>
                      <a:pt x="234" y="147"/>
                    </a:lnTo>
                    <a:lnTo>
                      <a:pt x="234" y="149"/>
                    </a:lnTo>
                    <a:lnTo>
                      <a:pt x="234" y="151"/>
                    </a:lnTo>
                    <a:lnTo>
                      <a:pt x="234" y="153"/>
                    </a:lnTo>
                    <a:lnTo>
                      <a:pt x="234" y="154"/>
                    </a:lnTo>
                    <a:lnTo>
                      <a:pt x="234" y="156"/>
                    </a:lnTo>
                    <a:lnTo>
                      <a:pt x="234" y="158"/>
                    </a:lnTo>
                    <a:lnTo>
                      <a:pt x="234" y="160"/>
                    </a:lnTo>
                    <a:lnTo>
                      <a:pt x="234" y="162"/>
                    </a:lnTo>
                    <a:lnTo>
                      <a:pt x="234" y="163"/>
                    </a:lnTo>
                    <a:lnTo>
                      <a:pt x="232" y="165"/>
                    </a:lnTo>
                    <a:lnTo>
                      <a:pt x="232" y="167"/>
                    </a:lnTo>
                    <a:lnTo>
                      <a:pt x="232" y="169"/>
                    </a:lnTo>
                    <a:lnTo>
                      <a:pt x="232" y="171"/>
                    </a:lnTo>
                    <a:lnTo>
                      <a:pt x="230" y="173"/>
                    </a:lnTo>
                    <a:lnTo>
                      <a:pt x="230" y="174"/>
                    </a:lnTo>
                    <a:lnTo>
                      <a:pt x="230" y="176"/>
                    </a:lnTo>
                    <a:lnTo>
                      <a:pt x="229" y="176"/>
                    </a:lnTo>
                    <a:lnTo>
                      <a:pt x="229" y="178"/>
                    </a:lnTo>
                    <a:lnTo>
                      <a:pt x="229" y="180"/>
                    </a:lnTo>
                    <a:lnTo>
                      <a:pt x="229" y="182"/>
                    </a:lnTo>
                    <a:lnTo>
                      <a:pt x="227" y="182"/>
                    </a:lnTo>
                    <a:lnTo>
                      <a:pt x="227" y="183"/>
                    </a:lnTo>
                    <a:lnTo>
                      <a:pt x="225" y="185"/>
                    </a:lnTo>
                    <a:lnTo>
                      <a:pt x="225" y="187"/>
                    </a:lnTo>
                    <a:lnTo>
                      <a:pt x="225" y="189"/>
                    </a:lnTo>
                    <a:lnTo>
                      <a:pt x="223" y="189"/>
                    </a:lnTo>
                    <a:lnTo>
                      <a:pt x="223" y="191"/>
                    </a:lnTo>
                    <a:lnTo>
                      <a:pt x="221" y="192"/>
                    </a:lnTo>
                    <a:lnTo>
                      <a:pt x="221" y="194"/>
                    </a:lnTo>
                    <a:lnTo>
                      <a:pt x="220" y="196"/>
                    </a:lnTo>
                    <a:lnTo>
                      <a:pt x="218" y="198"/>
                    </a:lnTo>
                    <a:lnTo>
                      <a:pt x="218" y="200"/>
                    </a:lnTo>
                    <a:lnTo>
                      <a:pt x="216" y="200"/>
                    </a:lnTo>
                    <a:lnTo>
                      <a:pt x="216" y="202"/>
                    </a:lnTo>
                    <a:lnTo>
                      <a:pt x="214" y="202"/>
                    </a:lnTo>
                    <a:lnTo>
                      <a:pt x="214" y="203"/>
                    </a:lnTo>
                    <a:lnTo>
                      <a:pt x="212" y="203"/>
                    </a:lnTo>
                    <a:lnTo>
                      <a:pt x="212" y="205"/>
                    </a:lnTo>
                    <a:lnTo>
                      <a:pt x="211" y="205"/>
                    </a:lnTo>
                    <a:lnTo>
                      <a:pt x="211" y="207"/>
                    </a:lnTo>
                    <a:lnTo>
                      <a:pt x="209" y="207"/>
                    </a:lnTo>
                    <a:lnTo>
                      <a:pt x="207" y="209"/>
                    </a:lnTo>
                    <a:lnTo>
                      <a:pt x="205" y="209"/>
                    </a:lnTo>
                    <a:lnTo>
                      <a:pt x="171" y="211"/>
                    </a:lnTo>
                    <a:lnTo>
                      <a:pt x="167" y="214"/>
                    </a:lnTo>
                    <a:lnTo>
                      <a:pt x="163" y="218"/>
                    </a:lnTo>
                    <a:lnTo>
                      <a:pt x="162" y="221"/>
                    </a:lnTo>
                    <a:lnTo>
                      <a:pt x="158" y="225"/>
                    </a:lnTo>
                    <a:lnTo>
                      <a:pt x="156" y="231"/>
                    </a:lnTo>
                    <a:lnTo>
                      <a:pt x="154" y="234"/>
                    </a:lnTo>
                    <a:lnTo>
                      <a:pt x="153" y="240"/>
                    </a:lnTo>
                    <a:lnTo>
                      <a:pt x="153" y="245"/>
                    </a:lnTo>
                    <a:lnTo>
                      <a:pt x="151" y="249"/>
                    </a:lnTo>
                    <a:lnTo>
                      <a:pt x="149" y="254"/>
                    </a:lnTo>
                    <a:lnTo>
                      <a:pt x="149" y="260"/>
                    </a:lnTo>
                    <a:lnTo>
                      <a:pt x="147" y="265"/>
                    </a:lnTo>
                    <a:lnTo>
                      <a:pt x="145" y="270"/>
                    </a:lnTo>
                    <a:lnTo>
                      <a:pt x="145" y="274"/>
                    </a:lnTo>
                    <a:lnTo>
                      <a:pt x="143" y="279"/>
                    </a:lnTo>
                    <a:lnTo>
                      <a:pt x="143" y="285"/>
                    </a:lnTo>
                    <a:lnTo>
                      <a:pt x="142" y="289"/>
                    </a:lnTo>
                    <a:lnTo>
                      <a:pt x="140" y="294"/>
                    </a:lnTo>
                    <a:lnTo>
                      <a:pt x="138" y="299"/>
                    </a:lnTo>
                    <a:lnTo>
                      <a:pt x="136" y="303"/>
                    </a:lnTo>
                    <a:lnTo>
                      <a:pt x="134" y="307"/>
                    </a:lnTo>
                    <a:lnTo>
                      <a:pt x="133" y="310"/>
                    </a:lnTo>
                    <a:lnTo>
                      <a:pt x="131" y="314"/>
                    </a:lnTo>
                    <a:lnTo>
                      <a:pt x="127" y="318"/>
                    </a:lnTo>
                    <a:lnTo>
                      <a:pt x="124" y="321"/>
                    </a:lnTo>
                    <a:lnTo>
                      <a:pt x="120" y="323"/>
                    </a:lnTo>
                    <a:lnTo>
                      <a:pt x="116" y="325"/>
                    </a:lnTo>
                    <a:lnTo>
                      <a:pt x="111" y="327"/>
                    </a:lnTo>
                    <a:lnTo>
                      <a:pt x="105" y="328"/>
                    </a:lnTo>
                    <a:lnTo>
                      <a:pt x="100" y="330"/>
                    </a:lnTo>
                    <a:lnTo>
                      <a:pt x="95" y="330"/>
                    </a:lnTo>
                    <a:lnTo>
                      <a:pt x="87" y="330"/>
                    </a:lnTo>
                    <a:lnTo>
                      <a:pt x="87" y="328"/>
                    </a:lnTo>
                    <a:lnTo>
                      <a:pt x="86" y="327"/>
                    </a:lnTo>
                    <a:lnTo>
                      <a:pt x="86" y="325"/>
                    </a:lnTo>
                    <a:lnTo>
                      <a:pt x="84" y="323"/>
                    </a:lnTo>
                    <a:lnTo>
                      <a:pt x="84" y="321"/>
                    </a:lnTo>
                    <a:lnTo>
                      <a:pt x="84" y="319"/>
                    </a:lnTo>
                    <a:lnTo>
                      <a:pt x="82" y="319"/>
                    </a:lnTo>
                    <a:lnTo>
                      <a:pt x="82" y="318"/>
                    </a:lnTo>
                    <a:lnTo>
                      <a:pt x="80" y="316"/>
                    </a:lnTo>
                    <a:lnTo>
                      <a:pt x="80" y="314"/>
                    </a:lnTo>
                    <a:lnTo>
                      <a:pt x="78" y="312"/>
                    </a:lnTo>
                    <a:lnTo>
                      <a:pt x="78" y="310"/>
                    </a:lnTo>
                    <a:lnTo>
                      <a:pt x="76" y="308"/>
                    </a:lnTo>
                    <a:lnTo>
                      <a:pt x="76" y="307"/>
                    </a:lnTo>
                    <a:lnTo>
                      <a:pt x="76" y="305"/>
                    </a:lnTo>
                    <a:lnTo>
                      <a:pt x="76" y="303"/>
                    </a:lnTo>
                    <a:lnTo>
                      <a:pt x="76" y="301"/>
                    </a:lnTo>
                    <a:lnTo>
                      <a:pt x="76" y="299"/>
                    </a:lnTo>
                    <a:lnTo>
                      <a:pt x="76" y="298"/>
                    </a:lnTo>
                    <a:lnTo>
                      <a:pt x="78" y="296"/>
                    </a:lnTo>
                    <a:lnTo>
                      <a:pt x="80" y="294"/>
                    </a:lnTo>
                    <a:lnTo>
                      <a:pt x="82" y="292"/>
                    </a:lnTo>
                    <a:lnTo>
                      <a:pt x="84" y="292"/>
                    </a:lnTo>
                    <a:lnTo>
                      <a:pt x="84" y="290"/>
                    </a:lnTo>
                    <a:lnTo>
                      <a:pt x="82" y="289"/>
                    </a:lnTo>
                    <a:lnTo>
                      <a:pt x="82" y="287"/>
                    </a:lnTo>
                    <a:lnTo>
                      <a:pt x="80" y="285"/>
                    </a:lnTo>
                    <a:lnTo>
                      <a:pt x="78" y="283"/>
                    </a:lnTo>
                    <a:lnTo>
                      <a:pt x="76" y="283"/>
                    </a:lnTo>
                    <a:lnTo>
                      <a:pt x="75" y="281"/>
                    </a:lnTo>
                    <a:lnTo>
                      <a:pt x="73" y="281"/>
                    </a:lnTo>
                    <a:lnTo>
                      <a:pt x="71" y="281"/>
                    </a:lnTo>
                    <a:lnTo>
                      <a:pt x="69" y="281"/>
                    </a:lnTo>
                    <a:lnTo>
                      <a:pt x="67" y="281"/>
                    </a:lnTo>
                    <a:lnTo>
                      <a:pt x="66" y="281"/>
                    </a:lnTo>
                    <a:lnTo>
                      <a:pt x="64" y="281"/>
                    </a:lnTo>
                    <a:lnTo>
                      <a:pt x="62" y="281"/>
                    </a:lnTo>
                    <a:lnTo>
                      <a:pt x="60" y="281"/>
                    </a:lnTo>
                    <a:lnTo>
                      <a:pt x="58" y="281"/>
                    </a:lnTo>
                    <a:lnTo>
                      <a:pt x="57" y="281"/>
                    </a:lnTo>
                    <a:lnTo>
                      <a:pt x="55" y="281"/>
                    </a:lnTo>
                    <a:lnTo>
                      <a:pt x="53" y="281"/>
                    </a:lnTo>
                    <a:lnTo>
                      <a:pt x="51" y="281"/>
                    </a:lnTo>
                    <a:lnTo>
                      <a:pt x="49" y="281"/>
                    </a:lnTo>
                    <a:lnTo>
                      <a:pt x="47" y="281"/>
                    </a:lnTo>
                    <a:lnTo>
                      <a:pt x="46" y="281"/>
                    </a:lnTo>
                    <a:lnTo>
                      <a:pt x="44" y="281"/>
                    </a:lnTo>
                    <a:lnTo>
                      <a:pt x="42" y="281"/>
                    </a:lnTo>
                    <a:lnTo>
                      <a:pt x="40" y="281"/>
                    </a:lnTo>
                    <a:lnTo>
                      <a:pt x="38" y="281"/>
                    </a:lnTo>
                    <a:lnTo>
                      <a:pt x="35" y="279"/>
                    </a:lnTo>
                    <a:lnTo>
                      <a:pt x="33" y="279"/>
                    </a:lnTo>
                    <a:lnTo>
                      <a:pt x="29" y="278"/>
                    </a:lnTo>
                    <a:lnTo>
                      <a:pt x="28" y="276"/>
                    </a:lnTo>
                    <a:lnTo>
                      <a:pt x="26" y="274"/>
                    </a:lnTo>
                    <a:lnTo>
                      <a:pt x="24" y="272"/>
                    </a:lnTo>
                    <a:lnTo>
                      <a:pt x="20" y="270"/>
                    </a:lnTo>
                    <a:lnTo>
                      <a:pt x="19" y="269"/>
                    </a:lnTo>
                    <a:lnTo>
                      <a:pt x="17" y="267"/>
                    </a:lnTo>
                    <a:lnTo>
                      <a:pt x="17" y="263"/>
                    </a:lnTo>
                    <a:lnTo>
                      <a:pt x="15" y="261"/>
                    </a:lnTo>
                    <a:lnTo>
                      <a:pt x="13" y="260"/>
                    </a:lnTo>
                    <a:lnTo>
                      <a:pt x="11" y="258"/>
                    </a:lnTo>
                    <a:lnTo>
                      <a:pt x="9" y="254"/>
                    </a:lnTo>
                    <a:lnTo>
                      <a:pt x="9" y="252"/>
                    </a:lnTo>
                    <a:lnTo>
                      <a:pt x="8" y="249"/>
                    </a:lnTo>
                    <a:lnTo>
                      <a:pt x="8" y="247"/>
                    </a:lnTo>
                    <a:lnTo>
                      <a:pt x="6" y="245"/>
                    </a:lnTo>
                    <a:lnTo>
                      <a:pt x="6" y="241"/>
                    </a:lnTo>
                    <a:lnTo>
                      <a:pt x="4" y="240"/>
                    </a:lnTo>
                    <a:lnTo>
                      <a:pt x="4" y="236"/>
                    </a:lnTo>
                    <a:lnTo>
                      <a:pt x="2" y="234"/>
                    </a:lnTo>
                    <a:lnTo>
                      <a:pt x="2" y="231"/>
                    </a:lnTo>
                    <a:lnTo>
                      <a:pt x="2" y="229"/>
                    </a:lnTo>
                    <a:lnTo>
                      <a:pt x="2" y="225"/>
                    </a:lnTo>
                    <a:lnTo>
                      <a:pt x="2" y="221"/>
                    </a:lnTo>
                    <a:lnTo>
                      <a:pt x="0" y="220"/>
                    </a:lnTo>
                    <a:lnTo>
                      <a:pt x="0" y="216"/>
                    </a:lnTo>
                    <a:lnTo>
                      <a:pt x="0" y="214"/>
                    </a:lnTo>
                    <a:lnTo>
                      <a:pt x="0" y="211"/>
                    </a:lnTo>
                    <a:lnTo>
                      <a:pt x="0" y="209"/>
                    </a:lnTo>
                    <a:lnTo>
                      <a:pt x="0" y="205"/>
                    </a:lnTo>
                    <a:lnTo>
                      <a:pt x="9" y="154"/>
                    </a:lnTo>
                    <a:lnTo>
                      <a:pt x="11" y="156"/>
                    </a:lnTo>
                    <a:lnTo>
                      <a:pt x="13" y="158"/>
                    </a:lnTo>
                    <a:lnTo>
                      <a:pt x="13" y="160"/>
                    </a:lnTo>
                    <a:lnTo>
                      <a:pt x="15" y="160"/>
                    </a:lnTo>
                    <a:lnTo>
                      <a:pt x="15" y="162"/>
                    </a:lnTo>
                    <a:lnTo>
                      <a:pt x="17" y="163"/>
                    </a:lnTo>
                    <a:lnTo>
                      <a:pt x="17" y="165"/>
                    </a:lnTo>
                    <a:lnTo>
                      <a:pt x="19" y="165"/>
                    </a:lnTo>
                    <a:lnTo>
                      <a:pt x="19" y="167"/>
                    </a:lnTo>
                    <a:lnTo>
                      <a:pt x="20" y="169"/>
                    </a:lnTo>
                    <a:lnTo>
                      <a:pt x="20" y="171"/>
                    </a:lnTo>
                    <a:lnTo>
                      <a:pt x="22" y="173"/>
                    </a:lnTo>
                    <a:lnTo>
                      <a:pt x="22" y="174"/>
                    </a:lnTo>
                    <a:lnTo>
                      <a:pt x="24" y="174"/>
                    </a:lnTo>
                    <a:lnTo>
                      <a:pt x="24" y="176"/>
                    </a:lnTo>
                    <a:lnTo>
                      <a:pt x="26" y="176"/>
                    </a:lnTo>
                    <a:lnTo>
                      <a:pt x="26" y="178"/>
                    </a:lnTo>
                    <a:lnTo>
                      <a:pt x="28" y="180"/>
                    </a:lnTo>
                    <a:lnTo>
                      <a:pt x="29" y="180"/>
                    </a:lnTo>
                    <a:lnTo>
                      <a:pt x="29" y="182"/>
                    </a:lnTo>
                    <a:lnTo>
                      <a:pt x="31" y="182"/>
                    </a:lnTo>
                    <a:lnTo>
                      <a:pt x="33" y="182"/>
                    </a:lnTo>
                    <a:lnTo>
                      <a:pt x="35" y="182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38" y="178"/>
                    </a:lnTo>
                    <a:lnTo>
                      <a:pt x="40" y="178"/>
                    </a:lnTo>
                    <a:lnTo>
                      <a:pt x="40" y="176"/>
                    </a:lnTo>
                    <a:lnTo>
                      <a:pt x="42" y="176"/>
                    </a:lnTo>
                    <a:lnTo>
                      <a:pt x="42" y="174"/>
                    </a:lnTo>
                    <a:lnTo>
                      <a:pt x="44" y="174"/>
                    </a:lnTo>
                    <a:lnTo>
                      <a:pt x="44" y="173"/>
                    </a:lnTo>
                    <a:lnTo>
                      <a:pt x="46" y="173"/>
                    </a:lnTo>
                    <a:lnTo>
                      <a:pt x="46" y="171"/>
                    </a:lnTo>
                    <a:lnTo>
                      <a:pt x="44" y="171"/>
                    </a:lnTo>
                    <a:lnTo>
                      <a:pt x="44" y="169"/>
                    </a:lnTo>
                    <a:lnTo>
                      <a:pt x="44" y="167"/>
                    </a:lnTo>
                    <a:lnTo>
                      <a:pt x="44" y="165"/>
                    </a:lnTo>
                    <a:lnTo>
                      <a:pt x="42" y="163"/>
                    </a:lnTo>
                    <a:lnTo>
                      <a:pt x="42" y="162"/>
                    </a:lnTo>
                    <a:lnTo>
                      <a:pt x="42" y="160"/>
                    </a:lnTo>
                    <a:lnTo>
                      <a:pt x="40" y="160"/>
                    </a:lnTo>
                    <a:lnTo>
                      <a:pt x="40" y="158"/>
                    </a:lnTo>
                    <a:lnTo>
                      <a:pt x="40" y="156"/>
                    </a:lnTo>
                    <a:lnTo>
                      <a:pt x="38" y="156"/>
                    </a:lnTo>
                    <a:lnTo>
                      <a:pt x="38" y="154"/>
                    </a:lnTo>
                    <a:lnTo>
                      <a:pt x="38" y="153"/>
                    </a:lnTo>
                    <a:lnTo>
                      <a:pt x="37" y="151"/>
                    </a:lnTo>
                    <a:lnTo>
                      <a:pt x="37" y="149"/>
                    </a:lnTo>
                    <a:lnTo>
                      <a:pt x="35" y="149"/>
                    </a:lnTo>
                    <a:lnTo>
                      <a:pt x="35" y="147"/>
                    </a:lnTo>
                    <a:lnTo>
                      <a:pt x="33" y="145"/>
                    </a:lnTo>
                    <a:lnTo>
                      <a:pt x="31" y="144"/>
                    </a:lnTo>
                    <a:lnTo>
                      <a:pt x="29" y="142"/>
                    </a:lnTo>
                    <a:lnTo>
                      <a:pt x="28" y="140"/>
                    </a:lnTo>
                    <a:lnTo>
                      <a:pt x="26" y="140"/>
                    </a:lnTo>
                    <a:lnTo>
                      <a:pt x="24" y="138"/>
                    </a:lnTo>
                    <a:lnTo>
                      <a:pt x="22" y="138"/>
                    </a:lnTo>
                    <a:lnTo>
                      <a:pt x="22" y="136"/>
                    </a:lnTo>
                    <a:lnTo>
                      <a:pt x="24" y="135"/>
                    </a:lnTo>
                    <a:lnTo>
                      <a:pt x="26" y="133"/>
                    </a:lnTo>
                    <a:lnTo>
                      <a:pt x="28" y="131"/>
                    </a:lnTo>
                    <a:lnTo>
                      <a:pt x="29" y="131"/>
                    </a:lnTo>
                    <a:lnTo>
                      <a:pt x="31" y="129"/>
                    </a:lnTo>
                    <a:lnTo>
                      <a:pt x="33" y="127"/>
                    </a:lnTo>
                    <a:lnTo>
                      <a:pt x="35" y="125"/>
                    </a:lnTo>
                    <a:lnTo>
                      <a:pt x="37" y="125"/>
                    </a:lnTo>
                    <a:lnTo>
                      <a:pt x="38" y="124"/>
                    </a:lnTo>
                    <a:lnTo>
                      <a:pt x="40" y="124"/>
                    </a:lnTo>
                    <a:lnTo>
                      <a:pt x="42" y="122"/>
                    </a:lnTo>
                    <a:lnTo>
                      <a:pt x="46" y="122"/>
                    </a:lnTo>
                    <a:lnTo>
                      <a:pt x="47" y="120"/>
                    </a:lnTo>
                    <a:lnTo>
                      <a:pt x="49" y="118"/>
                    </a:lnTo>
                    <a:lnTo>
                      <a:pt x="51" y="118"/>
                    </a:lnTo>
                    <a:lnTo>
                      <a:pt x="55" y="116"/>
                    </a:lnTo>
                    <a:lnTo>
                      <a:pt x="57" y="116"/>
                    </a:lnTo>
                    <a:lnTo>
                      <a:pt x="58" y="115"/>
                    </a:lnTo>
                    <a:lnTo>
                      <a:pt x="60" y="115"/>
                    </a:lnTo>
                    <a:lnTo>
                      <a:pt x="62" y="113"/>
                    </a:lnTo>
                    <a:lnTo>
                      <a:pt x="64" y="113"/>
                    </a:lnTo>
                    <a:lnTo>
                      <a:pt x="67" y="111"/>
                    </a:lnTo>
                    <a:lnTo>
                      <a:pt x="69" y="109"/>
                    </a:lnTo>
                    <a:lnTo>
                      <a:pt x="71" y="107"/>
                    </a:lnTo>
                    <a:lnTo>
                      <a:pt x="73" y="107"/>
                    </a:lnTo>
                    <a:lnTo>
                      <a:pt x="73" y="106"/>
                    </a:lnTo>
                    <a:lnTo>
                      <a:pt x="75" y="104"/>
                    </a:lnTo>
                    <a:lnTo>
                      <a:pt x="76" y="102"/>
                    </a:lnTo>
                    <a:lnTo>
                      <a:pt x="78" y="100"/>
                    </a:lnTo>
                    <a:lnTo>
                      <a:pt x="78" y="98"/>
                    </a:lnTo>
                    <a:lnTo>
                      <a:pt x="80" y="96"/>
                    </a:lnTo>
                    <a:lnTo>
                      <a:pt x="78" y="96"/>
                    </a:lnTo>
                    <a:lnTo>
                      <a:pt x="75" y="96"/>
                    </a:lnTo>
                    <a:lnTo>
                      <a:pt x="73" y="96"/>
                    </a:lnTo>
                    <a:lnTo>
                      <a:pt x="71" y="96"/>
                    </a:lnTo>
                    <a:lnTo>
                      <a:pt x="69" y="96"/>
                    </a:lnTo>
                    <a:lnTo>
                      <a:pt x="67" y="96"/>
                    </a:lnTo>
                    <a:lnTo>
                      <a:pt x="66" y="96"/>
                    </a:lnTo>
                    <a:lnTo>
                      <a:pt x="64" y="98"/>
                    </a:lnTo>
                    <a:lnTo>
                      <a:pt x="60" y="98"/>
                    </a:lnTo>
                    <a:lnTo>
                      <a:pt x="58" y="98"/>
                    </a:lnTo>
                    <a:lnTo>
                      <a:pt x="57" y="100"/>
                    </a:lnTo>
                    <a:lnTo>
                      <a:pt x="55" y="100"/>
                    </a:lnTo>
                    <a:lnTo>
                      <a:pt x="53" y="102"/>
                    </a:lnTo>
                    <a:lnTo>
                      <a:pt x="51" y="102"/>
                    </a:lnTo>
                    <a:lnTo>
                      <a:pt x="49" y="104"/>
                    </a:lnTo>
                    <a:lnTo>
                      <a:pt x="47" y="104"/>
                    </a:lnTo>
                    <a:lnTo>
                      <a:pt x="46" y="106"/>
                    </a:lnTo>
                    <a:lnTo>
                      <a:pt x="44" y="106"/>
                    </a:lnTo>
                    <a:lnTo>
                      <a:pt x="42" y="107"/>
                    </a:lnTo>
                    <a:lnTo>
                      <a:pt x="40" y="107"/>
                    </a:lnTo>
                    <a:lnTo>
                      <a:pt x="38" y="109"/>
                    </a:lnTo>
                    <a:lnTo>
                      <a:pt x="35" y="111"/>
                    </a:lnTo>
                    <a:lnTo>
                      <a:pt x="33" y="111"/>
                    </a:lnTo>
                    <a:lnTo>
                      <a:pt x="31" y="113"/>
                    </a:lnTo>
                    <a:lnTo>
                      <a:pt x="29" y="113"/>
                    </a:lnTo>
                    <a:lnTo>
                      <a:pt x="28" y="115"/>
                    </a:lnTo>
                    <a:lnTo>
                      <a:pt x="26" y="116"/>
                    </a:lnTo>
                    <a:lnTo>
                      <a:pt x="24" y="116"/>
                    </a:lnTo>
                    <a:lnTo>
                      <a:pt x="22" y="118"/>
                    </a:lnTo>
                    <a:lnTo>
                      <a:pt x="20" y="118"/>
                    </a:lnTo>
                    <a:lnTo>
                      <a:pt x="19" y="120"/>
                    </a:lnTo>
                    <a:lnTo>
                      <a:pt x="17" y="120"/>
                    </a:lnTo>
                    <a:lnTo>
                      <a:pt x="17" y="116"/>
                    </a:lnTo>
                    <a:lnTo>
                      <a:pt x="19" y="113"/>
                    </a:lnTo>
                    <a:lnTo>
                      <a:pt x="20" y="109"/>
                    </a:lnTo>
                    <a:lnTo>
                      <a:pt x="22" y="106"/>
                    </a:lnTo>
                    <a:lnTo>
                      <a:pt x="22" y="102"/>
                    </a:lnTo>
                    <a:lnTo>
                      <a:pt x="24" y="98"/>
                    </a:lnTo>
                    <a:lnTo>
                      <a:pt x="26" y="95"/>
                    </a:lnTo>
                    <a:lnTo>
                      <a:pt x="26" y="91"/>
                    </a:lnTo>
                    <a:lnTo>
                      <a:pt x="28" y="87"/>
                    </a:lnTo>
                    <a:lnTo>
                      <a:pt x="28" y="84"/>
                    </a:lnTo>
                    <a:lnTo>
                      <a:pt x="29" y="80"/>
                    </a:lnTo>
                    <a:lnTo>
                      <a:pt x="31" y="75"/>
                    </a:lnTo>
                    <a:lnTo>
                      <a:pt x="31" y="71"/>
                    </a:lnTo>
                    <a:lnTo>
                      <a:pt x="33" y="67"/>
                    </a:lnTo>
                    <a:lnTo>
                      <a:pt x="33" y="64"/>
                    </a:lnTo>
                    <a:lnTo>
                      <a:pt x="35" y="60"/>
                    </a:lnTo>
                    <a:lnTo>
                      <a:pt x="37" y="57"/>
                    </a:lnTo>
                    <a:lnTo>
                      <a:pt x="37" y="53"/>
                    </a:lnTo>
                    <a:lnTo>
                      <a:pt x="38" y="49"/>
                    </a:lnTo>
                    <a:lnTo>
                      <a:pt x="40" y="46"/>
                    </a:lnTo>
                    <a:lnTo>
                      <a:pt x="40" y="42"/>
                    </a:lnTo>
                    <a:lnTo>
                      <a:pt x="42" y="38"/>
                    </a:lnTo>
                    <a:lnTo>
                      <a:pt x="44" y="35"/>
                    </a:lnTo>
                    <a:lnTo>
                      <a:pt x="44" y="31"/>
                    </a:lnTo>
                    <a:lnTo>
                      <a:pt x="46" y="28"/>
                    </a:lnTo>
                    <a:lnTo>
                      <a:pt x="47" y="24"/>
                    </a:lnTo>
                    <a:lnTo>
                      <a:pt x="49" y="20"/>
                    </a:lnTo>
                    <a:lnTo>
                      <a:pt x="51" y="17"/>
                    </a:lnTo>
                    <a:lnTo>
                      <a:pt x="53" y="13"/>
                    </a:lnTo>
                    <a:lnTo>
                      <a:pt x="55" y="9"/>
                    </a:lnTo>
                    <a:lnTo>
                      <a:pt x="57" y="8"/>
                    </a:lnTo>
                    <a:lnTo>
                      <a:pt x="58" y="4"/>
                    </a:lnTo>
                    <a:lnTo>
                      <a:pt x="67" y="4"/>
                    </a:lnTo>
                    <a:lnTo>
                      <a:pt x="66" y="4"/>
                    </a:lnTo>
                    <a:lnTo>
                      <a:pt x="66" y="6"/>
                    </a:lnTo>
                    <a:lnTo>
                      <a:pt x="64" y="8"/>
                    </a:lnTo>
                    <a:lnTo>
                      <a:pt x="62" y="8"/>
                    </a:lnTo>
                    <a:lnTo>
                      <a:pt x="62" y="9"/>
                    </a:lnTo>
                    <a:lnTo>
                      <a:pt x="60" y="9"/>
                    </a:lnTo>
                    <a:lnTo>
                      <a:pt x="60" y="11"/>
                    </a:lnTo>
                    <a:lnTo>
                      <a:pt x="58" y="11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5" y="17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5" y="20"/>
                    </a:lnTo>
                    <a:lnTo>
                      <a:pt x="55" y="22"/>
                    </a:lnTo>
                    <a:lnTo>
                      <a:pt x="57" y="22"/>
                    </a:lnTo>
                    <a:lnTo>
                      <a:pt x="58" y="24"/>
                    </a:lnTo>
                    <a:lnTo>
                      <a:pt x="60" y="24"/>
                    </a:lnTo>
                    <a:lnTo>
                      <a:pt x="62" y="24"/>
                    </a:lnTo>
                    <a:lnTo>
                      <a:pt x="64" y="24"/>
                    </a:lnTo>
                    <a:lnTo>
                      <a:pt x="66" y="24"/>
                    </a:lnTo>
                    <a:lnTo>
                      <a:pt x="67" y="24"/>
                    </a:lnTo>
                    <a:lnTo>
                      <a:pt x="69" y="24"/>
                    </a:lnTo>
                    <a:lnTo>
                      <a:pt x="71" y="24"/>
                    </a:lnTo>
                    <a:lnTo>
                      <a:pt x="73" y="22"/>
                    </a:lnTo>
                    <a:lnTo>
                      <a:pt x="75" y="22"/>
                    </a:lnTo>
                    <a:lnTo>
                      <a:pt x="76" y="22"/>
                    </a:lnTo>
                    <a:lnTo>
                      <a:pt x="78" y="22"/>
                    </a:lnTo>
                    <a:lnTo>
                      <a:pt x="80" y="22"/>
                    </a:lnTo>
                    <a:lnTo>
                      <a:pt x="82" y="22"/>
                    </a:lnTo>
                    <a:lnTo>
                      <a:pt x="84" y="22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7" y="26"/>
                    </a:lnTo>
                    <a:lnTo>
                      <a:pt x="87" y="28"/>
                    </a:lnTo>
                    <a:lnTo>
                      <a:pt x="89" y="29"/>
                    </a:lnTo>
                    <a:lnTo>
                      <a:pt x="89" y="31"/>
                    </a:lnTo>
                    <a:lnTo>
                      <a:pt x="100" y="38"/>
                    </a:lnTo>
                    <a:lnTo>
                      <a:pt x="102" y="37"/>
                    </a:lnTo>
                    <a:lnTo>
                      <a:pt x="104" y="35"/>
                    </a:lnTo>
                    <a:lnTo>
                      <a:pt x="105" y="33"/>
                    </a:lnTo>
                    <a:lnTo>
                      <a:pt x="105" y="31"/>
                    </a:lnTo>
                    <a:lnTo>
                      <a:pt x="105" y="29"/>
                    </a:lnTo>
                    <a:lnTo>
                      <a:pt x="107" y="29"/>
                    </a:lnTo>
                    <a:lnTo>
                      <a:pt x="107" y="28"/>
                    </a:lnTo>
                    <a:lnTo>
                      <a:pt x="107" y="26"/>
                    </a:lnTo>
                    <a:lnTo>
                      <a:pt x="107" y="24"/>
                    </a:lnTo>
                    <a:lnTo>
                      <a:pt x="107" y="22"/>
                    </a:lnTo>
                    <a:lnTo>
                      <a:pt x="107" y="20"/>
                    </a:lnTo>
                    <a:lnTo>
                      <a:pt x="107" y="19"/>
                    </a:lnTo>
                    <a:lnTo>
                      <a:pt x="107" y="17"/>
                    </a:lnTo>
                    <a:lnTo>
                      <a:pt x="107" y="15"/>
                    </a:lnTo>
                    <a:lnTo>
                      <a:pt x="105" y="13"/>
                    </a:lnTo>
                    <a:lnTo>
                      <a:pt x="105" y="11"/>
                    </a:lnTo>
                    <a:lnTo>
                      <a:pt x="105" y="9"/>
                    </a:lnTo>
                    <a:lnTo>
                      <a:pt x="104" y="8"/>
                    </a:lnTo>
                    <a:lnTo>
                      <a:pt x="104" y="6"/>
                    </a:lnTo>
                    <a:lnTo>
                      <a:pt x="102" y="6"/>
                    </a:lnTo>
                    <a:lnTo>
                      <a:pt x="102" y="4"/>
                    </a:lnTo>
                    <a:lnTo>
                      <a:pt x="104" y="4"/>
                    </a:lnTo>
                    <a:lnTo>
                      <a:pt x="105" y="4"/>
                    </a:lnTo>
                    <a:lnTo>
                      <a:pt x="107" y="4"/>
                    </a:lnTo>
                    <a:lnTo>
                      <a:pt x="111" y="6"/>
                    </a:lnTo>
                    <a:lnTo>
                      <a:pt x="113" y="6"/>
                    </a:lnTo>
                    <a:lnTo>
                      <a:pt x="115" y="4"/>
                    </a:lnTo>
                    <a:lnTo>
                      <a:pt x="116" y="4"/>
                    </a:lnTo>
                    <a:lnTo>
                      <a:pt x="118" y="4"/>
                    </a:lnTo>
                    <a:lnTo>
                      <a:pt x="120" y="4"/>
                    </a:lnTo>
                    <a:lnTo>
                      <a:pt x="124" y="4"/>
                    </a:lnTo>
                    <a:lnTo>
                      <a:pt x="125" y="4"/>
                    </a:lnTo>
                    <a:lnTo>
                      <a:pt x="127" y="2"/>
                    </a:lnTo>
                    <a:lnTo>
                      <a:pt x="129" y="2"/>
                    </a:lnTo>
                    <a:lnTo>
                      <a:pt x="131" y="2"/>
                    </a:lnTo>
                    <a:lnTo>
                      <a:pt x="133" y="2"/>
                    </a:lnTo>
                    <a:lnTo>
                      <a:pt x="134" y="0"/>
                    </a:lnTo>
                    <a:lnTo>
                      <a:pt x="136" y="0"/>
                    </a:lnTo>
                    <a:lnTo>
                      <a:pt x="140" y="0"/>
                    </a:lnTo>
                    <a:lnTo>
                      <a:pt x="142" y="0"/>
                    </a:lnTo>
                    <a:lnTo>
                      <a:pt x="143" y="0"/>
                    </a:lnTo>
                    <a:lnTo>
                      <a:pt x="145" y="0"/>
                    </a:lnTo>
                    <a:lnTo>
                      <a:pt x="147" y="0"/>
                    </a:lnTo>
                    <a:lnTo>
                      <a:pt x="149" y="0"/>
                    </a:lnTo>
                    <a:lnTo>
                      <a:pt x="151" y="0"/>
                    </a:lnTo>
                    <a:lnTo>
                      <a:pt x="153" y="0"/>
                    </a:lnTo>
                    <a:lnTo>
                      <a:pt x="154" y="0"/>
                    </a:lnTo>
                    <a:lnTo>
                      <a:pt x="156" y="0"/>
                    </a:lnTo>
                    <a:lnTo>
                      <a:pt x="158" y="2"/>
                    </a:lnTo>
                    <a:lnTo>
                      <a:pt x="160" y="2"/>
                    </a:lnTo>
                    <a:lnTo>
                      <a:pt x="162" y="4"/>
                    </a:lnTo>
                    <a:lnTo>
                      <a:pt x="163" y="4"/>
                    </a:lnTo>
                    <a:lnTo>
                      <a:pt x="165" y="6"/>
                    </a:lnTo>
                    <a:lnTo>
                      <a:pt x="167" y="40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Freeform 16"/>
              <p:cNvSpPr/>
              <p:nvPr/>
            </p:nvSpPr>
            <p:spPr bwMode="auto">
              <a:xfrm>
                <a:off x="5196" y="851"/>
                <a:ext cx="14" cy="21"/>
              </a:xfrm>
              <a:custGeom>
                <a:avLst/>
                <a:gdLst>
                  <a:gd name="T0" fmla="*/ 0 w 29"/>
                  <a:gd name="T1" fmla="*/ 1 h 41"/>
                  <a:gd name="T2" fmla="*/ 0 w 29"/>
                  <a:gd name="T3" fmla="*/ 1 h 41"/>
                  <a:gd name="T4" fmla="*/ 0 w 29"/>
                  <a:gd name="T5" fmla="*/ 1 h 41"/>
                  <a:gd name="T6" fmla="*/ 0 w 29"/>
                  <a:gd name="T7" fmla="*/ 1 h 41"/>
                  <a:gd name="T8" fmla="*/ 0 w 29"/>
                  <a:gd name="T9" fmla="*/ 1 h 41"/>
                  <a:gd name="T10" fmla="*/ 0 w 29"/>
                  <a:gd name="T11" fmla="*/ 1 h 41"/>
                  <a:gd name="T12" fmla="*/ 0 w 29"/>
                  <a:gd name="T13" fmla="*/ 1 h 41"/>
                  <a:gd name="T14" fmla="*/ 0 w 29"/>
                  <a:gd name="T15" fmla="*/ 1 h 41"/>
                  <a:gd name="T16" fmla="*/ 0 w 29"/>
                  <a:gd name="T17" fmla="*/ 1 h 41"/>
                  <a:gd name="T18" fmla="*/ 0 w 29"/>
                  <a:gd name="T19" fmla="*/ 1 h 41"/>
                  <a:gd name="T20" fmla="*/ 0 w 29"/>
                  <a:gd name="T21" fmla="*/ 1 h 41"/>
                  <a:gd name="T22" fmla="*/ 0 w 29"/>
                  <a:gd name="T23" fmla="*/ 1 h 41"/>
                  <a:gd name="T24" fmla="*/ 0 w 29"/>
                  <a:gd name="T25" fmla="*/ 1 h 41"/>
                  <a:gd name="T26" fmla="*/ 0 w 29"/>
                  <a:gd name="T27" fmla="*/ 1 h 41"/>
                  <a:gd name="T28" fmla="*/ 0 w 29"/>
                  <a:gd name="T29" fmla="*/ 1 h 41"/>
                  <a:gd name="T30" fmla="*/ 0 w 29"/>
                  <a:gd name="T31" fmla="*/ 1 h 41"/>
                  <a:gd name="T32" fmla="*/ 0 w 29"/>
                  <a:gd name="T33" fmla="*/ 1 h 41"/>
                  <a:gd name="T34" fmla="*/ 0 w 29"/>
                  <a:gd name="T35" fmla="*/ 1 h 41"/>
                  <a:gd name="T36" fmla="*/ 0 w 29"/>
                  <a:gd name="T37" fmla="*/ 1 h 41"/>
                  <a:gd name="T38" fmla="*/ 0 w 29"/>
                  <a:gd name="T39" fmla="*/ 1 h 41"/>
                  <a:gd name="T40" fmla="*/ 0 w 29"/>
                  <a:gd name="T41" fmla="*/ 1 h 41"/>
                  <a:gd name="T42" fmla="*/ 0 w 29"/>
                  <a:gd name="T43" fmla="*/ 1 h 41"/>
                  <a:gd name="T44" fmla="*/ 0 w 29"/>
                  <a:gd name="T45" fmla="*/ 1 h 41"/>
                  <a:gd name="T46" fmla="*/ 0 w 29"/>
                  <a:gd name="T47" fmla="*/ 0 h 41"/>
                  <a:gd name="T48" fmla="*/ 0 w 29"/>
                  <a:gd name="T49" fmla="*/ 0 h 41"/>
                  <a:gd name="T50" fmla="*/ 0 w 29"/>
                  <a:gd name="T51" fmla="*/ 0 h 41"/>
                  <a:gd name="T52" fmla="*/ 0 w 29"/>
                  <a:gd name="T53" fmla="*/ 1 h 41"/>
                  <a:gd name="T54" fmla="*/ 0 w 29"/>
                  <a:gd name="T55" fmla="*/ 1 h 41"/>
                  <a:gd name="T56" fmla="*/ 0 w 29"/>
                  <a:gd name="T57" fmla="*/ 1 h 41"/>
                  <a:gd name="T58" fmla="*/ 0 w 29"/>
                  <a:gd name="T59" fmla="*/ 1 h 41"/>
                  <a:gd name="T60" fmla="*/ 0 w 29"/>
                  <a:gd name="T61" fmla="*/ 1 h 41"/>
                  <a:gd name="T62" fmla="*/ 0 w 29"/>
                  <a:gd name="T63" fmla="*/ 1 h 41"/>
                  <a:gd name="T64" fmla="*/ 0 w 29"/>
                  <a:gd name="T65" fmla="*/ 1 h 41"/>
                  <a:gd name="T66" fmla="*/ 0 w 29"/>
                  <a:gd name="T67" fmla="*/ 1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9"/>
                  <a:gd name="T103" fmla="*/ 0 h 41"/>
                  <a:gd name="T104" fmla="*/ 29 w 29"/>
                  <a:gd name="T105" fmla="*/ 41 h 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9" h="41">
                    <a:moveTo>
                      <a:pt x="29" y="20"/>
                    </a:moveTo>
                    <a:lnTo>
                      <a:pt x="29" y="21"/>
                    </a:lnTo>
                    <a:lnTo>
                      <a:pt x="29" y="23"/>
                    </a:lnTo>
                    <a:lnTo>
                      <a:pt x="29" y="25"/>
                    </a:lnTo>
                    <a:lnTo>
                      <a:pt x="29" y="27"/>
                    </a:lnTo>
                    <a:lnTo>
                      <a:pt x="29" y="29"/>
                    </a:lnTo>
                    <a:lnTo>
                      <a:pt x="29" y="31"/>
                    </a:lnTo>
                    <a:lnTo>
                      <a:pt x="29" y="32"/>
                    </a:lnTo>
                    <a:lnTo>
                      <a:pt x="27" y="34"/>
                    </a:lnTo>
                    <a:lnTo>
                      <a:pt x="27" y="36"/>
                    </a:lnTo>
                    <a:lnTo>
                      <a:pt x="27" y="38"/>
                    </a:lnTo>
                    <a:lnTo>
                      <a:pt x="25" y="38"/>
                    </a:lnTo>
                    <a:lnTo>
                      <a:pt x="25" y="40"/>
                    </a:lnTo>
                    <a:lnTo>
                      <a:pt x="23" y="40"/>
                    </a:lnTo>
                    <a:lnTo>
                      <a:pt x="23" y="41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18" y="32"/>
                    </a:lnTo>
                    <a:lnTo>
                      <a:pt x="18" y="31"/>
                    </a:lnTo>
                    <a:lnTo>
                      <a:pt x="18" y="29"/>
                    </a:lnTo>
                    <a:lnTo>
                      <a:pt x="18" y="27"/>
                    </a:lnTo>
                    <a:lnTo>
                      <a:pt x="18" y="25"/>
                    </a:lnTo>
                    <a:lnTo>
                      <a:pt x="18" y="23"/>
                    </a:lnTo>
                    <a:lnTo>
                      <a:pt x="18" y="21"/>
                    </a:lnTo>
                    <a:lnTo>
                      <a:pt x="16" y="21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21" y="9"/>
                    </a:lnTo>
                    <a:lnTo>
                      <a:pt x="23" y="11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7" y="16"/>
                    </a:lnTo>
                    <a:lnTo>
                      <a:pt x="27" y="18"/>
                    </a:lnTo>
                    <a:lnTo>
                      <a:pt x="29" y="18"/>
                    </a:lnTo>
                    <a:lnTo>
                      <a:pt x="29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Freeform 17"/>
              <p:cNvSpPr/>
              <p:nvPr/>
            </p:nvSpPr>
            <p:spPr bwMode="auto">
              <a:xfrm>
                <a:off x="4738" y="852"/>
                <a:ext cx="59" cy="248"/>
              </a:xfrm>
              <a:custGeom>
                <a:avLst/>
                <a:gdLst>
                  <a:gd name="T0" fmla="*/ 1 w 118"/>
                  <a:gd name="T1" fmla="*/ 1 h 494"/>
                  <a:gd name="T2" fmla="*/ 1 w 118"/>
                  <a:gd name="T3" fmla="*/ 1 h 494"/>
                  <a:gd name="T4" fmla="*/ 1 w 118"/>
                  <a:gd name="T5" fmla="*/ 1 h 494"/>
                  <a:gd name="T6" fmla="*/ 1 w 118"/>
                  <a:gd name="T7" fmla="*/ 1 h 494"/>
                  <a:gd name="T8" fmla="*/ 1 w 118"/>
                  <a:gd name="T9" fmla="*/ 1 h 494"/>
                  <a:gd name="T10" fmla="*/ 1 w 118"/>
                  <a:gd name="T11" fmla="*/ 1 h 494"/>
                  <a:gd name="T12" fmla="*/ 1 w 118"/>
                  <a:gd name="T13" fmla="*/ 1 h 494"/>
                  <a:gd name="T14" fmla="*/ 1 w 118"/>
                  <a:gd name="T15" fmla="*/ 1 h 494"/>
                  <a:gd name="T16" fmla="*/ 1 w 118"/>
                  <a:gd name="T17" fmla="*/ 1 h 494"/>
                  <a:gd name="T18" fmla="*/ 1 w 118"/>
                  <a:gd name="T19" fmla="*/ 1 h 494"/>
                  <a:gd name="T20" fmla="*/ 1 w 118"/>
                  <a:gd name="T21" fmla="*/ 1 h 494"/>
                  <a:gd name="T22" fmla="*/ 1 w 118"/>
                  <a:gd name="T23" fmla="*/ 1 h 494"/>
                  <a:gd name="T24" fmla="*/ 1 w 118"/>
                  <a:gd name="T25" fmla="*/ 1 h 494"/>
                  <a:gd name="T26" fmla="*/ 1 w 118"/>
                  <a:gd name="T27" fmla="*/ 1 h 494"/>
                  <a:gd name="T28" fmla="*/ 1 w 118"/>
                  <a:gd name="T29" fmla="*/ 1 h 494"/>
                  <a:gd name="T30" fmla="*/ 1 w 118"/>
                  <a:gd name="T31" fmla="*/ 1 h 494"/>
                  <a:gd name="T32" fmla="*/ 1 w 118"/>
                  <a:gd name="T33" fmla="*/ 1 h 494"/>
                  <a:gd name="T34" fmla="*/ 1 w 118"/>
                  <a:gd name="T35" fmla="*/ 1 h 494"/>
                  <a:gd name="T36" fmla="*/ 1 w 118"/>
                  <a:gd name="T37" fmla="*/ 1 h 494"/>
                  <a:gd name="T38" fmla="*/ 1 w 118"/>
                  <a:gd name="T39" fmla="*/ 1 h 494"/>
                  <a:gd name="T40" fmla="*/ 1 w 118"/>
                  <a:gd name="T41" fmla="*/ 1 h 494"/>
                  <a:gd name="T42" fmla="*/ 1 w 118"/>
                  <a:gd name="T43" fmla="*/ 1 h 494"/>
                  <a:gd name="T44" fmla="*/ 1 w 118"/>
                  <a:gd name="T45" fmla="*/ 1 h 494"/>
                  <a:gd name="T46" fmla="*/ 1 w 118"/>
                  <a:gd name="T47" fmla="*/ 1 h 494"/>
                  <a:gd name="T48" fmla="*/ 1 w 118"/>
                  <a:gd name="T49" fmla="*/ 1 h 494"/>
                  <a:gd name="T50" fmla="*/ 1 w 118"/>
                  <a:gd name="T51" fmla="*/ 1 h 494"/>
                  <a:gd name="T52" fmla="*/ 1 w 118"/>
                  <a:gd name="T53" fmla="*/ 1 h 494"/>
                  <a:gd name="T54" fmla="*/ 1 w 118"/>
                  <a:gd name="T55" fmla="*/ 1 h 494"/>
                  <a:gd name="T56" fmla="*/ 1 w 118"/>
                  <a:gd name="T57" fmla="*/ 1 h 494"/>
                  <a:gd name="T58" fmla="*/ 1 w 118"/>
                  <a:gd name="T59" fmla="*/ 1 h 494"/>
                  <a:gd name="T60" fmla="*/ 1 w 118"/>
                  <a:gd name="T61" fmla="*/ 1 h 494"/>
                  <a:gd name="T62" fmla="*/ 1 w 118"/>
                  <a:gd name="T63" fmla="*/ 1 h 494"/>
                  <a:gd name="T64" fmla="*/ 1 w 118"/>
                  <a:gd name="T65" fmla="*/ 1 h 494"/>
                  <a:gd name="T66" fmla="*/ 1 w 118"/>
                  <a:gd name="T67" fmla="*/ 1 h 494"/>
                  <a:gd name="T68" fmla="*/ 1 w 118"/>
                  <a:gd name="T69" fmla="*/ 1 h 494"/>
                  <a:gd name="T70" fmla="*/ 1 w 118"/>
                  <a:gd name="T71" fmla="*/ 1 h 494"/>
                  <a:gd name="T72" fmla="*/ 1 w 118"/>
                  <a:gd name="T73" fmla="*/ 1 h 494"/>
                  <a:gd name="T74" fmla="*/ 1 w 118"/>
                  <a:gd name="T75" fmla="*/ 1 h 494"/>
                  <a:gd name="T76" fmla="*/ 1 w 118"/>
                  <a:gd name="T77" fmla="*/ 1 h 494"/>
                  <a:gd name="T78" fmla="*/ 1 w 118"/>
                  <a:gd name="T79" fmla="*/ 4 h 494"/>
                  <a:gd name="T80" fmla="*/ 1 w 118"/>
                  <a:gd name="T81" fmla="*/ 0 h 49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8"/>
                  <a:gd name="T124" fmla="*/ 0 h 494"/>
                  <a:gd name="T125" fmla="*/ 118 w 118"/>
                  <a:gd name="T126" fmla="*/ 494 h 49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8" h="494">
                    <a:moveTo>
                      <a:pt x="116" y="3"/>
                    </a:moveTo>
                    <a:lnTo>
                      <a:pt x="116" y="5"/>
                    </a:lnTo>
                    <a:lnTo>
                      <a:pt x="116" y="7"/>
                    </a:lnTo>
                    <a:lnTo>
                      <a:pt x="116" y="10"/>
                    </a:lnTo>
                    <a:lnTo>
                      <a:pt x="116" y="12"/>
                    </a:lnTo>
                    <a:lnTo>
                      <a:pt x="116" y="14"/>
                    </a:lnTo>
                    <a:lnTo>
                      <a:pt x="116" y="18"/>
                    </a:lnTo>
                    <a:lnTo>
                      <a:pt x="116" y="19"/>
                    </a:lnTo>
                    <a:lnTo>
                      <a:pt x="118" y="21"/>
                    </a:lnTo>
                    <a:lnTo>
                      <a:pt x="118" y="25"/>
                    </a:lnTo>
                    <a:lnTo>
                      <a:pt x="118" y="27"/>
                    </a:lnTo>
                    <a:lnTo>
                      <a:pt x="118" y="29"/>
                    </a:lnTo>
                    <a:lnTo>
                      <a:pt x="118" y="30"/>
                    </a:lnTo>
                    <a:lnTo>
                      <a:pt x="118" y="34"/>
                    </a:lnTo>
                    <a:lnTo>
                      <a:pt x="118" y="36"/>
                    </a:lnTo>
                    <a:lnTo>
                      <a:pt x="118" y="38"/>
                    </a:lnTo>
                    <a:lnTo>
                      <a:pt x="118" y="41"/>
                    </a:lnTo>
                    <a:lnTo>
                      <a:pt x="118" y="43"/>
                    </a:lnTo>
                    <a:lnTo>
                      <a:pt x="118" y="45"/>
                    </a:lnTo>
                    <a:lnTo>
                      <a:pt x="118" y="48"/>
                    </a:lnTo>
                    <a:lnTo>
                      <a:pt x="118" y="50"/>
                    </a:lnTo>
                    <a:lnTo>
                      <a:pt x="118" y="54"/>
                    </a:lnTo>
                    <a:lnTo>
                      <a:pt x="118" y="56"/>
                    </a:lnTo>
                    <a:lnTo>
                      <a:pt x="118" y="58"/>
                    </a:lnTo>
                    <a:lnTo>
                      <a:pt x="118" y="61"/>
                    </a:lnTo>
                    <a:lnTo>
                      <a:pt x="118" y="63"/>
                    </a:lnTo>
                    <a:lnTo>
                      <a:pt x="118" y="65"/>
                    </a:lnTo>
                    <a:lnTo>
                      <a:pt x="118" y="68"/>
                    </a:lnTo>
                    <a:lnTo>
                      <a:pt x="118" y="70"/>
                    </a:lnTo>
                    <a:lnTo>
                      <a:pt x="118" y="72"/>
                    </a:lnTo>
                    <a:lnTo>
                      <a:pt x="118" y="76"/>
                    </a:lnTo>
                    <a:lnTo>
                      <a:pt x="118" y="77"/>
                    </a:lnTo>
                    <a:lnTo>
                      <a:pt x="118" y="79"/>
                    </a:lnTo>
                    <a:lnTo>
                      <a:pt x="70" y="47"/>
                    </a:lnTo>
                    <a:lnTo>
                      <a:pt x="69" y="47"/>
                    </a:lnTo>
                    <a:lnTo>
                      <a:pt x="67" y="47"/>
                    </a:lnTo>
                    <a:lnTo>
                      <a:pt x="65" y="47"/>
                    </a:lnTo>
                    <a:lnTo>
                      <a:pt x="65" y="48"/>
                    </a:lnTo>
                    <a:lnTo>
                      <a:pt x="63" y="48"/>
                    </a:lnTo>
                    <a:lnTo>
                      <a:pt x="63" y="50"/>
                    </a:lnTo>
                    <a:lnTo>
                      <a:pt x="61" y="50"/>
                    </a:lnTo>
                    <a:lnTo>
                      <a:pt x="61" y="52"/>
                    </a:lnTo>
                    <a:lnTo>
                      <a:pt x="60" y="52"/>
                    </a:lnTo>
                    <a:lnTo>
                      <a:pt x="60" y="54"/>
                    </a:lnTo>
                    <a:lnTo>
                      <a:pt x="60" y="56"/>
                    </a:lnTo>
                    <a:lnTo>
                      <a:pt x="58" y="56"/>
                    </a:lnTo>
                    <a:lnTo>
                      <a:pt x="60" y="56"/>
                    </a:lnTo>
                    <a:lnTo>
                      <a:pt x="61" y="58"/>
                    </a:lnTo>
                    <a:lnTo>
                      <a:pt x="63" y="59"/>
                    </a:lnTo>
                    <a:lnTo>
                      <a:pt x="65" y="61"/>
                    </a:lnTo>
                    <a:lnTo>
                      <a:pt x="67" y="63"/>
                    </a:lnTo>
                    <a:lnTo>
                      <a:pt x="69" y="63"/>
                    </a:lnTo>
                    <a:lnTo>
                      <a:pt x="70" y="65"/>
                    </a:lnTo>
                    <a:lnTo>
                      <a:pt x="72" y="67"/>
                    </a:lnTo>
                    <a:lnTo>
                      <a:pt x="74" y="68"/>
                    </a:lnTo>
                    <a:lnTo>
                      <a:pt x="76" y="70"/>
                    </a:lnTo>
                    <a:lnTo>
                      <a:pt x="78" y="70"/>
                    </a:lnTo>
                    <a:lnTo>
                      <a:pt x="80" y="72"/>
                    </a:lnTo>
                    <a:lnTo>
                      <a:pt x="81" y="74"/>
                    </a:lnTo>
                    <a:lnTo>
                      <a:pt x="83" y="76"/>
                    </a:lnTo>
                    <a:lnTo>
                      <a:pt x="85" y="76"/>
                    </a:lnTo>
                    <a:lnTo>
                      <a:pt x="87" y="77"/>
                    </a:lnTo>
                    <a:lnTo>
                      <a:pt x="89" y="79"/>
                    </a:lnTo>
                    <a:lnTo>
                      <a:pt x="90" y="81"/>
                    </a:lnTo>
                    <a:lnTo>
                      <a:pt x="92" y="81"/>
                    </a:lnTo>
                    <a:lnTo>
                      <a:pt x="94" y="83"/>
                    </a:lnTo>
                    <a:lnTo>
                      <a:pt x="96" y="85"/>
                    </a:lnTo>
                    <a:lnTo>
                      <a:pt x="98" y="85"/>
                    </a:lnTo>
                    <a:lnTo>
                      <a:pt x="99" y="87"/>
                    </a:lnTo>
                    <a:lnTo>
                      <a:pt x="101" y="88"/>
                    </a:lnTo>
                    <a:lnTo>
                      <a:pt x="103" y="90"/>
                    </a:lnTo>
                    <a:lnTo>
                      <a:pt x="105" y="90"/>
                    </a:lnTo>
                    <a:lnTo>
                      <a:pt x="107" y="92"/>
                    </a:lnTo>
                    <a:lnTo>
                      <a:pt x="109" y="94"/>
                    </a:lnTo>
                    <a:lnTo>
                      <a:pt x="110" y="94"/>
                    </a:lnTo>
                    <a:lnTo>
                      <a:pt x="114" y="96"/>
                    </a:lnTo>
                    <a:lnTo>
                      <a:pt x="116" y="96"/>
                    </a:lnTo>
                    <a:lnTo>
                      <a:pt x="118" y="97"/>
                    </a:lnTo>
                    <a:lnTo>
                      <a:pt x="118" y="494"/>
                    </a:lnTo>
                    <a:lnTo>
                      <a:pt x="3" y="49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Freeform 18"/>
              <p:cNvSpPr/>
              <p:nvPr/>
            </p:nvSpPr>
            <p:spPr bwMode="auto">
              <a:xfrm>
                <a:off x="5185" y="860"/>
                <a:ext cx="13" cy="19"/>
              </a:xfrm>
              <a:custGeom>
                <a:avLst/>
                <a:gdLst>
                  <a:gd name="T0" fmla="*/ 1 w 25"/>
                  <a:gd name="T1" fmla="*/ 1 h 38"/>
                  <a:gd name="T2" fmla="*/ 1 w 25"/>
                  <a:gd name="T3" fmla="*/ 1 h 38"/>
                  <a:gd name="T4" fmla="*/ 1 w 25"/>
                  <a:gd name="T5" fmla="*/ 1 h 38"/>
                  <a:gd name="T6" fmla="*/ 1 w 25"/>
                  <a:gd name="T7" fmla="*/ 1 h 38"/>
                  <a:gd name="T8" fmla="*/ 1 w 25"/>
                  <a:gd name="T9" fmla="*/ 1 h 38"/>
                  <a:gd name="T10" fmla="*/ 1 w 25"/>
                  <a:gd name="T11" fmla="*/ 1 h 38"/>
                  <a:gd name="T12" fmla="*/ 1 w 25"/>
                  <a:gd name="T13" fmla="*/ 1 h 38"/>
                  <a:gd name="T14" fmla="*/ 1 w 25"/>
                  <a:gd name="T15" fmla="*/ 1 h 38"/>
                  <a:gd name="T16" fmla="*/ 1 w 25"/>
                  <a:gd name="T17" fmla="*/ 1 h 38"/>
                  <a:gd name="T18" fmla="*/ 1 w 25"/>
                  <a:gd name="T19" fmla="*/ 1 h 38"/>
                  <a:gd name="T20" fmla="*/ 1 w 25"/>
                  <a:gd name="T21" fmla="*/ 1 h 38"/>
                  <a:gd name="T22" fmla="*/ 1 w 25"/>
                  <a:gd name="T23" fmla="*/ 1 h 38"/>
                  <a:gd name="T24" fmla="*/ 1 w 25"/>
                  <a:gd name="T25" fmla="*/ 1 h 38"/>
                  <a:gd name="T26" fmla="*/ 1 w 25"/>
                  <a:gd name="T27" fmla="*/ 1 h 38"/>
                  <a:gd name="T28" fmla="*/ 1 w 25"/>
                  <a:gd name="T29" fmla="*/ 1 h 38"/>
                  <a:gd name="T30" fmla="*/ 1 w 25"/>
                  <a:gd name="T31" fmla="*/ 1 h 38"/>
                  <a:gd name="T32" fmla="*/ 1 w 25"/>
                  <a:gd name="T33" fmla="*/ 1 h 38"/>
                  <a:gd name="T34" fmla="*/ 1 w 25"/>
                  <a:gd name="T35" fmla="*/ 1 h 38"/>
                  <a:gd name="T36" fmla="*/ 1 w 25"/>
                  <a:gd name="T37" fmla="*/ 1 h 38"/>
                  <a:gd name="T38" fmla="*/ 1 w 25"/>
                  <a:gd name="T39" fmla="*/ 1 h 38"/>
                  <a:gd name="T40" fmla="*/ 1 w 25"/>
                  <a:gd name="T41" fmla="*/ 1 h 38"/>
                  <a:gd name="T42" fmla="*/ 1 w 25"/>
                  <a:gd name="T43" fmla="*/ 1 h 38"/>
                  <a:gd name="T44" fmla="*/ 1 w 25"/>
                  <a:gd name="T45" fmla="*/ 1 h 38"/>
                  <a:gd name="T46" fmla="*/ 1 w 25"/>
                  <a:gd name="T47" fmla="*/ 1 h 38"/>
                  <a:gd name="T48" fmla="*/ 1 w 25"/>
                  <a:gd name="T49" fmla="*/ 1 h 38"/>
                  <a:gd name="T50" fmla="*/ 0 w 25"/>
                  <a:gd name="T51" fmla="*/ 1 h 38"/>
                  <a:gd name="T52" fmla="*/ 0 w 25"/>
                  <a:gd name="T53" fmla="*/ 1 h 38"/>
                  <a:gd name="T54" fmla="*/ 0 w 25"/>
                  <a:gd name="T55" fmla="*/ 1 h 38"/>
                  <a:gd name="T56" fmla="*/ 0 w 25"/>
                  <a:gd name="T57" fmla="*/ 1 h 38"/>
                  <a:gd name="T58" fmla="*/ 0 w 25"/>
                  <a:gd name="T59" fmla="*/ 1 h 38"/>
                  <a:gd name="T60" fmla="*/ 1 w 25"/>
                  <a:gd name="T61" fmla="*/ 1 h 38"/>
                  <a:gd name="T62" fmla="*/ 1 w 25"/>
                  <a:gd name="T63" fmla="*/ 1 h 38"/>
                  <a:gd name="T64" fmla="*/ 1 w 25"/>
                  <a:gd name="T65" fmla="*/ 1 h 38"/>
                  <a:gd name="T66" fmla="*/ 1 w 25"/>
                  <a:gd name="T67" fmla="*/ 1 h 38"/>
                  <a:gd name="T68" fmla="*/ 1 w 25"/>
                  <a:gd name="T69" fmla="*/ 1 h 38"/>
                  <a:gd name="T70" fmla="*/ 1 w 25"/>
                  <a:gd name="T71" fmla="*/ 1 h 38"/>
                  <a:gd name="T72" fmla="*/ 1 w 25"/>
                  <a:gd name="T73" fmla="*/ 1 h 38"/>
                  <a:gd name="T74" fmla="*/ 1 w 25"/>
                  <a:gd name="T75" fmla="*/ 1 h 38"/>
                  <a:gd name="T76" fmla="*/ 1 w 25"/>
                  <a:gd name="T77" fmla="*/ 1 h 38"/>
                  <a:gd name="T78" fmla="*/ 1 w 25"/>
                  <a:gd name="T79" fmla="*/ 1 h 38"/>
                  <a:gd name="T80" fmla="*/ 1 w 25"/>
                  <a:gd name="T81" fmla="*/ 1 h 38"/>
                  <a:gd name="T82" fmla="*/ 1 w 25"/>
                  <a:gd name="T83" fmla="*/ 1 h 38"/>
                  <a:gd name="T84" fmla="*/ 1 w 25"/>
                  <a:gd name="T85" fmla="*/ 1 h 38"/>
                  <a:gd name="T86" fmla="*/ 1 w 25"/>
                  <a:gd name="T87" fmla="*/ 1 h 38"/>
                  <a:gd name="T88" fmla="*/ 1 w 25"/>
                  <a:gd name="T89" fmla="*/ 1 h 38"/>
                  <a:gd name="T90" fmla="*/ 1 w 25"/>
                  <a:gd name="T91" fmla="*/ 1 h 38"/>
                  <a:gd name="T92" fmla="*/ 1 w 25"/>
                  <a:gd name="T93" fmla="*/ 1 h 38"/>
                  <a:gd name="T94" fmla="*/ 1 w 25"/>
                  <a:gd name="T95" fmla="*/ 1 h 38"/>
                  <a:gd name="T96" fmla="*/ 1 w 25"/>
                  <a:gd name="T97" fmla="*/ 1 h 38"/>
                  <a:gd name="T98" fmla="*/ 1 w 25"/>
                  <a:gd name="T99" fmla="*/ 1 h 38"/>
                  <a:gd name="T100" fmla="*/ 1 w 25"/>
                  <a:gd name="T101" fmla="*/ 1 h 38"/>
                  <a:gd name="T102" fmla="*/ 1 w 25"/>
                  <a:gd name="T103" fmla="*/ 1 h 38"/>
                  <a:gd name="T104" fmla="*/ 1 w 25"/>
                  <a:gd name="T105" fmla="*/ 0 h 38"/>
                  <a:gd name="T106" fmla="*/ 1 w 25"/>
                  <a:gd name="T107" fmla="*/ 0 h 38"/>
                  <a:gd name="T108" fmla="*/ 1 w 25"/>
                  <a:gd name="T109" fmla="*/ 1 h 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5"/>
                  <a:gd name="T166" fmla="*/ 0 h 38"/>
                  <a:gd name="T167" fmla="*/ 25 w 25"/>
                  <a:gd name="T168" fmla="*/ 38 h 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5" h="38">
                    <a:moveTo>
                      <a:pt x="25" y="3"/>
                    </a:moveTo>
                    <a:lnTo>
                      <a:pt x="25" y="5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3" y="9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18" y="22"/>
                    </a:lnTo>
                    <a:lnTo>
                      <a:pt x="18" y="23"/>
                    </a:lnTo>
                    <a:lnTo>
                      <a:pt x="16" y="25"/>
                    </a:lnTo>
                    <a:lnTo>
                      <a:pt x="14" y="27"/>
                    </a:lnTo>
                    <a:lnTo>
                      <a:pt x="14" y="29"/>
                    </a:lnTo>
                    <a:lnTo>
                      <a:pt x="12" y="31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9" y="34"/>
                    </a:lnTo>
                    <a:lnTo>
                      <a:pt x="7" y="36"/>
                    </a:lnTo>
                    <a:lnTo>
                      <a:pt x="5" y="36"/>
                    </a:lnTo>
                    <a:lnTo>
                      <a:pt x="3" y="38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Freeform 19"/>
              <p:cNvSpPr/>
              <p:nvPr/>
            </p:nvSpPr>
            <p:spPr bwMode="auto">
              <a:xfrm>
                <a:off x="5232" y="869"/>
                <a:ext cx="17" cy="25"/>
              </a:xfrm>
              <a:custGeom>
                <a:avLst/>
                <a:gdLst>
                  <a:gd name="T0" fmla="*/ 1 w 34"/>
                  <a:gd name="T1" fmla="*/ 0 h 51"/>
                  <a:gd name="T2" fmla="*/ 1 w 34"/>
                  <a:gd name="T3" fmla="*/ 0 h 51"/>
                  <a:gd name="T4" fmla="*/ 1 w 34"/>
                  <a:gd name="T5" fmla="*/ 0 h 51"/>
                  <a:gd name="T6" fmla="*/ 1 w 34"/>
                  <a:gd name="T7" fmla="*/ 0 h 51"/>
                  <a:gd name="T8" fmla="*/ 1 w 34"/>
                  <a:gd name="T9" fmla="*/ 0 h 51"/>
                  <a:gd name="T10" fmla="*/ 1 w 34"/>
                  <a:gd name="T11" fmla="*/ 0 h 51"/>
                  <a:gd name="T12" fmla="*/ 1 w 34"/>
                  <a:gd name="T13" fmla="*/ 0 h 51"/>
                  <a:gd name="T14" fmla="*/ 1 w 34"/>
                  <a:gd name="T15" fmla="*/ 0 h 51"/>
                  <a:gd name="T16" fmla="*/ 1 w 34"/>
                  <a:gd name="T17" fmla="*/ 0 h 51"/>
                  <a:gd name="T18" fmla="*/ 1 w 34"/>
                  <a:gd name="T19" fmla="*/ 0 h 51"/>
                  <a:gd name="T20" fmla="*/ 1 w 34"/>
                  <a:gd name="T21" fmla="*/ 0 h 51"/>
                  <a:gd name="T22" fmla="*/ 1 w 34"/>
                  <a:gd name="T23" fmla="*/ 0 h 51"/>
                  <a:gd name="T24" fmla="*/ 1 w 34"/>
                  <a:gd name="T25" fmla="*/ 0 h 51"/>
                  <a:gd name="T26" fmla="*/ 1 w 34"/>
                  <a:gd name="T27" fmla="*/ 0 h 51"/>
                  <a:gd name="T28" fmla="*/ 1 w 34"/>
                  <a:gd name="T29" fmla="*/ 0 h 51"/>
                  <a:gd name="T30" fmla="*/ 1 w 34"/>
                  <a:gd name="T31" fmla="*/ 0 h 51"/>
                  <a:gd name="T32" fmla="*/ 1 w 34"/>
                  <a:gd name="T33" fmla="*/ 0 h 51"/>
                  <a:gd name="T34" fmla="*/ 1 w 34"/>
                  <a:gd name="T35" fmla="*/ 0 h 51"/>
                  <a:gd name="T36" fmla="*/ 1 w 34"/>
                  <a:gd name="T37" fmla="*/ 0 h 51"/>
                  <a:gd name="T38" fmla="*/ 1 w 34"/>
                  <a:gd name="T39" fmla="*/ 0 h 51"/>
                  <a:gd name="T40" fmla="*/ 1 w 34"/>
                  <a:gd name="T41" fmla="*/ 0 h 51"/>
                  <a:gd name="T42" fmla="*/ 1 w 34"/>
                  <a:gd name="T43" fmla="*/ 0 h 51"/>
                  <a:gd name="T44" fmla="*/ 1 w 34"/>
                  <a:gd name="T45" fmla="*/ 0 h 51"/>
                  <a:gd name="T46" fmla="*/ 1 w 34"/>
                  <a:gd name="T47" fmla="*/ 0 h 51"/>
                  <a:gd name="T48" fmla="*/ 1 w 34"/>
                  <a:gd name="T49" fmla="*/ 0 h 51"/>
                  <a:gd name="T50" fmla="*/ 1 w 34"/>
                  <a:gd name="T51" fmla="*/ 0 h 51"/>
                  <a:gd name="T52" fmla="*/ 0 w 34"/>
                  <a:gd name="T53" fmla="*/ 0 h 51"/>
                  <a:gd name="T54" fmla="*/ 0 w 34"/>
                  <a:gd name="T55" fmla="*/ 0 h 51"/>
                  <a:gd name="T56" fmla="*/ 1 w 34"/>
                  <a:gd name="T57" fmla="*/ 0 h 51"/>
                  <a:gd name="T58" fmla="*/ 1 w 34"/>
                  <a:gd name="T59" fmla="*/ 0 h 51"/>
                  <a:gd name="T60" fmla="*/ 1 w 34"/>
                  <a:gd name="T61" fmla="*/ 0 h 51"/>
                  <a:gd name="T62" fmla="*/ 1 w 34"/>
                  <a:gd name="T63" fmla="*/ 0 h 51"/>
                  <a:gd name="T64" fmla="*/ 1 w 34"/>
                  <a:gd name="T65" fmla="*/ 0 h 51"/>
                  <a:gd name="T66" fmla="*/ 1 w 34"/>
                  <a:gd name="T67" fmla="*/ 0 h 51"/>
                  <a:gd name="T68" fmla="*/ 1 w 34"/>
                  <a:gd name="T69" fmla="*/ 0 h 51"/>
                  <a:gd name="T70" fmla="*/ 1 w 34"/>
                  <a:gd name="T71" fmla="*/ 0 h 51"/>
                  <a:gd name="T72" fmla="*/ 1 w 34"/>
                  <a:gd name="T73" fmla="*/ 0 h 51"/>
                  <a:gd name="T74" fmla="*/ 1 w 34"/>
                  <a:gd name="T75" fmla="*/ 0 h 51"/>
                  <a:gd name="T76" fmla="*/ 1 w 34"/>
                  <a:gd name="T77" fmla="*/ 0 h 51"/>
                  <a:gd name="T78" fmla="*/ 1 w 34"/>
                  <a:gd name="T79" fmla="*/ 0 h 5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4"/>
                  <a:gd name="T121" fmla="*/ 0 h 51"/>
                  <a:gd name="T122" fmla="*/ 34 w 34"/>
                  <a:gd name="T123" fmla="*/ 51 h 5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4" h="51">
                    <a:moveTo>
                      <a:pt x="33" y="18"/>
                    </a:moveTo>
                    <a:lnTo>
                      <a:pt x="33" y="20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4" y="24"/>
                    </a:lnTo>
                    <a:lnTo>
                      <a:pt x="34" y="26"/>
                    </a:lnTo>
                    <a:lnTo>
                      <a:pt x="34" y="27"/>
                    </a:lnTo>
                    <a:lnTo>
                      <a:pt x="34" y="29"/>
                    </a:lnTo>
                    <a:lnTo>
                      <a:pt x="34" y="31"/>
                    </a:lnTo>
                    <a:lnTo>
                      <a:pt x="34" y="33"/>
                    </a:lnTo>
                    <a:lnTo>
                      <a:pt x="34" y="35"/>
                    </a:lnTo>
                    <a:lnTo>
                      <a:pt x="34" y="36"/>
                    </a:lnTo>
                    <a:lnTo>
                      <a:pt x="34" y="38"/>
                    </a:lnTo>
                    <a:lnTo>
                      <a:pt x="33" y="38"/>
                    </a:lnTo>
                    <a:lnTo>
                      <a:pt x="33" y="40"/>
                    </a:lnTo>
                    <a:lnTo>
                      <a:pt x="33" y="42"/>
                    </a:lnTo>
                    <a:lnTo>
                      <a:pt x="31" y="44"/>
                    </a:lnTo>
                    <a:lnTo>
                      <a:pt x="31" y="45"/>
                    </a:lnTo>
                    <a:lnTo>
                      <a:pt x="29" y="47"/>
                    </a:lnTo>
                    <a:lnTo>
                      <a:pt x="29" y="49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2" y="51"/>
                    </a:lnTo>
                    <a:lnTo>
                      <a:pt x="22" y="49"/>
                    </a:lnTo>
                    <a:lnTo>
                      <a:pt x="20" y="49"/>
                    </a:lnTo>
                    <a:lnTo>
                      <a:pt x="20" y="47"/>
                    </a:lnTo>
                    <a:lnTo>
                      <a:pt x="20" y="45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22" y="40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4" y="35"/>
                    </a:lnTo>
                    <a:lnTo>
                      <a:pt x="24" y="33"/>
                    </a:lnTo>
                    <a:lnTo>
                      <a:pt x="24" y="31"/>
                    </a:lnTo>
                    <a:lnTo>
                      <a:pt x="24" y="29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20" y="24"/>
                    </a:lnTo>
                    <a:lnTo>
                      <a:pt x="18" y="24"/>
                    </a:lnTo>
                    <a:lnTo>
                      <a:pt x="16" y="22"/>
                    </a:lnTo>
                    <a:lnTo>
                      <a:pt x="14" y="20"/>
                    </a:lnTo>
                    <a:lnTo>
                      <a:pt x="13" y="18"/>
                    </a:lnTo>
                    <a:lnTo>
                      <a:pt x="11" y="16"/>
                    </a:lnTo>
                    <a:lnTo>
                      <a:pt x="9" y="15"/>
                    </a:lnTo>
                    <a:lnTo>
                      <a:pt x="7" y="13"/>
                    </a:lnTo>
                    <a:lnTo>
                      <a:pt x="5" y="11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7" y="9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31" y="13"/>
                    </a:lnTo>
                    <a:lnTo>
                      <a:pt x="31" y="15"/>
                    </a:lnTo>
                    <a:lnTo>
                      <a:pt x="31" y="16"/>
                    </a:lnTo>
                    <a:lnTo>
                      <a:pt x="33" y="16"/>
                    </a:lnTo>
                    <a:lnTo>
                      <a:pt x="33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Freeform 20"/>
              <p:cNvSpPr/>
              <p:nvPr/>
            </p:nvSpPr>
            <p:spPr bwMode="auto">
              <a:xfrm>
                <a:off x="4608" y="864"/>
                <a:ext cx="60" cy="225"/>
              </a:xfrm>
              <a:custGeom>
                <a:avLst/>
                <a:gdLst>
                  <a:gd name="T0" fmla="*/ 1 w 120"/>
                  <a:gd name="T1" fmla="*/ 4 h 449"/>
                  <a:gd name="T2" fmla="*/ 0 w 120"/>
                  <a:gd name="T3" fmla="*/ 4 h 449"/>
                  <a:gd name="T4" fmla="*/ 0 w 120"/>
                  <a:gd name="T5" fmla="*/ 0 h 449"/>
                  <a:gd name="T6" fmla="*/ 1 w 120"/>
                  <a:gd name="T7" fmla="*/ 1 h 449"/>
                  <a:gd name="T8" fmla="*/ 1 w 120"/>
                  <a:gd name="T9" fmla="*/ 4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"/>
                  <a:gd name="T16" fmla="*/ 0 h 449"/>
                  <a:gd name="T17" fmla="*/ 120 w 120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" h="449">
                    <a:moveTo>
                      <a:pt x="120" y="449"/>
                    </a:moveTo>
                    <a:lnTo>
                      <a:pt x="0" y="449"/>
                    </a:lnTo>
                    <a:lnTo>
                      <a:pt x="0" y="0"/>
                    </a:lnTo>
                    <a:lnTo>
                      <a:pt x="120" y="2"/>
                    </a:lnTo>
                    <a:lnTo>
                      <a:pt x="120" y="449"/>
                    </a:lnTo>
                    <a:close/>
                  </a:path>
                </a:pathLst>
              </a:custGeom>
              <a:solidFill>
                <a:srgbClr val="EE96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Freeform 21"/>
              <p:cNvSpPr/>
              <p:nvPr/>
            </p:nvSpPr>
            <p:spPr bwMode="auto">
              <a:xfrm>
                <a:off x="5223" y="880"/>
                <a:ext cx="13" cy="22"/>
              </a:xfrm>
              <a:custGeom>
                <a:avLst/>
                <a:gdLst>
                  <a:gd name="T0" fmla="*/ 1 w 25"/>
                  <a:gd name="T1" fmla="*/ 1 h 43"/>
                  <a:gd name="T2" fmla="*/ 1 w 25"/>
                  <a:gd name="T3" fmla="*/ 1 h 43"/>
                  <a:gd name="T4" fmla="*/ 1 w 25"/>
                  <a:gd name="T5" fmla="*/ 1 h 43"/>
                  <a:gd name="T6" fmla="*/ 1 w 25"/>
                  <a:gd name="T7" fmla="*/ 1 h 43"/>
                  <a:gd name="T8" fmla="*/ 1 w 25"/>
                  <a:gd name="T9" fmla="*/ 1 h 43"/>
                  <a:gd name="T10" fmla="*/ 1 w 25"/>
                  <a:gd name="T11" fmla="*/ 1 h 43"/>
                  <a:gd name="T12" fmla="*/ 1 w 25"/>
                  <a:gd name="T13" fmla="*/ 1 h 43"/>
                  <a:gd name="T14" fmla="*/ 1 w 25"/>
                  <a:gd name="T15" fmla="*/ 1 h 43"/>
                  <a:gd name="T16" fmla="*/ 1 w 25"/>
                  <a:gd name="T17" fmla="*/ 1 h 43"/>
                  <a:gd name="T18" fmla="*/ 1 w 25"/>
                  <a:gd name="T19" fmla="*/ 1 h 43"/>
                  <a:gd name="T20" fmla="*/ 1 w 25"/>
                  <a:gd name="T21" fmla="*/ 1 h 43"/>
                  <a:gd name="T22" fmla="*/ 1 w 25"/>
                  <a:gd name="T23" fmla="*/ 1 h 43"/>
                  <a:gd name="T24" fmla="*/ 1 w 25"/>
                  <a:gd name="T25" fmla="*/ 1 h 43"/>
                  <a:gd name="T26" fmla="*/ 1 w 25"/>
                  <a:gd name="T27" fmla="*/ 1 h 43"/>
                  <a:gd name="T28" fmla="*/ 1 w 25"/>
                  <a:gd name="T29" fmla="*/ 1 h 43"/>
                  <a:gd name="T30" fmla="*/ 1 w 25"/>
                  <a:gd name="T31" fmla="*/ 1 h 43"/>
                  <a:gd name="T32" fmla="*/ 1 w 25"/>
                  <a:gd name="T33" fmla="*/ 1 h 43"/>
                  <a:gd name="T34" fmla="*/ 1 w 25"/>
                  <a:gd name="T35" fmla="*/ 1 h 43"/>
                  <a:gd name="T36" fmla="*/ 1 w 25"/>
                  <a:gd name="T37" fmla="*/ 1 h 43"/>
                  <a:gd name="T38" fmla="*/ 1 w 25"/>
                  <a:gd name="T39" fmla="*/ 1 h 43"/>
                  <a:gd name="T40" fmla="*/ 1 w 25"/>
                  <a:gd name="T41" fmla="*/ 1 h 43"/>
                  <a:gd name="T42" fmla="*/ 1 w 25"/>
                  <a:gd name="T43" fmla="*/ 1 h 43"/>
                  <a:gd name="T44" fmla="*/ 1 w 25"/>
                  <a:gd name="T45" fmla="*/ 1 h 43"/>
                  <a:gd name="T46" fmla="*/ 1 w 25"/>
                  <a:gd name="T47" fmla="*/ 1 h 43"/>
                  <a:gd name="T48" fmla="*/ 1 w 25"/>
                  <a:gd name="T49" fmla="*/ 1 h 43"/>
                  <a:gd name="T50" fmla="*/ 1 w 25"/>
                  <a:gd name="T51" fmla="*/ 1 h 43"/>
                  <a:gd name="T52" fmla="*/ 1 w 25"/>
                  <a:gd name="T53" fmla="*/ 1 h 43"/>
                  <a:gd name="T54" fmla="*/ 1 w 25"/>
                  <a:gd name="T55" fmla="*/ 1 h 43"/>
                  <a:gd name="T56" fmla="*/ 0 w 25"/>
                  <a:gd name="T57" fmla="*/ 1 h 43"/>
                  <a:gd name="T58" fmla="*/ 0 w 25"/>
                  <a:gd name="T59" fmla="*/ 1 h 43"/>
                  <a:gd name="T60" fmla="*/ 0 w 25"/>
                  <a:gd name="T61" fmla="*/ 1 h 43"/>
                  <a:gd name="T62" fmla="*/ 0 w 25"/>
                  <a:gd name="T63" fmla="*/ 1 h 43"/>
                  <a:gd name="T64" fmla="*/ 0 w 25"/>
                  <a:gd name="T65" fmla="*/ 1 h 43"/>
                  <a:gd name="T66" fmla="*/ 0 w 25"/>
                  <a:gd name="T67" fmla="*/ 1 h 43"/>
                  <a:gd name="T68" fmla="*/ 0 w 25"/>
                  <a:gd name="T69" fmla="*/ 1 h 43"/>
                  <a:gd name="T70" fmla="*/ 0 w 25"/>
                  <a:gd name="T71" fmla="*/ 1 h 43"/>
                  <a:gd name="T72" fmla="*/ 0 w 25"/>
                  <a:gd name="T73" fmla="*/ 1 h 43"/>
                  <a:gd name="T74" fmla="*/ 1 w 25"/>
                  <a:gd name="T75" fmla="*/ 1 h 43"/>
                  <a:gd name="T76" fmla="*/ 1 w 25"/>
                  <a:gd name="T77" fmla="*/ 1 h 43"/>
                  <a:gd name="T78" fmla="*/ 1 w 25"/>
                  <a:gd name="T79" fmla="*/ 1 h 43"/>
                  <a:gd name="T80" fmla="*/ 1 w 25"/>
                  <a:gd name="T81" fmla="*/ 1 h 43"/>
                  <a:gd name="T82" fmla="*/ 1 w 25"/>
                  <a:gd name="T83" fmla="*/ 1 h 43"/>
                  <a:gd name="T84" fmla="*/ 1 w 25"/>
                  <a:gd name="T85" fmla="*/ 1 h 43"/>
                  <a:gd name="T86" fmla="*/ 1 w 25"/>
                  <a:gd name="T87" fmla="*/ 1 h 43"/>
                  <a:gd name="T88" fmla="*/ 1 w 25"/>
                  <a:gd name="T89" fmla="*/ 1 h 43"/>
                  <a:gd name="T90" fmla="*/ 1 w 25"/>
                  <a:gd name="T91" fmla="*/ 1 h 43"/>
                  <a:gd name="T92" fmla="*/ 1 w 25"/>
                  <a:gd name="T93" fmla="*/ 1 h 43"/>
                  <a:gd name="T94" fmla="*/ 1 w 25"/>
                  <a:gd name="T95" fmla="*/ 1 h 43"/>
                  <a:gd name="T96" fmla="*/ 1 w 25"/>
                  <a:gd name="T97" fmla="*/ 1 h 43"/>
                  <a:gd name="T98" fmla="*/ 1 w 25"/>
                  <a:gd name="T99" fmla="*/ 1 h 43"/>
                  <a:gd name="T100" fmla="*/ 1 w 25"/>
                  <a:gd name="T101" fmla="*/ 1 h 43"/>
                  <a:gd name="T102" fmla="*/ 1 w 25"/>
                  <a:gd name="T103" fmla="*/ 1 h 43"/>
                  <a:gd name="T104" fmla="*/ 1 w 25"/>
                  <a:gd name="T105" fmla="*/ 1 h 43"/>
                  <a:gd name="T106" fmla="*/ 1 w 25"/>
                  <a:gd name="T107" fmla="*/ 1 h 43"/>
                  <a:gd name="T108" fmla="*/ 1 w 25"/>
                  <a:gd name="T109" fmla="*/ 1 h 43"/>
                  <a:gd name="T110" fmla="*/ 1 w 25"/>
                  <a:gd name="T111" fmla="*/ 1 h 43"/>
                  <a:gd name="T112" fmla="*/ 1 w 25"/>
                  <a:gd name="T113" fmla="*/ 1 h 43"/>
                  <a:gd name="T114" fmla="*/ 1 w 25"/>
                  <a:gd name="T115" fmla="*/ 0 h 43"/>
                  <a:gd name="T116" fmla="*/ 1 w 25"/>
                  <a:gd name="T117" fmla="*/ 0 h 43"/>
                  <a:gd name="T118" fmla="*/ 1 w 25"/>
                  <a:gd name="T119" fmla="*/ 0 h 43"/>
                  <a:gd name="T120" fmla="*/ 1 w 25"/>
                  <a:gd name="T121" fmla="*/ 1 h 43"/>
                  <a:gd name="T122" fmla="*/ 1 w 25"/>
                  <a:gd name="T123" fmla="*/ 1 h 43"/>
                  <a:gd name="T124" fmla="*/ 1 w 25"/>
                  <a:gd name="T125" fmla="*/ 1 h 4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"/>
                  <a:gd name="T190" fmla="*/ 0 h 43"/>
                  <a:gd name="T191" fmla="*/ 25 w 25"/>
                  <a:gd name="T192" fmla="*/ 43 h 4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" h="43">
                    <a:moveTo>
                      <a:pt x="25" y="2"/>
                    </a:moveTo>
                    <a:lnTo>
                      <a:pt x="25" y="3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20" y="21"/>
                    </a:lnTo>
                    <a:lnTo>
                      <a:pt x="18" y="23"/>
                    </a:lnTo>
                    <a:lnTo>
                      <a:pt x="18" y="25"/>
                    </a:lnTo>
                    <a:lnTo>
                      <a:pt x="18" y="27"/>
                    </a:lnTo>
                    <a:lnTo>
                      <a:pt x="18" y="29"/>
                    </a:lnTo>
                    <a:lnTo>
                      <a:pt x="16" y="29"/>
                    </a:lnTo>
                    <a:lnTo>
                      <a:pt x="16" y="31"/>
                    </a:lnTo>
                    <a:lnTo>
                      <a:pt x="16" y="32"/>
                    </a:lnTo>
                    <a:lnTo>
                      <a:pt x="14" y="34"/>
                    </a:lnTo>
                    <a:lnTo>
                      <a:pt x="13" y="36"/>
                    </a:lnTo>
                    <a:lnTo>
                      <a:pt x="13" y="38"/>
                    </a:lnTo>
                    <a:lnTo>
                      <a:pt x="11" y="38"/>
                    </a:lnTo>
                    <a:lnTo>
                      <a:pt x="9" y="40"/>
                    </a:lnTo>
                    <a:lnTo>
                      <a:pt x="7" y="41"/>
                    </a:lnTo>
                    <a:lnTo>
                      <a:pt x="5" y="41"/>
                    </a:lnTo>
                    <a:lnTo>
                      <a:pt x="4" y="41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Freeform 22"/>
              <p:cNvSpPr/>
              <p:nvPr/>
            </p:nvSpPr>
            <p:spPr bwMode="auto">
              <a:xfrm>
                <a:off x="5256" y="906"/>
                <a:ext cx="19" cy="18"/>
              </a:xfrm>
              <a:custGeom>
                <a:avLst/>
                <a:gdLst>
                  <a:gd name="T0" fmla="*/ 0 w 40"/>
                  <a:gd name="T1" fmla="*/ 0 h 37"/>
                  <a:gd name="T2" fmla="*/ 0 w 40"/>
                  <a:gd name="T3" fmla="*/ 0 h 37"/>
                  <a:gd name="T4" fmla="*/ 0 w 40"/>
                  <a:gd name="T5" fmla="*/ 0 h 37"/>
                  <a:gd name="T6" fmla="*/ 0 w 40"/>
                  <a:gd name="T7" fmla="*/ 0 h 37"/>
                  <a:gd name="T8" fmla="*/ 0 w 40"/>
                  <a:gd name="T9" fmla="*/ 0 h 37"/>
                  <a:gd name="T10" fmla="*/ 0 w 40"/>
                  <a:gd name="T11" fmla="*/ 0 h 37"/>
                  <a:gd name="T12" fmla="*/ 0 w 40"/>
                  <a:gd name="T13" fmla="*/ 0 h 37"/>
                  <a:gd name="T14" fmla="*/ 0 w 40"/>
                  <a:gd name="T15" fmla="*/ 0 h 37"/>
                  <a:gd name="T16" fmla="*/ 0 w 40"/>
                  <a:gd name="T17" fmla="*/ 0 h 37"/>
                  <a:gd name="T18" fmla="*/ 0 w 40"/>
                  <a:gd name="T19" fmla="*/ 0 h 37"/>
                  <a:gd name="T20" fmla="*/ 0 w 40"/>
                  <a:gd name="T21" fmla="*/ 0 h 37"/>
                  <a:gd name="T22" fmla="*/ 0 w 40"/>
                  <a:gd name="T23" fmla="*/ 0 h 37"/>
                  <a:gd name="T24" fmla="*/ 0 w 40"/>
                  <a:gd name="T25" fmla="*/ 0 h 37"/>
                  <a:gd name="T26" fmla="*/ 0 w 40"/>
                  <a:gd name="T27" fmla="*/ 0 h 37"/>
                  <a:gd name="T28" fmla="*/ 0 w 40"/>
                  <a:gd name="T29" fmla="*/ 0 h 37"/>
                  <a:gd name="T30" fmla="*/ 0 w 40"/>
                  <a:gd name="T31" fmla="*/ 0 h 37"/>
                  <a:gd name="T32" fmla="*/ 0 w 40"/>
                  <a:gd name="T33" fmla="*/ 0 h 37"/>
                  <a:gd name="T34" fmla="*/ 0 w 40"/>
                  <a:gd name="T35" fmla="*/ 0 h 37"/>
                  <a:gd name="T36" fmla="*/ 0 w 40"/>
                  <a:gd name="T37" fmla="*/ 0 h 37"/>
                  <a:gd name="T38" fmla="*/ 0 w 40"/>
                  <a:gd name="T39" fmla="*/ 0 h 37"/>
                  <a:gd name="T40" fmla="*/ 0 w 40"/>
                  <a:gd name="T41" fmla="*/ 0 h 37"/>
                  <a:gd name="T42" fmla="*/ 0 w 40"/>
                  <a:gd name="T43" fmla="*/ 0 h 37"/>
                  <a:gd name="T44" fmla="*/ 0 w 40"/>
                  <a:gd name="T45" fmla="*/ 0 h 37"/>
                  <a:gd name="T46" fmla="*/ 0 w 40"/>
                  <a:gd name="T47" fmla="*/ 0 h 37"/>
                  <a:gd name="T48" fmla="*/ 0 w 40"/>
                  <a:gd name="T49" fmla="*/ 0 h 37"/>
                  <a:gd name="T50" fmla="*/ 0 w 40"/>
                  <a:gd name="T51" fmla="*/ 0 h 37"/>
                  <a:gd name="T52" fmla="*/ 0 w 40"/>
                  <a:gd name="T53" fmla="*/ 0 h 37"/>
                  <a:gd name="T54" fmla="*/ 0 w 40"/>
                  <a:gd name="T55" fmla="*/ 0 h 37"/>
                  <a:gd name="T56" fmla="*/ 0 w 40"/>
                  <a:gd name="T57" fmla="*/ 0 h 37"/>
                  <a:gd name="T58" fmla="*/ 0 w 40"/>
                  <a:gd name="T59" fmla="*/ 0 h 37"/>
                  <a:gd name="T60" fmla="*/ 0 w 40"/>
                  <a:gd name="T61" fmla="*/ 0 h 37"/>
                  <a:gd name="T62" fmla="*/ 0 w 40"/>
                  <a:gd name="T63" fmla="*/ 0 h 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"/>
                  <a:gd name="T97" fmla="*/ 0 h 37"/>
                  <a:gd name="T98" fmla="*/ 40 w 40"/>
                  <a:gd name="T99" fmla="*/ 37 h 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" h="37">
                    <a:moveTo>
                      <a:pt x="40" y="9"/>
                    </a:moveTo>
                    <a:lnTo>
                      <a:pt x="38" y="9"/>
                    </a:lnTo>
                    <a:lnTo>
                      <a:pt x="38" y="11"/>
                    </a:lnTo>
                    <a:lnTo>
                      <a:pt x="36" y="13"/>
                    </a:lnTo>
                    <a:lnTo>
                      <a:pt x="35" y="15"/>
                    </a:lnTo>
                    <a:lnTo>
                      <a:pt x="33" y="15"/>
                    </a:lnTo>
                    <a:lnTo>
                      <a:pt x="33" y="17"/>
                    </a:lnTo>
                    <a:lnTo>
                      <a:pt x="31" y="17"/>
                    </a:lnTo>
                    <a:lnTo>
                      <a:pt x="29" y="19"/>
                    </a:lnTo>
                    <a:lnTo>
                      <a:pt x="27" y="19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2" y="22"/>
                    </a:lnTo>
                    <a:lnTo>
                      <a:pt x="20" y="22"/>
                    </a:lnTo>
                    <a:lnTo>
                      <a:pt x="20" y="24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3" y="28"/>
                    </a:lnTo>
                    <a:lnTo>
                      <a:pt x="11" y="28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6" y="13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1" y="8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4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Freeform 23"/>
              <p:cNvSpPr/>
              <p:nvPr/>
            </p:nvSpPr>
            <p:spPr bwMode="auto">
              <a:xfrm>
                <a:off x="4475" y="911"/>
                <a:ext cx="61" cy="189"/>
              </a:xfrm>
              <a:custGeom>
                <a:avLst/>
                <a:gdLst>
                  <a:gd name="T0" fmla="*/ 1 w 121"/>
                  <a:gd name="T1" fmla="*/ 2 h 379"/>
                  <a:gd name="T2" fmla="*/ 1 w 121"/>
                  <a:gd name="T3" fmla="*/ 2 h 379"/>
                  <a:gd name="T4" fmla="*/ 1 w 121"/>
                  <a:gd name="T5" fmla="*/ 2 h 379"/>
                  <a:gd name="T6" fmla="*/ 1 w 121"/>
                  <a:gd name="T7" fmla="*/ 2 h 379"/>
                  <a:gd name="T8" fmla="*/ 1 w 121"/>
                  <a:gd name="T9" fmla="*/ 2 h 379"/>
                  <a:gd name="T10" fmla="*/ 1 w 121"/>
                  <a:gd name="T11" fmla="*/ 2 h 379"/>
                  <a:gd name="T12" fmla="*/ 1 w 121"/>
                  <a:gd name="T13" fmla="*/ 2 h 379"/>
                  <a:gd name="T14" fmla="*/ 1 w 121"/>
                  <a:gd name="T15" fmla="*/ 2 h 379"/>
                  <a:gd name="T16" fmla="*/ 1 w 121"/>
                  <a:gd name="T17" fmla="*/ 2 h 379"/>
                  <a:gd name="T18" fmla="*/ 1 w 121"/>
                  <a:gd name="T19" fmla="*/ 2 h 379"/>
                  <a:gd name="T20" fmla="*/ 1 w 121"/>
                  <a:gd name="T21" fmla="*/ 2 h 379"/>
                  <a:gd name="T22" fmla="*/ 1 w 121"/>
                  <a:gd name="T23" fmla="*/ 2 h 379"/>
                  <a:gd name="T24" fmla="*/ 1 w 121"/>
                  <a:gd name="T25" fmla="*/ 2 h 379"/>
                  <a:gd name="T26" fmla="*/ 1 w 121"/>
                  <a:gd name="T27" fmla="*/ 2 h 379"/>
                  <a:gd name="T28" fmla="*/ 1 w 121"/>
                  <a:gd name="T29" fmla="*/ 2 h 379"/>
                  <a:gd name="T30" fmla="*/ 1 w 121"/>
                  <a:gd name="T31" fmla="*/ 2 h 379"/>
                  <a:gd name="T32" fmla="*/ 1 w 121"/>
                  <a:gd name="T33" fmla="*/ 2 h 379"/>
                  <a:gd name="T34" fmla="*/ 1 w 121"/>
                  <a:gd name="T35" fmla="*/ 2 h 379"/>
                  <a:gd name="T36" fmla="*/ 1 w 121"/>
                  <a:gd name="T37" fmla="*/ 2 h 379"/>
                  <a:gd name="T38" fmla="*/ 1 w 121"/>
                  <a:gd name="T39" fmla="*/ 2 h 379"/>
                  <a:gd name="T40" fmla="*/ 1 w 121"/>
                  <a:gd name="T41" fmla="*/ 2 h 379"/>
                  <a:gd name="T42" fmla="*/ 1 w 121"/>
                  <a:gd name="T43" fmla="*/ 2 h 379"/>
                  <a:gd name="T44" fmla="*/ 1 w 121"/>
                  <a:gd name="T45" fmla="*/ 2 h 379"/>
                  <a:gd name="T46" fmla="*/ 1 w 121"/>
                  <a:gd name="T47" fmla="*/ 2 h 379"/>
                  <a:gd name="T48" fmla="*/ 1 w 121"/>
                  <a:gd name="T49" fmla="*/ 2 h 379"/>
                  <a:gd name="T50" fmla="*/ 1 w 121"/>
                  <a:gd name="T51" fmla="*/ 2 h 379"/>
                  <a:gd name="T52" fmla="*/ 1 w 121"/>
                  <a:gd name="T53" fmla="*/ 2 h 379"/>
                  <a:gd name="T54" fmla="*/ 1 w 121"/>
                  <a:gd name="T55" fmla="*/ 2 h 379"/>
                  <a:gd name="T56" fmla="*/ 1 w 121"/>
                  <a:gd name="T57" fmla="*/ 2 h 379"/>
                  <a:gd name="T58" fmla="*/ 1 w 121"/>
                  <a:gd name="T59" fmla="*/ 2 h 379"/>
                  <a:gd name="T60" fmla="*/ 1 w 121"/>
                  <a:gd name="T61" fmla="*/ 2 h 379"/>
                  <a:gd name="T62" fmla="*/ 1 w 121"/>
                  <a:gd name="T63" fmla="*/ 2 h 379"/>
                  <a:gd name="T64" fmla="*/ 1 w 121"/>
                  <a:gd name="T65" fmla="*/ 2 h 379"/>
                  <a:gd name="T66" fmla="*/ 1 w 121"/>
                  <a:gd name="T67" fmla="*/ 2 h 379"/>
                  <a:gd name="T68" fmla="*/ 1 w 121"/>
                  <a:gd name="T69" fmla="*/ 2 h 379"/>
                  <a:gd name="T70" fmla="*/ 1 w 121"/>
                  <a:gd name="T71" fmla="*/ 2 h 379"/>
                  <a:gd name="T72" fmla="*/ 0 w 121"/>
                  <a:gd name="T73" fmla="*/ 2 h 379"/>
                  <a:gd name="T74" fmla="*/ 0 w 121"/>
                  <a:gd name="T75" fmla="*/ 0 h 379"/>
                  <a:gd name="T76" fmla="*/ 1 w 121"/>
                  <a:gd name="T77" fmla="*/ 0 h 379"/>
                  <a:gd name="T78" fmla="*/ 1 w 121"/>
                  <a:gd name="T79" fmla="*/ 0 h 379"/>
                  <a:gd name="T80" fmla="*/ 1 w 121"/>
                  <a:gd name="T81" fmla="*/ 2 h 37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1"/>
                  <a:gd name="T124" fmla="*/ 0 h 379"/>
                  <a:gd name="T125" fmla="*/ 121 w 121"/>
                  <a:gd name="T126" fmla="*/ 379 h 37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1" h="379">
                    <a:moveTo>
                      <a:pt x="121" y="372"/>
                    </a:moveTo>
                    <a:lnTo>
                      <a:pt x="121" y="374"/>
                    </a:lnTo>
                    <a:lnTo>
                      <a:pt x="119" y="374"/>
                    </a:lnTo>
                    <a:lnTo>
                      <a:pt x="119" y="375"/>
                    </a:lnTo>
                    <a:lnTo>
                      <a:pt x="119" y="377"/>
                    </a:lnTo>
                    <a:lnTo>
                      <a:pt x="116" y="377"/>
                    </a:lnTo>
                    <a:lnTo>
                      <a:pt x="112" y="377"/>
                    </a:lnTo>
                    <a:lnTo>
                      <a:pt x="108" y="377"/>
                    </a:lnTo>
                    <a:lnTo>
                      <a:pt x="105" y="377"/>
                    </a:lnTo>
                    <a:lnTo>
                      <a:pt x="101" y="377"/>
                    </a:lnTo>
                    <a:lnTo>
                      <a:pt x="98" y="379"/>
                    </a:lnTo>
                    <a:lnTo>
                      <a:pt x="94" y="379"/>
                    </a:lnTo>
                    <a:lnTo>
                      <a:pt x="90" y="379"/>
                    </a:lnTo>
                    <a:lnTo>
                      <a:pt x="87" y="379"/>
                    </a:lnTo>
                    <a:lnTo>
                      <a:pt x="83" y="379"/>
                    </a:lnTo>
                    <a:lnTo>
                      <a:pt x="79" y="379"/>
                    </a:lnTo>
                    <a:lnTo>
                      <a:pt x="74" y="379"/>
                    </a:lnTo>
                    <a:lnTo>
                      <a:pt x="70" y="379"/>
                    </a:lnTo>
                    <a:lnTo>
                      <a:pt x="67" y="379"/>
                    </a:lnTo>
                    <a:lnTo>
                      <a:pt x="63" y="379"/>
                    </a:lnTo>
                    <a:lnTo>
                      <a:pt x="60" y="379"/>
                    </a:lnTo>
                    <a:lnTo>
                      <a:pt x="56" y="379"/>
                    </a:lnTo>
                    <a:lnTo>
                      <a:pt x="52" y="379"/>
                    </a:lnTo>
                    <a:lnTo>
                      <a:pt x="49" y="379"/>
                    </a:lnTo>
                    <a:lnTo>
                      <a:pt x="45" y="379"/>
                    </a:lnTo>
                    <a:lnTo>
                      <a:pt x="41" y="379"/>
                    </a:lnTo>
                    <a:lnTo>
                      <a:pt x="36" y="379"/>
                    </a:lnTo>
                    <a:lnTo>
                      <a:pt x="32" y="379"/>
                    </a:lnTo>
                    <a:lnTo>
                      <a:pt x="29" y="379"/>
                    </a:lnTo>
                    <a:lnTo>
                      <a:pt x="25" y="379"/>
                    </a:lnTo>
                    <a:lnTo>
                      <a:pt x="21" y="379"/>
                    </a:lnTo>
                    <a:lnTo>
                      <a:pt x="18" y="379"/>
                    </a:lnTo>
                    <a:lnTo>
                      <a:pt x="14" y="379"/>
                    </a:lnTo>
                    <a:lnTo>
                      <a:pt x="11" y="379"/>
                    </a:lnTo>
                    <a:lnTo>
                      <a:pt x="7" y="379"/>
                    </a:lnTo>
                    <a:lnTo>
                      <a:pt x="3" y="379"/>
                    </a:lnTo>
                    <a:lnTo>
                      <a:pt x="0" y="379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1" y="2"/>
                    </a:lnTo>
                    <a:lnTo>
                      <a:pt x="121" y="372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Freeform 24"/>
              <p:cNvSpPr/>
              <p:nvPr/>
            </p:nvSpPr>
            <p:spPr bwMode="auto">
              <a:xfrm>
                <a:off x="5173" y="927"/>
                <a:ext cx="42" cy="34"/>
              </a:xfrm>
              <a:custGeom>
                <a:avLst/>
                <a:gdLst>
                  <a:gd name="T0" fmla="*/ 1 w 84"/>
                  <a:gd name="T1" fmla="*/ 0 h 69"/>
                  <a:gd name="T2" fmla="*/ 1 w 84"/>
                  <a:gd name="T3" fmla="*/ 0 h 69"/>
                  <a:gd name="T4" fmla="*/ 1 w 84"/>
                  <a:gd name="T5" fmla="*/ 0 h 69"/>
                  <a:gd name="T6" fmla="*/ 1 w 84"/>
                  <a:gd name="T7" fmla="*/ 0 h 69"/>
                  <a:gd name="T8" fmla="*/ 1 w 84"/>
                  <a:gd name="T9" fmla="*/ 0 h 69"/>
                  <a:gd name="T10" fmla="*/ 1 w 84"/>
                  <a:gd name="T11" fmla="*/ 0 h 69"/>
                  <a:gd name="T12" fmla="*/ 1 w 84"/>
                  <a:gd name="T13" fmla="*/ 0 h 69"/>
                  <a:gd name="T14" fmla="*/ 1 w 84"/>
                  <a:gd name="T15" fmla="*/ 0 h 69"/>
                  <a:gd name="T16" fmla="*/ 1 w 84"/>
                  <a:gd name="T17" fmla="*/ 0 h 69"/>
                  <a:gd name="T18" fmla="*/ 1 w 84"/>
                  <a:gd name="T19" fmla="*/ 0 h 69"/>
                  <a:gd name="T20" fmla="*/ 1 w 84"/>
                  <a:gd name="T21" fmla="*/ 0 h 69"/>
                  <a:gd name="T22" fmla="*/ 1 w 84"/>
                  <a:gd name="T23" fmla="*/ 0 h 69"/>
                  <a:gd name="T24" fmla="*/ 1 w 84"/>
                  <a:gd name="T25" fmla="*/ 0 h 69"/>
                  <a:gd name="T26" fmla="*/ 1 w 84"/>
                  <a:gd name="T27" fmla="*/ 0 h 69"/>
                  <a:gd name="T28" fmla="*/ 1 w 84"/>
                  <a:gd name="T29" fmla="*/ 0 h 69"/>
                  <a:gd name="T30" fmla="*/ 1 w 84"/>
                  <a:gd name="T31" fmla="*/ 0 h 69"/>
                  <a:gd name="T32" fmla="*/ 1 w 84"/>
                  <a:gd name="T33" fmla="*/ 0 h 69"/>
                  <a:gd name="T34" fmla="*/ 1 w 84"/>
                  <a:gd name="T35" fmla="*/ 0 h 69"/>
                  <a:gd name="T36" fmla="*/ 1 w 84"/>
                  <a:gd name="T37" fmla="*/ 0 h 69"/>
                  <a:gd name="T38" fmla="*/ 1 w 84"/>
                  <a:gd name="T39" fmla="*/ 0 h 69"/>
                  <a:gd name="T40" fmla="*/ 1 w 84"/>
                  <a:gd name="T41" fmla="*/ 0 h 69"/>
                  <a:gd name="T42" fmla="*/ 1 w 84"/>
                  <a:gd name="T43" fmla="*/ 0 h 69"/>
                  <a:gd name="T44" fmla="*/ 1 w 84"/>
                  <a:gd name="T45" fmla="*/ 0 h 69"/>
                  <a:gd name="T46" fmla="*/ 1 w 84"/>
                  <a:gd name="T47" fmla="*/ 0 h 69"/>
                  <a:gd name="T48" fmla="*/ 1 w 84"/>
                  <a:gd name="T49" fmla="*/ 0 h 69"/>
                  <a:gd name="T50" fmla="*/ 1 w 84"/>
                  <a:gd name="T51" fmla="*/ 0 h 69"/>
                  <a:gd name="T52" fmla="*/ 1 w 84"/>
                  <a:gd name="T53" fmla="*/ 0 h 69"/>
                  <a:gd name="T54" fmla="*/ 1 w 84"/>
                  <a:gd name="T55" fmla="*/ 0 h 69"/>
                  <a:gd name="T56" fmla="*/ 1 w 84"/>
                  <a:gd name="T57" fmla="*/ 0 h 69"/>
                  <a:gd name="T58" fmla="*/ 1 w 84"/>
                  <a:gd name="T59" fmla="*/ 0 h 69"/>
                  <a:gd name="T60" fmla="*/ 0 w 84"/>
                  <a:gd name="T61" fmla="*/ 0 h 69"/>
                  <a:gd name="T62" fmla="*/ 1 w 84"/>
                  <a:gd name="T63" fmla="*/ 0 h 69"/>
                  <a:gd name="T64" fmla="*/ 1 w 84"/>
                  <a:gd name="T65" fmla="*/ 0 h 69"/>
                  <a:gd name="T66" fmla="*/ 1 w 84"/>
                  <a:gd name="T67" fmla="*/ 0 h 69"/>
                  <a:gd name="T68" fmla="*/ 1 w 84"/>
                  <a:gd name="T69" fmla="*/ 0 h 69"/>
                  <a:gd name="T70" fmla="*/ 1 w 84"/>
                  <a:gd name="T71" fmla="*/ 0 h 69"/>
                  <a:gd name="T72" fmla="*/ 1 w 84"/>
                  <a:gd name="T73" fmla="*/ 0 h 69"/>
                  <a:gd name="T74" fmla="*/ 1 w 84"/>
                  <a:gd name="T75" fmla="*/ 0 h 69"/>
                  <a:gd name="T76" fmla="*/ 1 w 84"/>
                  <a:gd name="T77" fmla="*/ 0 h 69"/>
                  <a:gd name="T78" fmla="*/ 1 w 84"/>
                  <a:gd name="T79" fmla="*/ 0 h 69"/>
                  <a:gd name="T80" fmla="*/ 1 w 84"/>
                  <a:gd name="T81" fmla="*/ 0 h 69"/>
                  <a:gd name="T82" fmla="*/ 1 w 84"/>
                  <a:gd name="T83" fmla="*/ 0 h 69"/>
                  <a:gd name="T84" fmla="*/ 1 w 84"/>
                  <a:gd name="T85" fmla="*/ 0 h 69"/>
                  <a:gd name="T86" fmla="*/ 1 w 84"/>
                  <a:gd name="T87" fmla="*/ 0 h 69"/>
                  <a:gd name="T88" fmla="*/ 1 w 84"/>
                  <a:gd name="T89" fmla="*/ 0 h 69"/>
                  <a:gd name="T90" fmla="*/ 1 w 84"/>
                  <a:gd name="T91" fmla="*/ 0 h 69"/>
                  <a:gd name="T92" fmla="*/ 1 w 84"/>
                  <a:gd name="T93" fmla="*/ 0 h 69"/>
                  <a:gd name="T94" fmla="*/ 1 w 84"/>
                  <a:gd name="T95" fmla="*/ 0 h 6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4"/>
                  <a:gd name="T145" fmla="*/ 0 h 69"/>
                  <a:gd name="T146" fmla="*/ 84 w 84"/>
                  <a:gd name="T147" fmla="*/ 69 h 6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4" h="69">
                    <a:moveTo>
                      <a:pt x="84" y="27"/>
                    </a:moveTo>
                    <a:lnTo>
                      <a:pt x="84" y="29"/>
                    </a:lnTo>
                    <a:lnTo>
                      <a:pt x="84" y="31"/>
                    </a:lnTo>
                    <a:lnTo>
                      <a:pt x="82" y="33"/>
                    </a:lnTo>
                    <a:lnTo>
                      <a:pt x="82" y="35"/>
                    </a:lnTo>
                    <a:lnTo>
                      <a:pt x="82" y="36"/>
                    </a:lnTo>
                    <a:lnTo>
                      <a:pt x="80" y="36"/>
                    </a:lnTo>
                    <a:lnTo>
                      <a:pt x="80" y="38"/>
                    </a:lnTo>
                    <a:lnTo>
                      <a:pt x="78" y="40"/>
                    </a:lnTo>
                    <a:lnTo>
                      <a:pt x="78" y="42"/>
                    </a:lnTo>
                    <a:lnTo>
                      <a:pt x="76" y="42"/>
                    </a:lnTo>
                    <a:lnTo>
                      <a:pt x="75" y="44"/>
                    </a:lnTo>
                    <a:lnTo>
                      <a:pt x="75" y="45"/>
                    </a:lnTo>
                    <a:lnTo>
                      <a:pt x="73" y="47"/>
                    </a:lnTo>
                    <a:lnTo>
                      <a:pt x="71" y="47"/>
                    </a:lnTo>
                    <a:lnTo>
                      <a:pt x="69" y="49"/>
                    </a:lnTo>
                    <a:lnTo>
                      <a:pt x="69" y="51"/>
                    </a:lnTo>
                    <a:lnTo>
                      <a:pt x="67" y="51"/>
                    </a:lnTo>
                    <a:lnTo>
                      <a:pt x="65" y="53"/>
                    </a:lnTo>
                    <a:lnTo>
                      <a:pt x="64" y="53"/>
                    </a:lnTo>
                    <a:lnTo>
                      <a:pt x="62" y="54"/>
                    </a:lnTo>
                    <a:lnTo>
                      <a:pt x="60" y="56"/>
                    </a:lnTo>
                    <a:lnTo>
                      <a:pt x="58" y="56"/>
                    </a:lnTo>
                    <a:lnTo>
                      <a:pt x="56" y="58"/>
                    </a:lnTo>
                    <a:lnTo>
                      <a:pt x="55" y="60"/>
                    </a:lnTo>
                    <a:lnTo>
                      <a:pt x="53" y="62"/>
                    </a:lnTo>
                    <a:lnTo>
                      <a:pt x="51" y="64"/>
                    </a:lnTo>
                    <a:lnTo>
                      <a:pt x="49" y="64"/>
                    </a:lnTo>
                    <a:lnTo>
                      <a:pt x="47" y="65"/>
                    </a:lnTo>
                    <a:lnTo>
                      <a:pt x="46" y="67"/>
                    </a:lnTo>
                    <a:lnTo>
                      <a:pt x="44" y="69"/>
                    </a:lnTo>
                    <a:lnTo>
                      <a:pt x="40" y="69"/>
                    </a:lnTo>
                    <a:lnTo>
                      <a:pt x="38" y="69"/>
                    </a:lnTo>
                    <a:lnTo>
                      <a:pt x="35" y="69"/>
                    </a:lnTo>
                    <a:lnTo>
                      <a:pt x="33" y="69"/>
                    </a:lnTo>
                    <a:lnTo>
                      <a:pt x="31" y="69"/>
                    </a:lnTo>
                    <a:lnTo>
                      <a:pt x="29" y="69"/>
                    </a:lnTo>
                    <a:lnTo>
                      <a:pt x="27" y="67"/>
                    </a:lnTo>
                    <a:lnTo>
                      <a:pt x="26" y="65"/>
                    </a:lnTo>
                    <a:lnTo>
                      <a:pt x="24" y="65"/>
                    </a:lnTo>
                    <a:lnTo>
                      <a:pt x="22" y="64"/>
                    </a:lnTo>
                    <a:lnTo>
                      <a:pt x="20" y="62"/>
                    </a:lnTo>
                    <a:lnTo>
                      <a:pt x="18" y="60"/>
                    </a:lnTo>
                    <a:lnTo>
                      <a:pt x="18" y="58"/>
                    </a:lnTo>
                    <a:lnTo>
                      <a:pt x="17" y="56"/>
                    </a:lnTo>
                    <a:lnTo>
                      <a:pt x="15" y="54"/>
                    </a:lnTo>
                    <a:lnTo>
                      <a:pt x="15" y="53"/>
                    </a:lnTo>
                    <a:lnTo>
                      <a:pt x="13" y="49"/>
                    </a:lnTo>
                    <a:lnTo>
                      <a:pt x="13" y="47"/>
                    </a:lnTo>
                    <a:lnTo>
                      <a:pt x="13" y="45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9" y="38"/>
                    </a:lnTo>
                    <a:lnTo>
                      <a:pt x="9" y="35"/>
                    </a:lnTo>
                    <a:lnTo>
                      <a:pt x="8" y="33"/>
                    </a:lnTo>
                    <a:lnTo>
                      <a:pt x="8" y="31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22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9" y="6"/>
                    </a:lnTo>
                    <a:lnTo>
                      <a:pt x="33" y="6"/>
                    </a:lnTo>
                    <a:lnTo>
                      <a:pt x="35" y="7"/>
                    </a:lnTo>
                    <a:lnTo>
                      <a:pt x="38" y="7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6" y="11"/>
                    </a:lnTo>
                    <a:lnTo>
                      <a:pt x="47" y="11"/>
                    </a:lnTo>
                    <a:lnTo>
                      <a:pt x="49" y="13"/>
                    </a:lnTo>
                    <a:lnTo>
                      <a:pt x="53" y="15"/>
                    </a:lnTo>
                    <a:lnTo>
                      <a:pt x="55" y="15"/>
                    </a:lnTo>
                    <a:lnTo>
                      <a:pt x="56" y="16"/>
                    </a:lnTo>
                    <a:lnTo>
                      <a:pt x="60" y="16"/>
                    </a:lnTo>
                    <a:lnTo>
                      <a:pt x="62" y="18"/>
                    </a:lnTo>
                    <a:lnTo>
                      <a:pt x="64" y="18"/>
                    </a:lnTo>
                    <a:lnTo>
                      <a:pt x="67" y="20"/>
                    </a:lnTo>
                    <a:lnTo>
                      <a:pt x="69" y="22"/>
                    </a:lnTo>
                    <a:lnTo>
                      <a:pt x="71" y="22"/>
                    </a:lnTo>
                    <a:lnTo>
                      <a:pt x="73" y="24"/>
                    </a:lnTo>
                    <a:lnTo>
                      <a:pt x="76" y="24"/>
                    </a:lnTo>
                    <a:lnTo>
                      <a:pt x="78" y="25"/>
                    </a:lnTo>
                    <a:lnTo>
                      <a:pt x="80" y="25"/>
                    </a:lnTo>
                    <a:lnTo>
                      <a:pt x="84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Freeform 25"/>
              <p:cNvSpPr/>
              <p:nvPr/>
            </p:nvSpPr>
            <p:spPr bwMode="auto">
              <a:xfrm>
                <a:off x="5183" y="938"/>
                <a:ext cx="23" cy="17"/>
              </a:xfrm>
              <a:custGeom>
                <a:avLst/>
                <a:gdLst>
                  <a:gd name="T0" fmla="*/ 1 w 45"/>
                  <a:gd name="T1" fmla="*/ 1 h 32"/>
                  <a:gd name="T2" fmla="*/ 1 w 45"/>
                  <a:gd name="T3" fmla="*/ 1 h 32"/>
                  <a:gd name="T4" fmla="*/ 1 w 45"/>
                  <a:gd name="T5" fmla="*/ 1 h 32"/>
                  <a:gd name="T6" fmla="*/ 1 w 45"/>
                  <a:gd name="T7" fmla="*/ 1 h 32"/>
                  <a:gd name="T8" fmla="*/ 1 w 45"/>
                  <a:gd name="T9" fmla="*/ 1 h 32"/>
                  <a:gd name="T10" fmla="*/ 1 w 45"/>
                  <a:gd name="T11" fmla="*/ 1 h 32"/>
                  <a:gd name="T12" fmla="*/ 1 w 45"/>
                  <a:gd name="T13" fmla="*/ 1 h 32"/>
                  <a:gd name="T14" fmla="*/ 1 w 45"/>
                  <a:gd name="T15" fmla="*/ 1 h 32"/>
                  <a:gd name="T16" fmla="*/ 1 w 45"/>
                  <a:gd name="T17" fmla="*/ 1 h 32"/>
                  <a:gd name="T18" fmla="*/ 1 w 45"/>
                  <a:gd name="T19" fmla="*/ 1 h 32"/>
                  <a:gd name="T20" fmla="*/ 1 w 45"/>
                  <a:gd name="T21" fmla="*/ 1 h 32"/>
                  <a:gd name="T22" fmla="*/ 1 w 45"/>
                  <a:gd name="T23" fmla="*/ 1 h 32"/>
                  <a:gd name="T24" fmla="*/ 1 w 45"/>
                  <a:gd name="T25" fmla="*/ 1 h 32"/>
                  <a:gd name="T26" fmla="*/ 1 w 45"/>
                  <a:gd name="T27" fmla="*/ 1 h 32"/>
                  <a:gd name="T28" fmla="*/ 1 w 45"/>
                  <a:gd name="T29" fmla="*/ 1 h 32"/>
                  <a:gd name="T30" fmla="*/ 1 w 45"/>
                  <a:gd name="T31" fmla="*/ 1 h 32"/>
                  <a:gd name="T32" fmla="*/ 1 w 45"/>
                  <a:gd name="T33" fmla="*/ 1 h 32"/>
                  <a:gd name="T34" fmla="*/ 1 w 45"/>
                  <a:gd name="T35" fmla="*/ 1 h 32"/>
                  <a:gd name="T36" fmla="*/ 1 w 45"/>
                  <a:gd name="T37" fmla="*/ 1 h 32"/>
                  <a:gd name="T38" fmla="*/ 1 w 45"/>
                  <a:gd name="T39" fmla="*/ 1 h 32"/>
                  <a:gd name="T40" fmla="*/ 1 w 45"/>
                  <a:gd name="T41" fmla="*/ 1 h 32"/>
                  <a:gd name="T42" fmla="*/ 0 w 45"/>
                  <a:gd name="T43" fmla="*/ 1 h 32"/>
                  <a:gd name="T44" fmla="*/ 1 w 45"/>
                  <a:gd name="T45" fmla="*/ 1 h 32"/>
                  <a:gd name="T46" fmla="*/ 1 w 45"/>
                  <a:gd name="T47" fmla="*/ 1 h 32"/>
                  <a:gd name="T48" fmla="*/ 1 w 45"/>
                  <a:gd name="T49" fmla="*/ 0 h 32"/>
                  <a:gd name="T50" fmla="*/ 1 w 45"/>
                  <a:gd name="T51" fmla="*/ 0 h 32"/>
                  <a:gd name="T52" fmla="*/ 1 w 45"/>
                  <a:gd name="T53" fmla="*/ 0 h 32"/>
                  <a:gd name="T54" fmla="*/ 1 w 45"/>
                  <a:gd name="T55" fmla="*/ 0 h 32"/>
                  <a:gd name="T56" fmla="*/ 1 w 45"/>
                  <a:gd name="T57" fmla="*/ 0 h 32"/>
                  <a:gd name="T58" fmla="*/ 1 w 45"/>
                  <a:gd name="T59" fmla="*/ 1 h 32"/>
                  <a:gd name="T60" fmla="*/ 1 w 45"/>
                  <a:gd name="T61" fmla="*/ 1 h 32"/>
                  <a:gd name="T62" fmla="*/ 1 w 45"/>
                  <a:gd name="T63" fmla="*/ 1 h 32"/>
                  <a:gd name="T64" fmla="*/ 1 w 45"/>
                  <a:gd name="T65" fmla="*/ 1 h 32"/>
                  <a:gd name="T66" fmla="*/ 1 w 45"/>
                  <a:gd name="T67" fmla="*/ 1 h 32"/>
                  <a:gd name="T68" fmla="*/ 1 w 45"/>
                  <a:gd name="T69" fmla="*/ 1 h 3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"/>
                  <a:gd name="T106" fmla="*/ 0 h 32"/>
                  <a:gd name="T107" fmla="*/ 45 w 45"/>
                  <a:gd name="T108" fmla="*/ 32 h 3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" h="32">
                    <a:moveTo>
                      <a:pt x="45" y="11"/>
                    </a:moveTo>
                    <a:lnTo>
                      <a:pt x="44" y="11"/>
                    </a:lnTo>
                    <a:lnTo>
                      <a:pt x="44" y="12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40" y="14"/>
                    </a:lnTo>
                    <a:lnTo>
                      <a:pt x="40" y="16"/>
                    </a:lnTo>
                    <a:lnTo>
                      <a:pt x="38" y="16"/>
                    </a:lnTo>
                    <a:lnTo>
                      <a:pt x="38" y="18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5" y="21"/>
                    </a:lnTo>
                    <a:lnTo>
                      <a:pt x="33" y="21"/>
                    </a:lnTo>
                    <a:lnTo>
                      <a:pt x="33" y="23"/>
                    </a:lnTo>
                    <a:lnTo>
                      <a:pt x="31" y="23"/>
                    </a:lnTo>
                    <a:lnTo>
                      <a:pt x="31" y="25"/>
                    </a:lnTo>
                    <a:lnTo>
                      <a:pt x="29" y="25"/>
                    </a:lnTo>
                    <a:lnTo>
                      <a:pt x="27" y="27"/>
                    </a:lnTo>
                    <a:lnTo>
                      <a:pt x="26" y="29"/>
                    </a:lnTo>
                    <a:lnTo>
                      <a:pt x="24" y="29"/>
                    </a:lnTo>
                    <a:lnTo>
                      <a:pt x="22" y="30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3" y="32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5" y="5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2" y="9"/>
                    </a:lnTo>
                    <a:lnTo>
                      <a:pt x="44" y="11"/>
                    </a:lnTo>
                    <a:lnTo>
                      <a:pt x="45" y="11"/>
                    </a:lnTo>
                    <a:close/>
                  </a:path>
                </a:pathLst>
              </a:custGeom>
              <a:solidFill>
                <a:srgbClr val="FFB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Freeform 26"/>
              <p:cNvSpPr/>
              <p:nvPr/>
            </p:nvSpPr>
            <p:spPr bwMode="auto">
              <a:xfrm>
                <a:off x="4302" y="976"/>
                <a:ext cx="29" cy="17"/>
              </a:xfrm>
              <a:custGeom>
                <a:avLst/>
                <a:gdLst>
                  <a:gd name="T0" fmla="*/ 1 w 58"/>
                  <a:gd name="T1" fmla="*/ 1 h 32"/>
                  <a:gd name="T2" fmla="*/ 1 w 58"/>
                  <a:gd name="T3" fmla="*/ 1 h 32"/>
                  <a:gd name="T4" fmla="*/ 1 w 58"/>
                  <a:gd name="T5" fmla="*/ 1 h 32"/>
                  <a:gd name="T6" fmla="*/ 1 w 58"/>
                  <a:gd name="T7" fmla="*/ 1 h 32"/>
                  <a:gd name="T8" fmla="*/ 1 w 58"/>
                  <a:gd name="T9" fmla="*/ 1 h 32"/>
                  <a:gd name="T10" fmla="*/ 0 w 58"/>
                  <a:gd name="T11" fmla="*/ 1 h 32"/>
                  <a:gd name="T12" fmla="*/ 0 w 58"/>
                  <a:gd name="T13" fmla="*/ 1 h 32"/>
                  <a:gd name="T14" fmla="*/ 0 w 58"/>
                  <a:gd name="T15" fmla="*/ 1 h 32"/>
                  <a:gd name="T16" fmla="*/ 0 w 58"/>
                  <a:gd name="T17" fmla="*/ 1 h 32"/>
                  <a:gd name="T18" fmla="*/ 0 w 58"/>
                  <a:gd name="T19" fmla="*/ 1 h 32"/>
                  <a:gd name="T20" fmla="*/ 0 w 58"/>
                  <a:gd name="T21" fmla="*/ 1 h 32"/>
                  <a:gd name="T22" fmla="*/ 0 w 58"/>
                  <a:gd name="T23" fmla="*/ 1 h 32"/>
                  <a:gd name="T24" fmla="*/ 0 w 58"/>
                  <a:gd name="T25" fmla="*/ 1 h 32"/>
                  <a:gd name="T26" fmla="*/ 0 w 58"/>
                  <a:gd name="T27" fmla="*/ 1 h 32"/>
                  <a:gd name="T28" fmla="*/ 0 w 58"/>
                  <a:gd name="T29" fmla="*/ 1 h 32"/>
                  <a:gd name="T30" fmla="*/ 0 w 58"/>
                  <a:gd name="T31" fmla="*/ 1 h 32"/>
                  <a:gd name="T32" fmla="*/ 0 w 58"/>
                  <a:gd name="T33" fmla="*/ 1 h 32"/>
                  <a:gd name="T34" fmla="*/ 1 w 58"/>
                  <a:gd name="T35" fmla="*/ 1 h 32"/>
                  <a:gd name="T36" fmla="*/ 1 w 58"/>
                  <a:gd name="T37" fmla="*/ 1 h 32"/>
                  <a:gd name="T38" fmla="*/ 1 w 58"/>
                  <a:gd name="T39" fmla="*/ 1 h 32"/>
                  <a:gd name="T40" fmla="*/ 1 w 58"/>
                  <a:gd name="T41" fmla="*/ 1 h 32"/>
                  <a:gd name="T42" fmla="*/ 1 w 58"/>
                  <a:gd name="T43" fmla="*/ 1 h 32"/>
                  <a:gd name="T44" fmla="*/ 1 w 58"/>
                  <a:gd name="T45" fmla="*/ 1 h 32"/>
                  <a:gd name="T46" fmla="*/ 1 w 58"/>
                  <a:gd name="T47" fmla="*/ 0 h 32"/>
                  <a:gd name="T48" fmla="*/ 1 w 58"/>
                  <a:gd name="T49" fmla="*/ 0 h 32"/>
                  <a:gd name="T50" fmla="*/ 1 w 58"/>
                  <a:gd name="T51" fmla="*/ 0 h 32"/>
                  <a:gd name="T52" fmla="*/ 1 w 58"/>
                  <a:gd name="T53" fmla="*/ 0 h 32"/>
                  <a:gd name="T54" fmla="*/ 1 w 58"/>
                  <a:gd name="T55" fmla="*/ 0 h 32"/>
                  <a:gd name="T56" fmla="*/ 1 w 58"/>
                  <a:gd name="T57" fmla="*/ 0 h 32"/>
                  <a:gd name="T58" fmla="*/ 1 w 58"/>
                  <a:gd name="T59" fmla="*/ 0 h 32"/>
                  <a:gd name="T60" fmla="*/ 1 w 58"/>
                  <a:gd name="T61" fmla="*/ 0 h 32"/>
                  <a:gd name="T62" fmla="*/ 1 w 58"/>
                  <a:gd name="T63" fmla="*/ 0 h 32"/>
                  <a:gd name="T64" fmla="*/ 1 w 58"/>
                  <a:gd name="T65" fmla="*/ 0 h 32"/>
                  <a:gd name="T66" fmla="*/ 1 w 58"/>
                  <a:gd name="T67" fmla="*/ 0 h 32"/>
                  <a:gd name="T68" fmla="*/ 1 w 58"/>
                  <a:gd name="T69" fmla="*/ 0 h 32"/>
                  <a:gd name="T70" fmla="*/ 1 w 58"/>
                  <a:gd name="T71" fmla="*/ 0 h 32"/>
                  <a:gd name="T72" fmla="*/ 1 w 58"/>
                  <a:gd name="T73" fmla="*/ 0 h 32"/>
                  <a:gd name="T74" fmla="*/ 1 w 58"/>
                  <a:gd name="T75" fmla="*/ 0 h 32"/>
                  <a:gd name="T76" fmla="*/ 1 w 58"/>
                  <a:gd name="T77" fmla="*/ 0 h 32"/>
                  <a:gd name="T78" fmla="*/ 1 w 58"/>
                  <a:gd name="T79" fmla="*/ 0 h 32"/>
                  <a:gd name="T80" fmla="*/ 1 w 58"/>
                  <a:gd name="T81" fmla="*/ 0 h 32"/>
                  <a:gd name="T82" fmla="*/ 1 w 58"/>
                  <a:gd name="T83" fmla="*/ 0 h 32"/>
                  <a:gd name="T84" fmla="*/ 1 w 58"/>
                  <a:gd name="T85" fmla="*/ 0 h 32"/>
                  <a:gd name="T86" fmla="*/ 1 w 58"/>
                  <a:gd name="T87" fmla="*/ 0 h 32"/>
                  <a:gd name="T88" fmla="*/ 1 w 58"/>
                  <a:gd name="T89" fmla="*/ 0 h 32"/>
                  <a:gd name="T90" fmla="*/ 1 w 58"/>
                  <a:gd name="T91" fmla="*/ 0 h 32"/>
                  <a:gd name="T92" fmla="*/ 1 w 58"/>
                  <a:gd name="T93" fmla="*/ 0 h 32"/>
                  <a:gd name="T94" fmla="*/ 1 w 58"/>
                  <a:gd name="T95" fmla="*/ 0 h 32"/>
                  <a:gd name="T96" fmla="*/ 1 w 58"/>
                  <a:gd name="T97" fmla="*/ 0 h 32"/>
                  <a:gd name="T98" fmla="*/ 1 w 58"/>
                  <a:gd name="T99" fmla="*/ 1 h 3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8"/>
                  <a:gd name="T151" fmla="*/ 0 h 32"/>
                  <a:gd name="T152" fmla="*/ 58 w 58"/>
                  <a:gd name="T153" fmla="*/ 32 h 3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8" h="32">
                    <a:moveTo>
                      <a:pt x="58" y="32"/>
                    </a:moveTo>
                    <a:lnTo>
                      <a:pt x="2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58" y="3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Freeform 27"/>
              <p:cNvSpPr/>
              <p:nvPr/>
            </p:nvSpPr>
            <p:spPr bwMode="auto">
              <a:xfrm>
                <a:off x="5224" y="980"/>
                <a:ext cx="46" cy="123"/>
              </a:xfrm>
              <a:custGeom>
                <a:avLst/>
                <a:gdLst>
                  <a:gd name="T0" fmla="*/ 1 w 92"/>
                  <a:gd name="T1" fmla="*/ 1 h 246"/>
                  <a:gd name="T2" fmla="*/ 1 w 92"/>
                  <a:gd name="T3" fmla="*/ 1 h 246"/>
                  <a:gd name="T4" fmla="*/ 1 w 92"/>
                  <a:gd name="T5" fmla="*/ 1 h 246"/>
                  <a:gd name="T6" fmla="*/ 1 w 92"/>
                  <a:gd name="T7" fmla="*/ 1 h 246"/>
                  <a:gd name="T8" fmla="*/ 1 w 92"/>
                  <a:gd name="T9" fmla="*/ 1 h 246"/>
                  <a:gd name="T10" fmla="*/ 1 w 92"/>
                  <a:gd name="T11" fmla="*/ 1 h 246"/>
                  <a:gd name="T12" fmla="*/ 1 w 92"/>
                  <a:gd name="T13" fmla="*/ 1 h 246"/>
                  <a:gd name="T14" fmla="*/ 1 w 92"/>
                  <a:gd name="T15" fmla="*/ 1 h 246"/>
                  <a:gd name="T16" fmla="*/ 1 w 92"/>
                  <a:gd name="T17" fmla="*/ 1 h 246"/>
                  <a:gd name="T18" fmla="*/ 1 w 92"/>
                  <a:gd name="T19" fmla="*/ 1 h 246"/>
                  <a:gd name="T20" fmla="*/ 1 w 92"/>
                  <a:gd name="T21" fmla="*/ 1 h 246"/>
                  <a:gd name="T22" fmla="*/ 1 w 92"/>
                  <a:gd name="T23" fmla="*/ 1 h 246"/>
                  <a:gd name="T24" fmla="*/ 1 w 92"/>
                  <a:gd name="T25" fmla="*/ 1 h 246"/>
                  <a:gd name="T26" fmla="*/ 1 w 92"/>
                  <a:gd name="T27" fmla="*/ 1 h 246"/>
                  <a:gd name="T28" fmla="*/ 1 w 92"/>
                  <a:gd name="T29" fmla="*/ 1 h 246"/>
                  <a:gd name="T30" fmla="*/ 1 w 92"/>
                  <a:gd name="T31" fmla="*/ 1 h 246"/>
                  <a:gd name="T32" fmla="*/ 1 w 92"/>
                  <a:gd name="T33" fmla="*/ 1 h 246"/>
                  <a:gd name="T34" fmla="*/ 1 w 92"/>
                  <a:gd name="T35" fmla="*/ 1 h 246"/>
                  <a:gd name="T36" fmla="*/ 1 w 92"/>
                  <a:gd name="T37" fmla="*/ 1 h 246"/>
                  <a:gd name="T38" fmla="*/ 1 w 92"/>
                  <a:gd name="T39" fmla="*/ 1 h 246"/>
                  <a:gd name="T40" fmla="*/ 1 w 92"/>
                  <a:gd name="T41" fmla="*/ 1 h 246"/>
                  <a:gd name="T42" fmla="*/ 1 w 92"/>
                  <a:gd name="T43" fmla="*/ 1 h 246"/>
                  <a:gd name="T44" fmla="*/ 1 w 92"/>
                  <a:gd name="T45" fmla="*/ 1 h 246"/>
                  <a:gd name="T46" fmla="*/ 1 w 92"/>
                  <a:gd name="T47" fmla="*/ 1 h 246"/>
                  <a:gd name="T48" fmla="*/ 1 w 92"/>
                  <a:gd name="T49" fmla="*/ 1 h 246"/>
                  <a:gd name="T50" fmla="*/ 1 w 92"/>
                  <a:gd name="T51" fmla="*/ 1 h 246"/>
                  <a:gd name="T52" fmla="*/ 1 w 92"/>
                  <a:gd name="T53" fmla="*/ 1 h 246"/>
                  <a:gd name="T54" fmla="*/ 1 w 92"/>
                  <a:gd name="T55" fmla="*/ 1 h 246"/>
                  <a:gd name="T56" fmla="*/ 1 w 92"/>
                  <a:gd name="T57" fmla="*/ 1 h 246"/>
                  <a:gd name="T58" fmla="*/ 1 w 92"/>
                  <a:gd name="T59" fmla="*/ 2 h 246"/>
                  <a:gd name="T60" fmla="*/ 1 w 92"/>
                  <a:gd name="T61" fmla="*/ 2 h 246"/>
                  <a:gd name="T62" fmla="*/ 1 w 92"/>
                  <a:gd name="T63" fmla="*/ 2 h 246"/>
                  <a:gd name="T64" fmla="*/ 1 w 92"/>
                  <a:gd name="T65" fmla="*/ 2 h 246"/>
                  <a:gd name="T66" fmla="*/ 1 w 92"/>
                  <a:gd name="T67" fmla="*/ 2 h 246"/>
                  <a:gd name="T68" fmla="*/ 1 w 92"/>
                  <a:gd name="T69" fmla="*/ 2 h 246"/>
                  <a:gd name="T70" fmla="*/ 1 w 92"/>
                  <a:gd name="T71" fmla="*/ 2 h 246"/>
                  <a:gd name="T72" fmla="*/ 1 w 92"/>
                  <a:gd name="T73" fmla="*/ 2 h 246"/>
                  <a:gd name="T74" fmla="*/ 1 w 92"/>
                  <a:gd name="T75" fmla="*/ 2 h 246"/>
                  <a:gd name="T76" fmla="*/ 1 w 92"/>
                  <a:gd name="T77" fmla="*/ 2 h 246"/>
                  <a:gd name="T78" fmla="*/ 1 w 92"/>
                  <a:gd name="T79" fmla="*/ 2 h 246"/>
                  <a:gd name="T80" fmla="*/ 1 w 92"/>
                  <a:gd name="T81" fmla="*/ 2 h 246"/>
                  <a:gd name="T82" fmla="*/ 1 w 92"/>
                  <a:gd name="T83" fmla="*/ 2 h 246"/>
                  <a:gd name="T84" fmla="*/ 1 w 92"/>
                  <a:gd name="T85" fmla="*/ 2 h 246"/>
                  <a:gd name="T86" fmla="*/ 1 w 92"/>
                  <a:gd name="T87" fmla="*/ 2 h 246"/>
                  <a:gd name="T88" fmla="*/ 1 w 92"/>
                  <a:gd name="T89" fmla="*/ 2 h 246"/>
                  <a:gd name="T90" fmla="*/ 1 w 92"/>
                  <a:gd name="T91" fmla="*/ 2 h 246"/>
                  <a:gd name="T92" fmla="*/ 1 w 92"/>
                  <a:gd name="T93" fmla="*/ 2 h 246"/>
                  <a:gd name="T94" fmla="*/ 1 w 92"/>
                  <a:gd name="T95" fmla="*/ 2 h 246"/>
                  <a:gd name="T96" fmla="*/ 1 w 92"/>
                  <a:gd name="T97" fmla="*/ 2 h 246"/>
                  <a:gd name="T98" fmla="*/ 1 w 92"/>
                  <a:gd name="T99" fmla="*/ 2 h 246"/>
                  <a:gd name="T100" fmla="*/ 1 w 92"/>
                  <a:gd name="T101" fmla="*/ 2 h 246"/>
                  <a:gd name="T102" fmla="*/ 1 w 92"/>
                  <a:gd name="T103" fmla="*/ 2 h 246"/>
                  <a:gd name="T104" fmla="*/ 1 w 92"/>
                  <a:gd name="T105" fmla="*/ 2 h 246"/>
                  <a:gd name="T106" fmla="*/ 1 w 92"/>
                  <a:gd name="T107" fmla="*/ 2 h 246"/>
                  <a:gd name="T108" fmla="*/ 1 w 92"/>
                  <a:gd name="T109" fmla="*/ 1 h 246"/>
                  <a:gd name="T110" fmla="*/ 1 w 92"/>
                  <a:gd name="T111" fmla="*/ 1 h 246"/>
                  <a:gd name="T112" fmla="*/ 1 w 92"/>
                  <a:gd name="T113" fmla="*/ 1 h 246"/>
                  <a:gd name="T114" fmla="*/ 1 w 92"/>
                  <a:gd name="T115" fmla="*/ 1 h 246"/>
                  <a:gd name="T116" fmla="*/ 1 w 92"/>
                  <a:gd name="T117" fmla="*/ 1 h 246"/>
                  <a:gd name="T118" fmla="*/ 1 w 92"/>
                  <a:gd name="T119" fmla="*/ 1 h 246"/>
                  <a:gd name="T120" fmla="*/ 1 w 92"/>
                  <a:gd name="T121" fmla="*/ 1 h 246"/>
                  <a:gd name="T122" fmla="*/ 1 w 92"/>
                  <a:gd name="T123" fmla="*/ 0 h 2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2"/>
                  <a:gd name="T187" fmla="*/ 0 h 246"/>
                  <a:gd name="T188" fmla="*/ 92 w 92"/>
                  <a:gd name="T189" fmla="*/ 246 h 24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2" h="246">
                    <a:moveTo>
                      <a:pt x="59" y="2"/>
                    </a:moveTo>
                    <a:lnTo>
                      <a:pt x="61" y="5"/>
                    </a:lnTo>
                    <a:lnTo>
                      <a:pt x="61" y="9"/>
                    </a:lnTo>
                    <a:lnTo>
                      <a:pt x="63" y="11"/>
                    </a:lnTo>
                    <a:lnTo>
                      <a:pt x="65" y="15"/>
                    </a:lnTo>
                    <a:lnTo>
                      <a:pt x="65" y="18"/>
                    </a:lnTo>
                    <a:lnTo>
                      <a:pt x="67" y="22"/>
                    </a:lnTo>
                    <a:lnTo>
                      <a:pt x="69" y="24"/>
                    </a:lnTo>
                    <a:lnTo>
                      <a:pt x="69" y="27"/>
                    </a:lnTo>
                    <a:lnTo>
                      <a:pt x="70" y="31"/>
                    </a:lnTo>
                    <a:lnTo>
                      <a:pt x="70" y="34"/>
                    </a:lnTo>
                    <a:lnTo>
                      <a:pt x="72" y="36"/>
                    </a:lnTo>
                    <a:lnTo>
                      <a:pt x="74" y="40"/>
                    </a:lnTo>
                    <a:lnTo>
                      <a:pt x="74" y="43"/>
                    </a:lnTo>
                    <a:lnTo>
                      <a:pt x="76" y="47"/>
                    </a:lnTo>
                    <a:lnTo>
                      <a:pt x="76" y="51"/>
                    </a:lnTo>
                    <a:lnTo>
                      <a:pt x="78" y="53"/>
                    </a:lnTo>
                    <a:lnTo>
                      <a:pt x="79" y="56"/>
                    </a:lnTo>
                    <a:lnTo>
                      <a:pt x="79" y="60"/>
                    </a:lnTo>
                    <a:lnTo>
                      <a:pt x="81" y="63"/>
                    </a:lnTo>
                    <a:lnTo>
                      <a:pt x="81" y="67"/>
                    </a:lnTo>
                    <a:lnTo>
                      <a:pt x="83" y="69"/>
                    </a:lnTo>
                    <a:lnTo>
                      <a:pt x="83" y="72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87" y="83"/>
                    </a:lnTo>
                    <a:lnTo>
                      <a:pt x="87" y="87"/>
                    </a:lnTo>
                    <a:lnTo>
                      <a:pt x="88" y="89"/>
                    </a:lnTo>
                    <a:lnTo>
                      <a:pt x="88" y="92"/>
                    </a:lnTo>
                    <a:lnTo>
                      <a:pt x="90" y="96"/>
                    </a:lnTo>
                    <a:lnTo>
                      <a:pt x="90" y="100"/>
                    </a:lnTo>
                    <a:lnTo>
                      <a:pt x="90" y="103"/>
                    </a:lnTo>
                    <a:lnTo>
                      <a:pt x="92" y="107"/>
                    </a:lnTo>
                    <a:lnTo>
                      <a:pt x="90" y="107"/>
                    </a:lnTo>
                    <a:lnTo>
                      <a:pt x="88" y="109"/>
                    </a:lnTo>
                    <a:lnTo>
                      <a:pt x="87" y="109"/>
                    </a:lnTo>
                    <a:lnTo>
                      <a:pt x="85" y="109"/>
                    </a:lnTo>
                    <a:lnTo>
                      <a:pt x="85" y="111"/>
                    </a:lnTo>
                    <a:lnTo>
                      <a:pt x="83" y="111"/>
                    </a:lnTo>
                    <a:lnTo>
                      <a:pt x="81" y="111"/>
                    </a:lnTo>
                    <a:lnTo>
                      <a:pt x="79" y="111"/>
                    </a:lnTo>
                    <a:lnTo>
                      <a:pt x="79" y="112"/>
                    </a:lnTo>
                    <a:lnTo>
                      <a:pt x="78" y="112"/>
                    </a:lnTo>
                    <a:lnTo>
                      <a:pt x="76" y="112"/>
                    </a:lnTo>
                    <a:lnTo>
                      <a:pt x="74" y="114"/>
                    </a:lnTo>
                    <a:lnTo>
                      <a:pt x="72" y="114"/>
                    </a:lnTo>
                    <a:lnTo>
                      <a:pt x="70" y="114"/>
                    </a:lnTo>
                    <a:lnTo>
                      <a:pt x="70" y="116"/>
                    </a:lnTo>
                    <a:lnTo>
                      <a:pt x="69" y="116"/>
                    </a:lnTo>
                    <a:lnTo>
                      <a:pt x="67" y="118"/>
                    </a:lnTo>
                    <a:lnTo>
                      <a:pt x="65" y="118"/>
                    </a:lnTo>
                    <a:lnTo>
                      <a:pt x="63" y="120"/>
                    </a:lnTo>
                    <a:lnTo>
                      <a:pt x="61" y="120"/>
                    </a:lnTo>
                    <a:lnTo>
                      <a:pt x="61" y="121"/>
                    </a:lnTo>
                    <a:lnTo>
                      <a:pt x="59" y="121"/>
                    </a:lnTo>
                    <a:lnTo>
                      <a:pt x="59" y="123"/>
                    </a:lnTo>
                    <a:lnTo>
                      <a:pt x="58" y="123"/>
                    </a:lnTo>
                    <a:lnTo>
                      <a:pt x="58" y="125"/>
                    </a:lnTo>
                    <a:lnTo>
                      <a:pt x="58" y="127"/>
                    </a:lnTo>
                    <a:lnTo>
                      <a:pt x="59" y="129"/>
                    </a:lnTo>
                    <a:lnTo>
                      <a:pt x="59" y="130"/>
                    </a:lnTo>
                    <a:lnTo>
                      <a:pt x="59" y="132"/>
                    </a:lnTo>
                    <a:lnTo>
                      <a:pt x="61" y="134"/>
                    </a:lnTo>
                    <a:lnTo>
                      <a:pt x="63" y="136"/>
                    </a:lnTo>
                    <a:lnTo>
                      <a:pt x="65" y="138"/>
                    </a:lnTo>
                    <a:lnTo>
                      <a:pt x="67" y="140"/>
                    </a:lnTo>
                    <a:lnTo>
                      <a:pt x="69" y="141"/>
                    </a:lnTo>
                    <a:lnTo>
                      <a:pt x="70" y="141"/>
                    </a:lnTo>
                    <a:lnTo>
                      <a:pt x="70" y="143"/>
                    </a:lnTo>
                    <a:lnTo>
                      <a:pt x="72" y="143"/>
                    </a:lnTo>
                    <a:lnTo>
                      <a:pt x="74" y="145"/>
                    </a:lnTo>
                    <a:lnTo>
                      <a:pt x="76" y="147"/>
                    </a:lnTo>
                    <a:lnTo>
                      <a:pt x="78" y="147"/>
                    </a:lnTo>
                    <a:lnTo>
                      <a:pt x="79" y="149"/>
                    </a:lnTo>
                    <a:lnTo>
                      <a:pt x="81" y="150"/>
                    </a:lnTo>
                    <a:lnTo>
                      <a:pt x="83" y="152"/>
                    </a:lnTo>
                    <a:lnTo>
                      <a:pt x="85" y="152"/>
                    </a:lnTo>
                    <a:lnTo>
                      <a:pt x="85" y="154"/>
                    </a:lnTo>
                    <a:lnTo>
                      <a:pt x="16" y="239"/>
                    </a:lnTo>
                    <a:lnTo>
                      <a:pt x="14" y="239"/>
                    </a:lnTo>
                    <a:lnTo>
                      <a:pt x="12" y="239"/>
                    </a:lnTo>
                    <a:lnTo>
                      <a:pt x="12" y="241"/>
                    </a:lnTo>
                    <a:lnTo>
                      <a:pt x="11" y="241"/>
                    </a:lnTo>
                    <a:lnTo>
                      <a:pt x="9" y="241"/>
                    </a:lnTo>
                    <a:lnTo>
                      <a:pt x="7" y="241"/>
                    </a:lnTo>
                    <a:lnTo>
                      <a:pt x="7" y="243"/>
                    </a:lnTo>
                    <a:lnTo>
                      <a:pt x="5" y="243"/>
                    </a:lnTo>
                    <a:lnTo>
                      <a:pt x="3" y="243"/>
                    </a:lnTo>
                    <a:lnTo>
                      <a:pt x="3" y="245"/>
                    </a:lnTo>
                    <a:lnTo>
                      <a:pt x="2" y="245"/>
                    </a:lnTo>
                    <a:lnTo>
                      <a:pt x="0" y="246"/>
                    </a:lnTo>
                    <a:lnTo>
                      <a:pt x="2" y="239"/>
                    </a:lnTo>
                    <a:lnTo>
                      <a:pt x="2" y="234"/>
                    </a:lnTo>
                    <a:lnTo>
                      <a:pt x="3" y="226"/>
                    </a:lnTo>
                    <a:lnTo>
                      <a:pt x="5" y="221"/>
                    </a:lnTo>
                    <a:lnTo>
                      <a:pt x="7" y="214"/>
                    </a:lnTo>
                    <a:lnTo>
                      <a:pt x="9" y="208"/>
                    </a:lnTo>
                    <a:lnTo>
                      <a:pt x="11" y="201"/>
                    </a:lnTo>
                    <a:lnTo>
                      <a:pt x="12" y="196"/>
                    </a:lnTo>
                    <a:lnTo>
                      <a:pt x="14" y="188"/>
                    </a:lnTo>
                    <a:lnTo>
                      <a:pt x="16" y="183"/>
                    </a:lnTo>
                    <a:lnTo>
                      <a:pt x="16" y="176"/>
                    </a:lnTo>
                    <a:lnTo>
                      <a:pt x="18" y="170"/>
                    </a:lnTo>
                    <a:lnTo>
                      <a:pt x="20" y="163"/>
                    </a:lnTo>
                    <a:lnTo>
                      <a:pt x="21" y="158"/>
                    </a:lnTo>
                    <a:lnTo>
                      <a:pt x="23" y="152"/>
                    </a:lnTo>
                    <a:lnTo>
                      <a:pt x="25" y="145"/>
                    </a:lnTo>
                    <a:lnTo>
                      <a:pt x="27" y="140"/>
                    </a:lnTo>
                    <a:lnTo>
                      <a:pt x="29" y="132"/>
                    </a:lnTo>
                    <a:lnTo>
                      <a:pt x="30" y="127"/>
                    </a:lnTo>
                    <a:lnTo>
                      <a:pt x="32" y="120"/>
                    </a:lnTo>
                    <a:lnTo>
                      <a:pt x="32" y="114"/>
                    </a:lnTo>
                    <a:lnTo>
                      <a:pt x="34" y="107"/>
                    </a:lnTo>
                    <a:lnTo>
                      <a:pt x="36" y="100"/>
                    </a:lnTo>
                    <a:lnTo>
                      <a:pt x="38" y="94"/>
                    </a:lnTo>
                    <a:lnTo>
                      <a:pt x="40" y="87"/>
                    </a:lnTo>
                    <a:lnTo>
                      <a:pt x="40" y="82"/>
                    </a:lnTo>
                    <a:lnTo>
                      <a:pt x="41" y="74"/>
                    </a:lnTo>
                    <a:lnTo>
                      <a:pt x="43" y="69"/>
                    </a:lnTo>
                    <a:lnTo>
                      <a:pt x="43" y="62"/>
                    </a:lnTo>
                    <a:lnTo>
                      <a:pt x="45" y="54"/>
                    </a:lnTo>
                    <a:lnTo>
                      <a:pt x="47" y="49"/>
                    </a:lnTo>
                    <a:lnTo>
                      <a:pt x="47" y="42"/>
                    </a:lnTo>
                    <a:lnTo>
                      <a:pt x="52" y="0"/>
                    </a:lnTo>
                    <a:lnTo>
                      <a:pt x="59" y="2"/>
                    </a:lnTo>
                    <a:close/>
                  </a:path>
                </a:pathLst>
              </a:custGeom>
              <a:solidFill>
                <a:srgbClr val="FFAB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Freeform 28"/>
              <p:cNvSpPr/>
              <p:nvPr/>
            </p:nvSpPr>
            <p:spPr bwMode="auto">
              <a:xfrm>
                <a:off x="5245" y="986"/>
                <a:ext cx="125" cy="214"/>
              </a:xfrm>
              <a:custGeom>
                <a:avLst/>
                <a:gdLst>
                  <a:gd name="T0" fmla="*/ 2 w 250"/>
                  <a:gd name="T1" fmla="*/ 1 h 427"/>
                  <a:gd name="T2" fmla="*/ 2 w 250"/>
                  <a:gd name="T3" fmla="*/ 2 h 427"/>
                  <a:gd name="T4" fmla="*/ 2 w 250"/>
                  <a:gd name="T5" fmla="*/ 2 h 427"/>
                  <a:gd name="T6" fmla="*/ 2 w 250"/>
                  <a:gd name="T7" fmla="*/ 3 h 427"/>
                  <a:gd name="T8" fmla="*/ 2 w 250"/>
                  <a:gd name="T9" fmla="*/ 3 h 427"/>
                  <a:gd name="T10" fmla="*/ 2 w 250"/>
                  <a:gd name="T11" fmla="*/ 3 h 427"/>
                  <a:gd name="T12" fmla="*/ 2 w 250"/>
                  <a:gd name="T13" fmla="*/ 4 h 427"/>
                  <a:gd name="T14" fmla="*/ 2 w 250"/>
                  <a:gd name="T15" fmla="*/ 4 h 427"/>
                  <a:gd name="T16" fmla="*/ 2 w 250"/>
                  <a:gd name="T17" fmla="*/ 4 h 427"/>
                  <a:gd name="T18" fmla="*/ 1 w 250"/>
                  <a:gd name="T19" fmla="*/ 4 h 427"/>
                  <a:gd name="T20" fmla="*/ 1 w 250"/>
                  <a:gd name="T21" fmla="*/ 4 h 427"/>
                  <a:gd name="T22" fmla="*/ 1 w 250"/>
                  <a:gd name="T23" fmla="*/ 4 h 427"/>
                  <a:gd name="T24" fmla="*/ 1 w 250"/>
                  <a:gd name="T25" fmla="*/ 4 h 427"/>
                  <a:gd name="T26" fmla="*/ 2 w 250"/>
                  <a:gd name="T27" fmla="*/ 4 h 427"/>
                  <a:gd name="T28" fmla="*/ 2 w 250"/>
                  <a:gd name="T29" fmla="*/ 4 h 427"/>
                  <a:gd name="T30" fmla="*/ 2 w 250"/>
                  <a:gd name="T31" fmla="*/ 3 h 427"/>
                  <a:gd name="T32" fmla="*/ 2 w 250"/>
                  <a:gd name="T33" fmla="*/ 3 h 427"/>
                  <a:gd name="T34" fmla="*/ 2 w 250"/>
                  <a:gd name="T35" fmla="*/ 3 h 427"/>
                  <a:gd name="T36" fmla="*/ 2 w 250"/>
                  <a:gd name="T37" fmla="*/ 3 h 427"/>
                  <a:gd name="T38" fmla="*/ 2 w 250"/>
                  <a:gd name="T39" fmla="*/ 3 h 427"/>
                  <a:gd name="T40" fmla="*/ 2 w 250"/>
                  <a:gd name="T41" fmla="*/ 3 h 427"/>
                  <a:gd name="T42" fmla="*/ 2 w 250"/>
                  <a:gd name="T43" fmla="*/ 3 h 427"/>
                  <a:gd name="T44" fmla="*/ 2 w 250"/>
                  <a:gd name="T45" fmla="*/ 3 h 427"/>
                  <a:gd name="T46" fmla="*/ 2 w 250"/>
                  <a:gd name="T47" fmla="*/ 3 h 427"/>
                  <a:gd name="T48" fmla="*/ 2 w 250"/>
                  <a:gd name="T49" fmla="*/ 2 h 427"/>
                  <a:gd name="T50" fmla="*/ 2 w 250"/>
                  <a:gd name="T51" fmla="*/ 2 h 427"/>
                  <a:gd name="T52" fmla="*/ 1 w 250"/>
                  <a:gd name="T53" fmla="*/ 2 h 427"/>
                  <a:gd name="T54" fmla="*/ 1 w 250"/>
                  <a:gd name="T55" fmla="*/ 1 h 427"/>
                  <a:gd name="T56" fmla="*/ 1 w 250"/>
                  <a:gd name="T57" fmla="*/ 1 h 427"/>
                  <a:gd name="T58" fmla="*/ 1 w 250"/>
                  <a:gd name="T59" fmla="*/ 1 h 427"/>
                  <a:gd name="T60" fmla="*/ 1 w 250"/>
                  <a:gd name="T61" fmla="*/ 1 h 427"/>
                  <a:gd name="T62" fmla="*/ 1 w 250"/>
                  <a:gd name="T63" fmla="*/ 2 h 427"/>
                  <a:gd name="T64" fmla="*/ 1 w 250"/>
                  <a:gd name="T65" fmla="*/ 2 h 427"/>
                  <a:gd name="T66" fmla="*/ 1 w 250"/>
                  <a:gd name="T67" fmla="*/ 2 h 427"/>
                  <a:gd name="T68" fmla="*/ 2 w 250"/>
                  <a:gd name="T69" fmla="*/ 3 h 427"/>
                  <a:gd name="T70" fmla="*/ 2 w 250"/>
                  <a:gd name="T71" fmla="*/ 3 h 427"/>
                  <a:gd name="T72" fmla="*/ 1 w 250"/>
                  <a:gd name="T73" fmla="*/ 3 h 427"/>
                  <a:gd name="T74" fmla="*/ 1 w 250"/>
                  <a:gd name="T75" fmla="*/ 2 h 427"/>
                  <a:gd name="T76" fmla="*/ 1 w 250"/>
                  <a:gd name="T77" fmla="*/ 2 h 427"/>
                  <a:gd name="T78" fmla="*/ 1 w 250"/>
                  <a:gd name="T79" fmla="*/ 2 h 427"/>
                  <a:gd name="T80" fmla="*/ 1 w 250"/>
                  <a:gd name="T81" fmla="*/ 2 h 427"/>
                  <a:gd name="T82" fmla="*/ 1 w 250"/>
                  <a:gd name="T83" fmla="*/ 2 h 427"/>
                  <a:gd name="T84" fmla="*/ 1 w 250"/>
                  <a:gd name="T85" fmla="*/ 2 h 427"/>
                  <a:gd name="T86" fmla="*/ 1 w 250"/>
                  <a:gd name="T87" fmla="*/ 2 h 427"/>
                  <a:gd name="T88" fmla="*/ 1 w 250"/>
                  <a:gd name="T89" fmla="*/ 1 h 427"/>
                  <a:gd name="T90" fmla="*/ 1 w 250"/>
                  <a:gd name="T91" fmla="*/ 1 h 427"/>
                  <a:gd name="T92" fmla="*/ 1 w 250"/>
                  <a:gd name="T93" fmla="*/ 1 h 427"/>
                  <a:gd name="T94" fmla="*/ 1 w 250"/>
                  <a:gd name="T95" fmla="*/ 1 h 427"/>
                  <a:gd name="T96" fmla="*/ 1 w 250"/>
                  <a:gd name="T97" fmla="*/ 1 h 427"/>
                  <a:gd name="T98" fmla="*/ 1 w 250"/>
                  <a:gd name="T99" fmla="*/ 1 h 427"/>
                  <a:gd name="T100" fmla="*/ 1 w 250"/>
                  <a:gd name="T101" fmla="*/ 1 h 427"/>
                  <a:gd name="T102" fmla="*/ 1 w 250"/>
                  <a:gd name="T103" fmla="*/ 1 h 427"/>
                  <a:gd name="T104" fmla="*/ 1 w 250"/>
                  <a:gd name="T105" fmla="*/ 1 h 427"/>
                  <a:gd name="T106" fmla="*/ 1 w 250"/>
                  <a:gd name="T107" fmla="*/ 0 h 427"/>
                  <a:gd name="T108" fmla="*/ 1 w 250"/>
                  <a:gd name="T109" fmla="*/ 1 h 427"/>
                  <a:gd name="T110" fmla="*/ 1 w 250"/>
                  <a:gd name="T111" fmla="*/ 1 h 427"/>
                  <a:gd name="T112" fmla="*/ 1 w 250"/>
                  <a:gd name="T113" fmla="*/ 1 h 427"/>
                  <a:gd name="T114" fmla="*/ 2 w 250"/>
                  <a:gd name="T115" fmla="*/ 1 h 42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50"/>
                  <a:gd name="T175" fmla="*/ 0 h 427"/>
                  <a:gd name="T176" fmla="*/ 250 w 250"/>
                  <a:gd name="T177" fmla="*/ 427 h 42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50" h="427">
                    <a:moveTo>
                      <a:pt x="149" y="43"/>
                    </a:moveTo>
                    <a:lnTo>
                      <a:pt x="153" y="52"/>
                    </a:lnTo>
                    <a:lnTo>
                      <a:pt x="158" y="61"/>
                    </a:lnTo>
                    <a:lnTo>
                      <a:pt x="163" y="69"/>
                    </a:lnTo>
                    <a:lnTo>
                      <a:pt x="167" y="78"/>
                    </a:lnTo>
                    <a:lnTo>
                      <a:pt x="172" y="87"/>
                    </a:lnTo>
                    <a:lnTo>
                      <a:pt x="176" y="96"/>
                    </a:lnTo>
                    <a:lnTo>
                      <a:pt x="181" y="105"/>
                    </a:lnTo>
                    <a:lnTo>
                      <a:pt x="185" y="114"/>
                    </a:lnTo>
                    <a:lnTo>
                      <a:pt x="189" y="123"/>
                    </a:lnTo>
                    <a:lnTo>
                      <a:pt x="192" y="132"/>
                    </a:lnTo>
                    <a:lnTo>
                      <a:pt x="198" y="141"/>
                    </a:lnTo>
                    <a:lnTo>
                      <a:pt x="201" y="150"/>
                    </a:lnTo>
                    <a:lnTo>
                      <a:pt x="205" y="159"/>
                    </a:lnTo>
                    <a:lnTo>
                      <a:pt x="207" y="168"/>
                    </a:lnTo>
                    <a:lnTo>
                      <a:pt x="210" y="177"/>
                    </a:lnTo>
                    <a:lnTo>
                      <a:pt x="214" y="188"/>
                    </a:lnTo>
                    <a:lnTo>
                      <a:pt x="218" y="197"/>
                    </a:lnTo>
                    <a:lnTo>
                      <a:pt x="220" y="206"/>
                    </a:lnTo>
                    <a:lnTo>
                      <a:pt x="223" y="215"/>
                    </a:lnTo>
                    <a:lnTo>
                      <a:pt x="227" y="226"/>
                    </a:lnTo>
                    <a:lnTo>
                      <a:pt x="229" y="235"/>
                    </a:lnTo>
                    <a:lnTo>
                      <a:pt x="230" y="244"/>
                    </a:lnTo>
                    <a:lnTo>
                      <a:pt x="234" y="255"/>
                    </a:lnTo>
                    <a:lnTo>
                      <a:pt x="236" y="264"/>
                    </a:lnTo>
                    <a:lnTo>
                      <a:pt x="238" y="273"/>
                    </a:lnTo>
                    <a:lnTo>
                      <a:pt x="239" y="284"/>
                    </a:lnTo>
                    <a:lnTo>
                      <a:pt x="241" y="293"/>
                    </a:lnTo>
                    <a:lnTo>
                      <a:pt x="243" y="304"/>
                    </a:lnTo>
                    <a:lnTo>
                      <a:pt x="245" y="313"/>
                    </a:lnTo>
                    <a:lnTo>
                      <a:pt x="247" y="324"/>
                    </a:lnTo>
                    <a:lnTo>
                      <a:pt x="249" y="333"/>
                    </a:lnTo>
                    <a:lnTo>
                      <a:pt x="250" y="344"/>
                    </a:lnTo>
                    <a:lnTo>
                      <a:pt x="247" y="348"/>
                    </a:lnTo>
                    <a:lnTo>
                      <a:pt x="243" y="351"/>
                    </a:lnTo>
                    <a:lnTo>
                      <a:pt x="241" y="355"/>
                    </a:lnTo>
                    <a:lnTo>
                      <a:pt x="238" y="358"/>
                    </a:lnTo>
                    <a:lnTo>
                      <a:pt x="234" y="362"/>
                    </a:lnTo>
                    <a:lnTo>
                      <a:pt x="230" y="364"/>
                    </a:lnTo>
                    <a:lnTo>
                      <a:pt x="227" y="368"/>
                    </a:lnTo>
                    <a:lnTo>
                      <a:pt x="223" y="371"/>
                    </a:lnTo>
                    <a:lnTo>
                      <a:pt x="220" y="373"/>
                    </a:lnTo>
                    <a:lnTo>
                      <a:pt x="216" y="377"/>
                    </a:lnTo>
                    <a:lnTo>
                      <a:pt x="212" y="378"/>
                    </a:lnTo>
                    <a:lnTo>
                      <a:pt x="209" y="382"/>
                    </a:lnTo>
                    <a:lnTo>
                      <a:pt x="205" y="384"/>
                    </a:lnTo>
                    <a:lnTo>
                      <a:pt x="201" y="387"/>
                    </a:lnTo>
                    <a:lnTo>
                      <a:pt x="198" y="389"/>
                    </a:lnTo>
                    <a:lnTo>
                      <a:pt x="192" y="391"/>
                    </a:lnTo>
                    <a:lnTo>
                      <a:pt x="189" y="395"/>
                    </a:lnTo>
                    <a:lnTo>
                      <a:pt x="185" y="396"/>
                    </a:lnTo>
                    <a:lnTo>
                      <a:pt x="181" y="398"/>
                    </a:lnTo>
                    <a:lnTo>
                      <a:pt x="176" y="400"/>
                    </a:lnTo>
                    <a:lnTo>
                      <a:pt x="172" y="404"/>
                    </a:lnTo>
                    <a:lnTo>
                      <a:pt x="169" y="406"/>
                    </a:lnTo>
                    <a:lnTo>
                      <a:pt x="165" y="407"/>
                    </a:lnTo>
                    <a:lnTo>
                      <a:pt x="160" y="409"/>
                    </a:lnTo>
                    <a:lnTo>
                      <a:pt x="156" y="411"/>
                    </a:lnTo>
                    <a:lnTo>
                      <a:pt x="153" y="415"/>
                    </a:lnTo>
                    <a:lnTo>
                      <a:pt x="149" y="416"/>
                    </a:lnTo>
                    <a:lnTo>
                      <a:pt x="143" y="418"/>
                    </a:lnTo>
                    <a:lnTo>
                      <a:pt x="140" y="420"/>
                    </a:lnTo>
                    <a:lnTo>
                      <a:pt x="136" y="424"/>
                    </a:lnTo>
                    <a:lnTo>
                      <a:pt x="133" y="425"/>
                    </a:lnTo>
                    <a:lnTo>
                      <a:pt x="129" y="427"/>
                    </a:lnTo>
                    <a:lnTo>
                      <a:pt x="127" y="427"/>
                    </a:lnTo>
                    <a:lnTo>
                      <a:pt x="127" y="425"/>
                    </a:lnTo>
                    <a:lnTo>
                      <a:pt x="125" y="425"/>
                    </a:lnTo>
                    <a:lnTo>
                      <a:pt x="125" y="424"/>
                    </a:lnTo>
                    <a:lnTo>
                      <a:pt x="124" y="422"/>
                    </a:lnTo>
                    <a:lnTo>
                      <a:pt x="124" y="420"/>
                    </a:lnTo>
                    <a:lnTo>
                      <a:pt x="122" y="420"/>
                    </a:lnTo>
                    <a:lnTo>
                      <a:pt x="122" y="418"/>
                    </a:lnTo>
                    <a:lnTo>
                      <a:pt x="122" y="416"/>
                    </a:lnTo>
                    <a:lnTo>
                      <a:pt x="120" y="416"/>
                    </a:lnTo>
                    <a:lnTo>
                      <a:pt x="120" y="415"/>
                    </a:lnTo>
                    <a:lnTo>
                      <a:pt x="120" y="413"/>
                    </a:lnTo>
                    <a:lnTo>
                      <a:pt x="120" y="411"/>
                    </a:lnTo>
                    <a:lnTo>
                      <a:pt x="118" y="411"/>
                    </a:lnTo>
                    <a:lnTo>
                      <a:pt x="118" y="409"/>
                    </a:lnTo>
                    <a:lnTo>
                      <a:pt x="118" y="407"/>
                    </a:lnTo>
                    <a:lnTo>
                      <a:pt x="116" y="407"/>
                    </a:lnTo>
                    <a:lnTo>
                      <a:pt x="116" y="406"/>
                    </a:lnTo>
                    <a:lnTo>
                      <a:pt x="116" y="404"/>
                    </a:lnTo>
                    <a:lnTo>
                      <a:pt x="118" y="402"/>
                    </a:lnTo>
                    <a:lnTo>
                      <a:pt x="120" y="402"/>
                    </a:lnTo>
                    <a:lnTo>
                      <a:pt x="122" y="402"/>
                    </a:lnTo>
                    <a:lnTo>
                      <a:pt x="124" y="400"/>
                    </a:lnTo>
                    <a:lnTo>
                      <a:pt x="125" y="400"/>
                    </a:lnTo>
                    <a:lnTo>
                      <a:pt x="127" y="400"/>
                    </a:lnTo>
                    <a:lnTo>
                      <a:pt x="127" y="398"/>
                    </a:lnTo>
                    <a:lnTo>
                      <a:pt x="129" y="398"/>
                    </a:lnTo>
                    <a:lnTo>
                      <a:pt x="131" y="398"/>
                    </a:lnTo>
                    <a:lnTo>
                      <a:pt x="133" y="398"/>
                    </a:lnTo>
                    <a:lnTo>
                      <a:pt x="133" y="396"/>
                    </a:lnTo>
                    <a:lnTo>
                      <a:pt x="134" y="396"/>
                    </a:lnTo>
                    <a:lnTo>
                      <a:pt x="136" y="396"/>
                    </a:lnTo>
                    <a:lnTo>
                      <a:pt x="138" y="395"/>
                    </a:lnTo>
                    <a:lnTo>
                      <a:pt x="140" y="393"/>
                    </a:lnTo>
                    <a:lnTo>
                      <a:pt x="142" y="393"/>
                    </a:lnTo>
                    <a:lnTo>
                      <a:pt x="143" y="391"/>
                    </a:lnTo>
                    <a:lnTo>
                      <a:pt x="145" y="391"/>
                    </a:lnTo>
                    <a:lnTo>
                      <a:pt x="145" y="389"/>
                    </a:lnTo>
                    <a:lnTo>
                      <a:pt x="147" y="389"/>
                    </a:lnTo>
                    <a:lnTo>
                      <a:pt x="149" y="387"/>
                    </a:lnTo>
                    <a:lnTo>
                      <a:pt x="149" y="386"/>
                    </a:lnTo>
                    <a:lnTo>
                      <a:pt x="151" y="386"/>
                    </a:lnTo>
                    <a:lnTo>
                      <a:pt x="151" y="384"/>
                    </a:lnTo>
                    <a:lnTo>
                      <a:pt x="153" y="382"/>
                    </a:lnTo>
                    <a:lnTo>
                      <a:pt x="154" y="380"/>
                    </a:lnTo>
                    <a:lnTo>
                      <a:pt x="154" y="378"/>
                    </a:lnTo>
                    <a:lnTo>
                      <a:pt x="154" y="377"/>
                    </a:lnTo>
                    <a:lnTo>
                      <a:pt x="154" y="375"/>
                    </a:lnTo>
                    <a:lnTo>
                      <a:pt x="154" y="371"/>
                    </a:lnTo>
                    <a:lnTo>
                      <a:pt x="154" y="369"/>
                    </a:lnTo>
                    <a:lnTo>
                      <a:pt x="153" y="368"/>
                    </a:lnTo>
                    <a:lnTo>
                      <a:pt x="153" y="364"/>
                    </a:lnTo>
                    <a:lnTo>
                      <a:pt x="151" y="362"/>
                    </a:lnTo>
                    <a:lnTo>
                      <a:pt x="151" y="360"/>
                    </a:lnTo>
                    <a:lnTo>
                      <a:pt x="149" y="357"/>
                    </a:lnTo>
                    <a:lnTo>
                      <a:pt x="149" y="355"/>
                    </a:lnTo>
                    <a:lnTo>
                      <a:pt x="147" y="353"/>
                    </a:lnTo>
                    <a:lnTo>
                      <a:pt x="145" y="351"/>
                    </a:lnTo>
                    <a:lnTo>
                      <a:pt x="145" y="348"/>
                    </a:lnTo>
                    <a:lnTo>
                      <a:pt x="143" y="346"/>
                    </a:lnTo>
                    <a:lnTo>
                      <a:pt x="143" y="344"/>
                    </a:lnTo>
                    <a:lnTo>
                      <a:pt x="142" y="342"/>
                    </a:lnTo>
                    <a:lnTo>
                      <a:pt x="142" y="339"/>
                    </a:lnTo>
                    <a:lnTo>
                      <a:pt x="140" y="337"/>
                    </a:lnTo>
                    <a:lnTo>
                      <a:pt x="140" y="335"/>
                    </a:lnTo>
                    <a:lnTo>
                      <a:pt x="138" y="333"/>
                    </a:lnTo>
                    <a:lnTo>
                      <a:pt x="138" y="331"/>
                    </a:lnTo>
                    <a:lnTo>
                      <a:pt x="138" y="329"/>
                    </a:lnTo>
                    <a:lnTo>
                      <a:pt x="138" y="328"/>
                    </a:lnTo>
                    <a:lnTo>
                      <a:pt x="138" y="324"/>
                    </a:lnTo>
                    <a:lnTo>
                      <a:pt x="140" y="322"/>
                    </a:lnTo>
                    <a:lnTo>
                      <a:pt x="140" y="320"/>
                    </a:lnTo>
                    <a:lnTo>
                      <a:pt x="140" y="319"/>
                    </a:lnTo>
                    <a:lnTo>
                      <a:pt x="142" y="317"/>
                    </a:lnTo>
                    <a:lnTo>
                      <a:pt x="143" y="315"/>
                    </a:lnTo>
                    <a:lnTo>
                      <a:pt x="145" y="315"/>
                    </a:lnTo>
                    <a:lnTo>
                      <a:pt x="147" y="313"/>
                    </a:lnTo>
                    <a:lnTo>
                      <a:pt x="151" y="311"/>
                    </a:lnTo>
                    <a:lnTo>
                      <a:pt x="151" y="310"/>
                    </a:lnTo>
                    <a:lnTo>
                      <a:pt x="151" y="308"/>
                    </a:lnTo>
                    <a:lnTo>
                      <a:pt x="151" y="306"/>
                    </a:lnTo>
                    <a:lnTo>
                      <a:pt x="151" y="304"/>
                    </a:lnTo>
                    <a:lnTo>
                      <a:pt x="149" y="304"/>
                    </a:lnTo>
                    <a:lnTo>
                      <a:pt x="149" y="302"/>
                    </a:lnTo>
                    <a:lnTo>
                      <a:pt x="147" y="300"/>
                    </a:lnTo>
                    <a:lnTo>
                      <a:pt x="147" y="299"/>
                    </a:lnTo>
                    <a:lnTo>
                      <a:pt x="145" y="297"/>
                    </a:lnTo>
                    <a:lnTo>
                      <a:pt x="145" y="295"/>
                    </a:lnTo>
                    <a:lnTo>
                      <a:pt x="145" y="293"/>
                    </a:lnTo>
                    <a:lnTo>
                      <a:pt x="145" y="291"/>
                    </a:lnTo>
                    <a:lnTo>
                      <a:pt x="145" y="290"/>
                    </a:lnTo>
                    <a:lnTo>
                      <a:pt x="147" y="290"/>
                    </a:lnTo>
                    <a:lnTo>
                      <a:pt x="147" y="288"/>
                    </a:lnTo>
                    <a:lnTo>
                      <a:pt x="149" y="288"/>
                    </a:lnTo>
                    <a:lnTo>
                      <a:pt x="151" y="288"/>
                    </a:lnTo>
                    <a:lnTo>
                      <a:pt x="153" y="288"/>
                    </a:lnTo>
                    <a:lnTo>
                      <a:pt x="154" y="288"/>
                    </a:lnTo>
                    <a:lnTo>
                      <a:pt x="156" y="288"/>
                    </a:lnTo>
                    <a:lnTo>
                      <a:pt x="158" y="288"/>
                    </a:lnTo>
                    <a:lnTo>
                      <a:pt x="158" y="286"/>
                    </a:lnTo>
                    <a:lnTo>
                      <a:pt x="160" y="286"/>
                    </a:lnTo>
                    <a:lnTo>
                      <a:pt x="162" y="286"/>
                    </a:lnTo>
                    <a:lnTo>
                      <a:pt x="162" y="284"/>
                    </a:lnTo>
                    <a:lnTo>
                      <a:pt x="163" y="284"/>
                    </a:lnTo>
                    <a:lnTo>
                      <a:pt x="163" y="282"/>
                    </a:lnTo>
                    <a:lnTo>
                      <a:pt x="165" y="281"/>
                    </a:lnTo>
                    <a:lnTo>
                      <a:pt x="162" y="273"/>
                    </a:lnTo>
                    <a:lnTo>
                      <a:pt x="158" y="268"/>
                    </a:lnTo>
                    <a:lnTo>
                      <a:pt x="154" y="262"/>
                    </a:lnTo>
                    <a:lnTo>
                      <a:pt x="151" y="255"/>
                    </a:lnTo>
                    <a:lnTo>
                      <a:pt x="147" y="250"/>
                    </a:lnTo>
                    <a:lnTo>
                      <a:pt x="143" y="242"/>
                    </a:lnTo>
                    <a:lnTo>
                      <a:pt x="142" y="235"/>
                    </a:lnTo>
                    <a:lnTo>
                      <a:pt x="138" y="230"/>
                    </a:lnTo>
                    <a:lnTo>
                      <a:pt x="136" y="223"/>
                    </a:lnTo>
                    <a:lnTo>
                      <a:pt x="133" y="215"/>
                    </a:lnTo>
                    <a:lnTo>
                      <a:pt x="131" y="208"/>
                    </a:lnTo>
                    <a:lnTo>
                      <a:pt x="129" y="203"/>
                    </a:lnTo>
                    <a:lnTo>
                      <a:pt x="125" y="195"/>
                    </a:lnTo>
                    <a:lnTo>
                      <a:pt x="124" y="188"/>
                    </a:lnTo>
                    <a:lnTo>
                      <a:pt x="122" y="181"/>
                    </a:lnTo>
                    <a:lnTo>
                      <a:pt x="122" y="174"/>
                    </a:lnTo>
                    <a:lnTo>
                      <a:pt x="120" y="166"/>
                    </a:lnTo>
                    <a:lnTo>
                      <a:pt x="118" y="159"/>
                    </a:lnTo>
                    <a:lnTo>
                      <a:pt x="116" y="152"/>
                    </a:lnTo>
                    <a:lnTo>
                      <a:pt x="116" y="145"/>
                    </a:lnTo>
                    <a:lnTo>
                      <a:pt x="116" y="137"/>
                    </a:lnTo>
                    <a:lnTo>
                      <a:pt x="114" y="130"/>
                    </a:lnTo>
                    <a:lnTo>
                      <a:pt x="114" y="123"/>
                    </a:lnTo>
                    <a:lnTo>
                      <a:pt x="114" y="116"/>
                    </a:lnTo>
                    <a:lnTo>
                      <a:pt x="116" y="108"/>
                    </a:lnTo>
                    <a:lnTo>
                      <a:pt x="116" y="101"/>
                    </a:lnTo>
                    <a:lnTo>
                      <a:pt x="116" y="94"/>
                    </a:lnTo>
                    <a:lnTo>
                      <a:pt x="118" y="87"/>
                    </a:lnTo>
                    <a:lnTo>
                      <a:pt x="120" y="79"/>
                    </a:lnTo>
                    <a:lnTo>
                      <a:pt x="122" y="70"/>
                    </a:lnTo>
                    <a:lnTo>
                      <a:pt x="124" y="63"/>
                    </a:lnTo>
                    <a:lnTo>
                      <a:pt x="125" y="56"/>
                    </a:lnTo>
                    <a:lnTo>
                      <a:pt x="124" y="56"/>
                    </a:lnTo>
                    <a:lnTo>
                      <a:pt x="124" y="54"/>
                    </a:lnTo>
                    <a:lnTo>
                      <a:pt x="122" y="54"/>
                    </a:lnTo>
                    <a:lnTo>
                      <a:pt x="122" y="52"/>
                    </a:lnTo>
                    <a:lnTo>
                      <a:pt x="120" y="52"/>
                    </a:lnTo>
                    <a:lnTo>
                      <a:pt x="118" y="52"/>
                    </a:lnTo>
                    <a:lnTo>
                      <a:pt x="116" y="52"/>
                    </a:lnTo>
                    <a:lnTo>
                      <a:pt x="113" y="58"/>
                    </a:lnTo>
                    <a:lnTo>
                      <a:pt x="111" y="65"/>
                    </a:lnTo>
                    <a:lnTo>
                      <a:pt x="109" y="70"/>
                    </a:lnTo>
                    <a:lnTo>
                      <a:pt x="107" y="76"/>
                    </a:lnTo>
                    <a:lnTo>
                      <a:pt x="105" y="83"/>
                    </a:lnTo>
                    <a:lnTo>
                      <a:pt x="105" y="88"/>
                    </a:lnTo>
                    <a:lnTo>
                      <a:pt x="104" y="96"/>
                    </a:lnTo>
                    <a:lnTo>
                      <a:pt x="104" y="101"/>
                    </a:lnTo>
                    <a:lnTo>
                      <a:pt x="102" y="108"/>
                    </a:lnTo>
                    <a:lnTo>
                      <a:pt x="102" y="116"/>
                    </a:lnTo>
                    <a:lnTo>
                      <a:pt x="102" y="121"/>
                    </a:lnTo>
                    <a:lnTo>
                      <a:pt x="102" y="128"/>
                    </a:lnTo>
                    <a:lnTo>
                      <a:pt x="102" y="136"/>
                    </a:lnTo>
                    <a:lnTo>
                      <a:pt x="102" y="141"/>
                    </a:lnTo>
                    <a:lnTo>
                      <a:pt x="102" y="148"/>
                    </a:lnTo>
                    <a:lnTo>
                      <a:pt x="102" y="156"/>
                    </a:lnTo>
                    <a:lnTo>
                      <a:pt x="104" y="161"/>
                    </a:lnTo>
                    <a:lnTo>
                      <a:pt x="104" y="168"/>
                    </a:lnTo>
                    <a:lnTo>
                      <a:pt x="105" y="174"/>
                    </a:lnTo>
                    <a:lnTo>
                      <a:pt x="107" y="181"/>
                    </a:lnTo>
                    <a:lnTo>
                      <a:pt x="107" y="188"/>
                    </a:lnTo>
                    <a:lnTo>
                      <a:pt x="109" y="194"/>
                    </a:lnTo>
                    <a:lnTo>
                      <a:pt x="111" y="199"/>
                    </a:lnTo>
                    <a:lnTo>
                      <a:pt x="113" y="206"/>
                    </a:lnTo>
                    <a:lnTo>
                      <a:pt x="116" y="212"/>
                    </a:lnTo>
                    <a:lnTo>
                      <a:pt x="118" y="219"/>
                    </a:lnTo>
                    <a:lnTo>
                      <a:pt x="120" y="224"/>
                    </a:lnTo>
                    <a:lnTo>
                      <a:pt x="124" y="230"/>
                    </a:lnTo>
                    <a:lnTo>
                      <a:pt x="125" y="235"/>
                    </a:lnTo>
                    <a:lnTo>
                      <a:pt x="129" y="241"/>
                    </a:lnTo>
                    <a:lnTo>
                      <a:pt x="133" y="246"/>
                    </a:lnTo>
                    <a:lnTo>
                      <a:pt x="136" y="252"/>
                    </a:lnTo>
                    <a:lnTo>
                      <a:pt x="136" y="253"/>
                    </a:lnTo>
                    <a:lnTo>
                      <a:pt x="136" y="255"/>
                    </a:lnTo>
                    <a:lnTo>
                      <a:pt x="136" y="257"/>
                    </a:lnTo>
                    <a:lnTo>
                      <a:pt x="136" y="259"/>
                    </a:lnTo>
                    <a:lnTo>
                      <a:pt x="136" y="261"/>
                    </a:lnTo>
                    <a:lnTo>
                      <a:pt x="134" y="262"/>
                    </a:lnTo>
                    <a:lnTo>
                      <a:pt x="134" y="264"/>
                    </a:lnTo>
                    <a:lnTo>
                      <a:pt x="134" y="266"/>
                    </a:lnTo>
                    <a:lnTo>
                      <a:pt x="133" y="266"/>
                    </a:lnTo>
                    <a:lnTo>
                      <a:pt x="133" y="268"/>
                    </a:lnTo>
                    <a:lnTo>
                      <a:pt x="131" y="270"/>
                    </a:lnTo>
                    <a:lnTo>
                      <a:pt x="131" y="271"/>
                    </a:lnTo>
                    <a:lnTo>
                      <a:pt x="129" y="271"/>
                    </a:lnTo>
                    <a:lnTo>
                      <a:pt x="129" y="273"/>
                    </a:lnTo>
                    <a:lnTo>
                      <a:pt x="127" y="275"/>
                    </a:lnTo>
                    <a:lnTo>
                      <a:pt x="127" y="277"/>
                    </a:lnTo>
                    <a:lnTo>
                      <a:pt x="125" y="279"/>
                    </a:lnTo>
                    <a:lnTo>
                      <a:pt x="125" y="281"/>
                    </a:lnTo>
                    <a:lnTo>
                      <a:pt x="124" y="282"/>
                    </a:lnTo>
                    <a:lnTo>
                      <a:pt x="124" y="284"/>
                    </a:lnTo>
                    <a:lnTo>
                      <a:pt x="124" y="286"/>
                    </a:lnTo>
                    <a:lnTo>
                      <a:pt x="124" y="288"/>
                    </a:lnTo>
                    <a:lnTo>
                      <a:pt x="124" y="290"/>
                    </a:lnTo>
                    <a:lnTo>
                      <a:pt x="87" y="201"/>
                    </a:lnTo>
                    <a:lnTo>
                      <a:pt x="75" y="195"/>
                    </a:lnTo>
                    <a:lnTo>
                      <a:pt x="0" y="219"/>
                    </a:lnTo>
                    <a:lnTo>
                      <a:pt x="2" y="217"/>
                    </a:lnTo>
                    <a:lnTo>
                      <a:pt x="4" y="213"/>
                    </a:lnTo>
                    <a:lnTo>
                      <a:pt x="6" y="212"/>
                    </a:lnTo>
                    <a:lnTo>
                      <a:pt x="8" y="208"/>
                    </a:lnTo>
                    <a:lnTo>
                      <a:pt x="9" y="206"/>
                    </a:lnTo>
                    <a:lnTo>
                      <a:pt x="11" y="204"/>
                    </a:lnTo>
                    <a:lnTo>
                      <a:pt x="13" y="201"/>
                    </a:lnTo>
                    <a:lnTo>
                      <a:pt x="15" y="199"/>
                    </a:lnTo>
                    <a:lnTo>
                      <a:pt x="17" y="197"/>
                    </a:lnTo>
                    <a:lnTo>
                      <a:pt x="18" y="194"/>
                    </a:lnTo>
                    <a:lnTo>
                      <a:pt x="20" y="192"/>
                    </a:lnTo>
                    <a:lnTo>
                      <a:pt x="22" y="190"/>
                    </a:lnTo>
                    <a:lnTo>
                      <a:pt x="24" y="188"/>
                    </a:lnTo>
                    <a:lnTo>
                      <a:pt x="26" y="185"/>
                    </a:lnTo>
                    <a:lnTo>
                      <a:pt x="28" y="183"/>
                    </a:lnTo>
                    <a:lnTo>
                      <a:pt x="29" y="181"/>
                    </a:lnTo>
                    <a:lnTo>
                      <a:pt x="31" y="179"/>
                    </a:lnTo>
                    <a:lnTo>
                      <a:pt x="35" y="177"/>
                    </a:lnTo>
                    <a:lnTo>
                      <a:pt x="37" y="174"/>
                    </a:lnTo>
                    <a:lnTo>
                      <a:pt x="38" y="172"/>
                    </a:lnTo>
                    <a:lnTo>
                      <a:pt x="40" y="170"/>
                    </a:lnTo>
                    <a:lnTo>
                      <a:pt x="42" y="168"/>
                    </a:lnTo>
                    <a:lnTo>
                      <a:pt x="44" y="166"/>
                    </a:lnTo>
                    <a:lnTo>
                      <a:pt x="46" y="163"/>
                    </a:lnTo>
                    <a:lnTo>
                      <a:pt x="47" y="161"/>
                    </a:lnTo>
                    <a:lnTo>
                      <a:pt x="49" y="159"/>
                    </a:lnTo>
                    <a:lnTo>
                      <a:pt x="51" y="156"/>
                    </a:lnTo>
                    <a:lnTo>
                      <a:pt x="55" y="154"/>
                    </a:lnTo>
                    <a:lnTo>
                      <a:pt x="57" y="152"/>
                    </a:lnTo>
                    <a:lnTo>
                      <a:pt x="58" y="150"/>
                    </a:lnTo>
                    <a:lnTo>
                      <a:pt x="60" y="146"/>
                    </a:lnTo>
                    <a:lnTo>
                      <a:pt x="62" y="145"/>
                    </a:lnTo>
                    <a:lnTo>
                      <a:pt x="62" y="143"/>
                    </a:lnTo>
                    <a:lnTo>
                      <a:pt x="60" y="141"/>
                    </a:lnTo>
                    <a:lnTo>
                      <a:pt x="60" y="139"/>
                    </a:lnTo>
                    <a:lnTo>
                      <a:pt x="60" y="137"/>
                    </a:lnTo>
                    <a:lnTo>
                      <a:pt x="58" y="136"/>
                    </a:lnTo>
                    <a:lnTo>
                      <a:pt x="58" y="134"/>
                    </a:lnTo>
                    <a:lnTo>
                      <a:pt x="57" y="132"/>
                    </a:lnTo>
                    <a:lnTo>
                      <a:pt x="55" y="130"/>
                    </a:lnTo>
                    <a:lnTo>
                      <a:pt x="53" y="128"/>
                    </a:lnTo>
                    <a:lnTo>
                      <a:pt x="53" y="127"/>
                    </a:lnTo>
                    <a:lnTo>
                      <a:pt x="51" y="127"/>
                    </a:lnTo>
                    <a:lnTo>
                      <a:pt x="49" y="125"/>
                    </a:lnTo>
                    <a:lnTo>
                      <a:pt x="47" y="123"/>
                    </a:lnTo>
                    <a:lnTo>
                      <a:pt x="46" y="123"/>
                    </a:lnTo>
                    <a:lnTo>
                      <a:pt x="46" y="121"/>
                    </a:lnTo>
                    <a:lnTo>
                      <a:pt x="44" y="121"/>
                    </a:lnTo>
                    <a:lnTo>
                      <a:pt x="44" y="119"/>
                    </a:lnTo>
                    <a:lnTo>
                      <a:pt x="42" y="119"/>
                    </a:lnTo>
                    <a:lnTo>
                      <a:pt x="42" y="117"/>
                    </a:lnTo>
                    <a:lnTo>
                      <a:pt x="40" y="117"/>
                    </a:lnTo>
                    <a:lnTo>
                      <a:pt x="38" y="116"/>
                    </a:lnTo>
                    <a:lnTo>
                      <a:pt x="40" y="116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46" y="114"/>
                    </a:lnTo>
                    <a:lnTo>
                      <a:pt x="46" y="112"/>
                    </a:lnTo>
                    <a:lnTo>
                      <a:pt x="47" y="112"/>
                    </a:lnTo>
                    <a:lnTo>
                      <a:pt x="49" y="112"/>
                    </a:lnTo>
                    <a:lnTo>
                      <a:pt x="49" y="110"/>
                    </a:lnTo>
                    <a:lnTo>
                      <a:pt x="51" y="110"/>
                    </a:lnTo>
                    <a:lnTo>
                      <a:pt x="53" y="110"/>
                    </a:lnTo>
                    <a:lnTo>
                      <a:pt x="55" y="110"/>
                    </a:lnTo>
                    <a:lnTo>
                      <a:pt x="55" y="108"/>
                    </a:lnTo>
                    <a:lnTo>
                      <a:pt x="57" y="108"/>
                    </a:lnTo>
                    <a:lnTo>
                      <a:pt x="58" y="107"/>
                    </a:lnTo>
                    <a:lnTo>
                      <a:pt x="60" y="107"/>
                    </a:lnTo>
                    <a:lnTo>
                      <a:pt x="60" y="105"/>
                    </a:lnTo>
                    <a:lnTo>
                      <a:pt x="62" y="105"/>
                    </a:lnTo>
                    <a:lnTo>
                      <a:pt x="64" y="103"/>
                    </a:lnTo>
                    <a:lnTo>
                      <a:pt x="66" y="103"/>
                    </a:lnTo>
                    <a:lnTo>
                      <a:pt x="66" y="101"/>
                    </a:lnTo>
                    <a:lnTo>
                      <a:pt x="67" y="101"/>
                    </a:lnTo>
                    <a:lnTo>
                      <a:pt x="67" y="99"/>
                    </a:lnTo>
                    <a:lnTo>
                      <a:pt x="69" y="99"/>
                    </a:lnTo>
                    <a:lnTo>
                      <a:pt x="67" y="96"/>
                    </a:lnTo>
                    <a:lnTo>
                      <a:pt x="67" y="92"/>
                    </a:lnTo>
                    <a:lnTo>
                      <a:pt x="67" y="90"/>
                    </a:lnTo>
                    <a:lnTo>
                      <a:pt x="66" y="87"/>
                    </a:lnTo>
                    <a:lnTo>
                      <a:pt x="66" y="83"/>
                    </a:lnTo>
                    <a:lnTo>
                      <a:pt x="64" y="79"/>
                    </a:lnTo>
                    <a:lnTo>
                      <a:pt x="64" y="78"/>
                    </a:lnTo>
                    <a:lnTo>
                      <a:pt x="62" y="74"/>
                    </a:lnTo>
                    <a:lnTo>
                      <a:pt x="62" y="70"/>
                    </a:lnTo>
                    <a:lnTo>
                      <a:pt x="60" y="69"/>
                    </a:lnTo>
                    <a:lnTo>
                      <a:pt x="60" y="65"/>
                    </a:lnTo>
                    <a:lnTo>
                      <a:pt x="58" y="61"/>
                    </a:lnTo>
                    <a:lnTo>
                      <a:pt x="58" y="58"/>
                    </a:lnTo>
                    <a:lnTo>
                      <a:pt x="57" y="56"/>
                    </a:lnTo>
                    <a:lnTo>
                      <a:pt x="57" y="52"/>
                    </a:lnTo>
                    <a:lnTo>
                      <a:pt x="55" y="49"/>
                    </a:lnTo>
                    <a:lnTo>
                      <a:pt x="53" y="47"/>
                    </a:lnTo>
                    <a:lnTo>
                      <a:pt x="53" y="43"/>
                    </a:lnTo>
                    <a:lnTo>
                      <a:pt x="51" y="40"/>
                    </a:lnTo>
                    <a:lnTo>
                      <a:pt x="51" y="38"/>
                    </a:lnTo>
                    <a:lnTo>
                      <a:pt x="49" y="34"/>
                    </a:lnTo>
                    <a:lnTo>
                      <a:pt x="49" y="30"/>
                    </a:lnTo>
                    <a:lnTo>
                      <a:pt x="47" y="27"/>
                    </a:lnTo>
                    <a:lnTo>
                      <a:pt x="47" y="25"/>
                    </a:lnTo>
                    <a:lnTo>
                      <a:pt x="46" y="21"/>
                    </a:lnTo>
                    <a:lnTo>
                      <a:pt x="46" y="18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2" y="9"/>
                    </a:lnTo>
                    <a:lnTo>
                      <a:pt x="42" y="5"/>
                    </a:lnTo>
                    <a:lnTo>
                      <a:pt x="40" y="3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7" y="2"/>
                    </a:lnTo>
                    <a:lnTo>
                      <a:pt x="51" y="2"/>
                    </a:lnTo>
                    <a:lnTo>
                      <a:pt x="55" y="3"/>
                    </a:lnTo>
                    <a:lnTo>
                      <a:pt x="58" y="3"/>
                    </a:lnTo>
                    <a:lnTo>
                      <a:pt x="62" y="5"/>
                    </a:lnTo>
                    <a:lnTo>
                      <a:pt x="66" y="5"/>
                    </a:lnTo>
                    <a:lnTo>
                      <a:pt x="69" y="7"/>
                    </a:lnTo>
                    <a:lnTo>
                      <a:pt x="71" y="9"/>
                    </a:lnTo>
                    <a:lnTo>
                      <a:pt x="75" y="9"/>
                    </a:lnTo>
                    <a:lnTo>
                      <a:pt x="78" y="11"/>
                    </a:lnTo>
                    <a:lnTo>
                      <a:pt x="82" y="12"/>
                    </a:lnTo>
                    <a:lnTo>
                      <a:pt x="85" y="14"/>
                    </a:lnTo>
                    <a:lnTo>
                      <a:pt x="89" y="14"/>
                    </a:lnTo>
                    <a:lnTo>
                      <a:pt x="93" y="16"/>
                    </a:lnTo>
                    <a:lnTo>
                      <a:pt x="96" y="18"/>
                    </a:lnTo>
                    <a:lnTo>
                      <a:pt x="98" y="20"/>
                    </a:lnTo>
                    <a:lnTo>
                      <a:pt x="102" y="21"/>
                    </a:lnTo>
                    <a:lnTo>
                      <a:pt x="105" y="23"/>
                    </a:lnTo>
                    <a:lnTo>
                      <a:pt x="109" y="23"/>
                    </a:lnTo>
                    <a:lnTo>
                      <a:pt x="113" y="25"/>
                    </a:lnTo>
                    <a:lnTo>
                      <a:pt x="116" y="27"/>
                    </a:lnTo>
                    <a:lnTo>
                      <a:pt x="118" y="29"/>
                    </a:lnTo>
                    <a:lnTo>
                      <a:pt x="122" y="30"/>
                    </a:lnTo>
                    <a:lnTo>
                      <a:pt x="125" y="32"/>
                    </a:lnTo>
                    <a:lnTo>
                      <a:pt x="129" y="34"/>
                    </a:lnTo>
                    <a:lnTo>
                      <a:pt x="133" y="36"/>
                    </a:lnTo>
                    <a:lnTo>
                      <a:pt x="134" y="38"/>
                    </a:lnTo>
                    <a:lnTo>
                      <a:pt x="138" y="38"/>
                    </a:lnTo>
                    <a:lnTo>
                      <a:pt x="142" y="40"/>
                    </a:lnTo>
                    <a:lnTo>
                      <a:pt x="145" y="41"/>
                    </a:lnTo>
                    <a:lnTo>
                      <a:pt x="149" y="43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Freeform 29"/>
              <p:cNvSpPr/>
              <p:nvPr/>
            </p:nvSpPr>
            <p:spPr bwMode="auto">
              <a:xfrm>
                <a:off x="5195" y="988"/>
                <a:ext cx="45" cy="39"/>
              </a:xfrm>
              <a:custGeom>
                <a:avLst/>
                <a:gdLst>
                  <a:gd name="T0" fmla="*/ 1 w 90"/>
                  <a:gd name="T1" fmla="*/ 1 h 78"/>
                  <a:gd name="T2" fmla="*/ 1 w 90"/>
                  <a:gd name="T3" fmla="*/ 1 h 78"/>
                  <a:gd name="T4" fmla="*/ 1 w 90"/>
                  <a:gd name="T5" fmla="*/ 1 h 78"/>
                  <a:gd name="T6" fmla="*/ 1 w 90"/>
                  <a:gd name="T7" fmla="*/ 1 h 78"/>
                  <a:gd name="T8" fmla="*/ 1 w 90"/>
                  <a:gd name="T9" fmla="*/ 1 h 78"/>
                  <a:gd name="T10" fmla="*/ 1 w 90"/>
                  <a:gd name="T11" fmla="*/ 1 h 78"/>
                  <a:gd name="T12" fmla="*/ 1 w 90"/>
                  <a:gd name="T13" fmla="*/ 1 h 78"/>
                  <a:gd name="T14" fmla="*/ 1 w 90"/>
                  <a:gd name="T15" fmla="*/ 1 h 78"/>
                  <a:gd name="T16" fmla="*/ 1 w 90"/>
                  <a:gd name="T17" fmla="*/ 1 h 78"/>
                  <a:gd name="T18" fmla="*/ 1 w 90"/>
                  <a:gd name="T19" fmla="*/ 1 h 78"/>
                  <a:gd name="T20" fmla="*/ 1 w 90"/>
                  <a:gd name="T21" fmla="*/ 1 h 78"/>
                  <a:gd name="T22" fmla="*/ 1 w 90"/>
                  <a:gd name="T23" fmla="*/ 1 h 78"/>
                  <a:gd name="T24" fmla="*/ 0 w 90"/>
                  <a:gd name="T25" fmla="*/ 1 h 78"/>
                  <a:gd name="T26" fmla="*/ 0 w 90"/>
                  <a:gd name="T27" fmla="*/ 1 h 78"/>
                  <a:gd name="T28" fmla="*/ 0 w 90"/>
                  <a:gd name="T29" fmla="*/ 1 h 78"/>
                  <a:gd name="T30" fmla="*/ 0 w 90"/>
                  <a:gd name="T31" fmla="*/ 1 h 78"/>
                  <a:gd name="T32" fmla="*/ 1 w 90"/>
                  <a:gd name="T33" fmla="*/ 1 h 78"/>
                  <a:gd name="T34" fmla="*/ 1 w 90"/>
                  <a:gd name="T35" fmla="*/ 1 h 78"/>
                  <a:gd name="T36" fmla="*/ 1 w 90"/>
                  <a:gd name="T37" fmla="*/ 1 h 78"/>
                  <a:gd name="T38" fmla="*/ 1 w 90"/>
                  <a:gd name="T39" fmla="*/ 1 h 78"/>
                  <a:gd name="T40" fmla="*/ 1 w 90"/>
                  <a:gd name="T41" fmla="*/ 1 h 78"/>
                  <a:gd name="T42" fmla="*/ 1 w 90"/>
                  <a:gd name="T43" fmla="*/ 1 h 78"/>
                  <a:gd name="T44" fmla="*/ 1 w 90"/>
                  <a:gd name="T45" fmla="*/ 1 h 78"/>
                  <a:gd name="T46" fmla="*/ 1 w 90"/>
                  <a:gd name="T47" fmla="*/ 1 h 78"/>
                  <a:gd name="T48" fmla="*/ 1 w 90"/>
                  <a:gd name="T49" fmla="*/ 1 h 78"/>
                  <a:gd name="T50" fmla="*/ 1 w 90"/>
                  <a:gd name="T51" fmla="*/ 1 h 78"/>
                  <a:gd name="T52" fmla="*/ 1 w 90"/>
                  <a:gd name="T53" fmla="*/ 1 h 78"/>
                  <a:gd name="T54" fmla="*/ 1 w 90"/>
                  <a:gd name="T55" fmla="*/ 1 h 78"/>
                  <a:gd name="T56" fmla="*/ 1 w 90"/>
                  <a:gd name="T57" fmla="*/ 1 h 78"/>
                  <a:gd name="T58" fmla="*/ 1 w 90"/>
                  <a:gd name="T59" fmla="*/ 1 h 78"/>
                  <a:gd name="T60" fmla="*/ 1 w 90"/>
                  <a:gd name="T61" fmla="*/ 1 h 78"/>
                  <a:gd name="T62" fmla="*/ 1 w 90"/>
                  <a:gd name="T63" fmla="*/ 1 h 78"/>
                  <a:gd name="T64" fmla="*/ 1 w 90"/>
                  <a:gd name="T65" fmla="*/ 1 h 78"/>
                  <a:gd name="T66" fmla="*/ 1 w 90"/>
                  <a:gd name="T67" fmla="*/ 1 h 78"/>
                  <a:gd name="T68" fmla="*/ 1 w 90"/>
                  <a:gd name="T69" fmla="*/ 1 h 78"/>
                  <a:gd name="T70" fmla="*/ 1 w 90"/>
                  <a:gd name="T71" fmla="*/ 1 h 78"/>
                  <a:gd name="T72" fmla="*/ 1 w 90"/>
                  <a:gd name="T73" fmla="*/ 0 h 78"/>
                  <a:gd name="T74" fmla="*/ 1 w 90"/>
                  <a:gd name="T75" fmla="*/ 1 h 78"/>
                  <a:gd name="T76" fmla="*/ 1 w 90"/>
                  <a:gd name="T77" fmla="*/ 1 h 78"/>
                  <a:gd name="T78" fmla="*/ 1 w 90"/>
                  <a:gd name="T79" fmla="*/ 1 h 78"/>
                  <a:gd name="T80" fmla="*/ 1 w 90"/>
                  <a:gd name="T81" fmla="*/ 1 h 78"/>
                  <a:gd name="T82" fmla="*/ 1 w 90"/>
                  <a:gd name="T83" fmla="*/ 1 h 78"/>
                  <a:gd name="T84" fmla="*/ 1 w 90"/>
                  <a:gd name="T85" fmla="*/ 1 h 78"/>
                  <a:gd name="T86" fmla="*/ 1 w 90"/>
                  <a:gd name="T87" fmla="*/ 1 h 78"/>
                  <a:gd name="T88" fmla="*/ 1 w 90"/>
                  <a:gd name="T89" fmla="*/ 1 h 78"/>
                  <a:gd name="T90" fmla="*/ 1 w 90"/>
                  <a:gd name="T91" fmla="*/ 1 h 78"/>
                  <a:gd name="T92" fmla="*/ 1 w 90"/>
                  <a:gd name="T93" fmla="*/ 1 h 7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0"/>
                  <a:gd name="T142" fmla="*/ 0 h 78"/>
                  <a:gd name="T143" fmla="*/ 90 w 90"/>
                  <a:gd name="T144" fmla="*/ 78 h 7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0" h="78">
                    <a:moveTo>
                      <a:pt x="81" y="78"/>
                    </a:moveTo>
                    <a:lnTo>
                      <a:pt x="79" y="76"/>
                    </a:lnTo>
                    <a:lnTo>
                      <a:pt x="78" y="76"/>
                    </a:lnTo>
                    <a:lnTo>
                      <a:pt x="76" y="75"/>
                    </a:lnTo>
                    <a:lnTo>
                      <a:pt x="74" y="73"/>
                    </a:lnTo>
                    <a:lnTo>
                      <a:pt x="74" y="71"/>
                    </a:lnTo>
                    <a:lnTo>
                      <a:pt x="72" y="69"/>
                    </a:lnTo>
                    <a:lnTo>
                      <a:pt x="70" y="67"/>
                    </a:lnTo>
                    <a:lnTo>
                      <a:pt x="69" y="66"/>
                    </a:lnTo>
                    <a:lnTo>
                      <a:pt x="69" y="64"/>
                    </a:lnTo>
                    <a:lnTo>
                      <a:pt x="67" y="62"/>
                    </a:lnTo>
                    <a:lnTo>
                      <a:pt x="65" y="60"/>
                    </a:lnTo>
                    <a:lnTo>
                      <a:pt x="65" y="58"/>
                    </a:lnTo>
                    <a:lnTo>
                      <a:pt x="63" y="56"/>
                    </a:lnTo>
                    <a:lnTo>
                      <a:pt x="61" y="55"/>
                    </a:lnTo>
                    <a:lnTo>
                      <a:pt x="61" y="53"/>
                    </a:lnTo>
                    <a:lnTo>
                      <a:pt x="60" y="51"/>
                    </a:lnTo>
                    <a:lnTo>
                      <a:pt x="58" y="49"/>
                    </a:lnTo>
                    <a:lnTo>
                      <a:pt x="56" y="47"/>
                    </a:lnTo>
                    <a:lnTo>
                      <a:pt x="54" y="46"/>
                    </a:lnTo>
                    <a:lnTo>
                      <a:pt x="52" y="44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49" y="42"/>
                    </a:lnTo>
                    <a:lnTo>
                      <a:pt x="47" y="42"/>
                    </a:lnTo>
                    <a:lnTo>
                      <a:pt x="45" y="42"/>
                    </a:lnTo>
                    <a:lnTo>
                      <a:pt x="43" y="40"/>
                    </a:lnTo>
                    <a:lnTo>
                      <a:pt x="41" y="42"/>
                    </a:lnTo>
                    <a:lnTo>
                      <a:pt x="40" y="42"/>
                    </a:lnTo>
                    <a:lnTo>
                      <a:pt x="38" y="42"/>
                    </a:lnTo>
                    <a:lnTo>
                      <a:pt x="34" y="42"/>
                    </a:lnTo>
                    <a:lnTo>
                      <a:pt x="32" y="44"/>
                    </a:lnTo>
                    <a:lnTo>
                      <a:pt x="3" y="71"/>
                    </a:lnTo>
                    <a:lnTo>
                      <a:pt x="2" y="69"/>
                    </a:lnTo>
                    <a:lnTo>
                      <a:pt x="2" y="67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2" y="29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5" y="22"/>
                    </a:lnTo>
                    <a:lnTo>
                      <a:pt x="5" y="20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0" y="22"/>
                    </a:lnTo>
                    <a:lnTo>
                      <a:pt x="21" y="24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7"/>
                    </a:lnTo>
                    <a:lnTo>
                      <a:pt x="27" y="27"/>
                    </a:lnTo>
                    <a:lnTo>
                      <a:pt x="29" y="27"/>
                    </a:lnTo>
                    <a:lnTo>
                      <a:pt x="32" y="27"/>
                    </a:lnTo>
                    <a:lnTo>
                      <a:pt x="34" y="27"/>
                    </a:lnTo>
                    <a:lnTo>
                      <a:pt x="36" y="26"/>
                    </a:lnTo>
                    <a:lnTo>
                      <a:pt x="38" y="26"/>
                    </a:lnTo>
                    <a:lnTo>
                      <a:pt x="40" y="26"/>
                    </a:lnTo>
                    <a:lnTo>
                      <a:pt x="41" y="24"/>
                    </a:lnTo>
                    <a:lnTo>
                      <a:pt x="43" y="24"/>
                    </a:lnTo>
                    <a:lnTo>
                      <a:pt x="47" y="24"/>
                    </a:lnTo>
                    <a:lnTo>
                      <a:pt x="49" y="22"/>
                    </a:lnTo>
                    <a:lnTo>
                      <a:pt x="50" y="22"/>
                    </a:lnTo>
                    <a:lnTo>
                      <a:pt x="52" y="20"/>
                    </a:lnTo>
                    <a:lnTo>
                      <a:pt x="54" y="20"/>
                    </a:lnTo>
                    <a:lnTo>
                      <a:pt x="56" y="18"/>
                    </a:lnTo>
                    <a:lnTo>
                      <a:pt x="58" y="18"/>
                    </a:lnTo>
                    <a:lnTo>
                      <a:pt x="60" y="17"/>
                    </a:lnTo>
                    <a:lnTo>
                      <a:pt x="61" y="17"/>
                    </a:lnTo>
                    <a:lnTo>
                      <a:pt x="63" y="15"/>
                    </a:lnTo>
                    <a:lnTo>
                      <a:pt x="65" y="13"/>
                    </a:lnTo>
                    <a:lnTo>
                      <a:pt x="67" y="13"/>
                    </a:lnTo>
                    <a:lnTo>
                      <a:pt x="69" y="11"/>
                    </a:lnTo>
                    <a:lnTo>
                      <a:pt x="72" y="11"/>
                    </a:lnTo>
                    <a:lnTo>
                      <a:pt x="74" y="9"/>
                    </a:lnTo>
                    <a:lnTo>
                      <a:pt x="76" y="8"/>
                    </a:lnTo>
                    <a:lnTo>
                      <a:pt x="78" y="8"/>
                    </a:lnTo>
                    <a:lnTo>
                      <a:pt x="79" y="6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5" y="2"/>
                    </a:lnTo>
                    <a:lnTo>
                      <a:pt x="87" y="2"/>
                    </a:lnTo>
                    <a:lnTo>
                      <a:pt x="88" y="0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90" y="4"/>
                    </a:lnTo>
                    <a:lnTo>
                      <a:pt x="90" y="8"/>
                    </a:lnTo>
                    <a:lnTo>
                      <a:pt x="90" y="9"/>
                    </a:lnTo>
                    <a:lnTo>
                      <a:pt x="90" y="11"/>
                    </a:lnTo>
                    <a:lnTo>
                      <a:pt x="90" y="15"/>
                    </a:lnTo>
                    <a:lnTo>
                      <a:pt x="90" y="17"/>
                    </a:lnTo>
                    <a:lnTo>
                      <a:pt x="90" y="18"/>
                    </a:lnTo>
                    <a:lnTo>
                      <a:pt x="90" y="22"/>
                    </a:lnTo>
                    <a:lnTo>
                      <a:pt x="90" y="24"/>
                    </a:lnTo>
                    <a:lnTo>
                      <a:pt x="90" y="26"/>
                    </a:lnTo>
                    <a:lnTo>
                      <a:pt x="90" y="29"/>
                    </a:lnTo>
                    <a:lnTo>
                      <a:pt x="90" y="31"/>
                    </a:lnTo>
                    <a:lnTo>
                      <a:pt x="90" y="33"/>
                    </a:lnTo>
                    <a:lnTo>
                      <a:pt x="88" y="37"/>
                    </a:lnTo>
                    <a:lnTo>
                      <a:pt x="88" y="38"/>
                    </a:lnTo>
                    <a:lnTo>
                      <a:pt x="88" y="42"/>
                    </a:lnTo>
                    <a:lnTo>
                      <a:pt x="88" y="44"/>
                    </a:lnTo>
                    <a:lnTo>
                      <a:pt x="88" y="46"/>
                    </a:lnTo>
                    <a:lnTo>
                      <a:pt x="87" y="49"/>
                    </a:lnTo>
                    <a:lnTo>
                      <a:pt x="87" y="51"/>
                    </a:lnTo>
                    <a:lnTo>
                      <a:pt x="87" y="55"/>
                    </a:lnTo>
                    <a:lnTo>
                      <a:pt x="87" y="56"/>
                    </a:lnTo>
                    <a:lnTo>
                      <a:pt x="85" y="58"/>
                    </a:lnTo>
                    <a:lnTo>
                      <a:pt x="85" y="62"/>
                    </a:lnTo>
                    <a:lnTo>
                      <a:pt x="85" y="64"/>
                    </a:lnTo>
                    <a:lnTo>
                      <a:pt x="85" y="66"/>
                    </a:lnTo>
                    <a:lnTo>
                      <a:pt x="83" y="69"/>
                    </a:lnTo>
                    <a:lnTo>
                      <a:pt x="83" y="71"/>
                    </a:lnTo>
                    <a:lnTo>
                      <a:pt x="83" y="73"/>
                    </a:lnTo>
                    <a:lnTo>
                      <a:pt x="81" y="76"/>
                    </a:lnTo>
                    <a:lnTo>
                      <a:pt x="81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Freeform 30"/>
              <p:cNvSpPr/>
              <p:nvPr/>
            </p:nvSpPr>
            <p:spPr bwMode="auto">
              <a:xfrm>
                <a:off x="5170" y="990"/>
                <a:ext cx="32" cy="122"/>
              </a:xfrm>
              <a:custGeom>
                <a:avLst/>
                <a:gdLst>
                  <a:gd name="T0" fmla="*/ 0 w 65"/>
                  <a:gd name="T1" fmla="*/ 0 h 245"/>
                  <a:gd name="T2" fmla="*/ 0 w 65"/>
                  <a:gd name="T3" fmla="*/ 0 h 245"/>
                  <a:gd name="T4" fmla="*/ 0 w 65"/>
                  <a:gd name="T5" fmla="*/ 0 h 245"/>
                  <a:gd name="T6" fmla="*/ 0 w 65"/>
                  <a:gd name="T7" fmla="*/ 0 h 245"/>
                  <a:gd name="T8" fmla="*/ 0 w 65"/>
                  <a:gd name="T9" fmla="*/ 0 h 245"/>
                  <a:gd name="T10" fmla="*/ 0 w 65"/>
                  <a:gd name="T11" fmla="*/ 1 h 245"/>
                  <a:gd name="T12" fmla="*/ 0 w 65"/>
                  <a:gd name="T13" fmla="*/ 1 h 245"/>
                  <a:gd name="T14" fmla="*/ 0 w 65"/>
                  <a:gd name="T15" fmla="*/ 1 h 245"/>
                  <a:gd name="T16" fmla="*/ 0 w 65"/>
                  <a:gd name="T17" fmla="*/ 1 h 245"/>
                  <a:gd name="T18" fmla="*/ 0 w 65"/>
                  <a:gd name="T19" fmla="*/ 1 h 245"/>
                  <a:gd name="T20" fmla="*/ 0 w 65"/>
                  <a:gd name="T21" fmla="*/ 1 h 245"/>
                  <a:gd name="T22" fmla="*/ 0 w 65"/>
                  <a:gd name="T23" fmla="*/ 1 h 245"/>
                  <a:gd name="T24" fmla="*/ 0 w 65"/>
                  <a:gd name="T25" fmla="*/ 1 h 245"/>
                  <a:gd name="T26" fmla="*/ 0 w 65"/>
                  <a:gd name="T27" fmla="*/ 1 h 245"/>
                  <a:gd name="T28" fmla="*/ 0 w 65"/>
                  <a:gd name="T29" fmla="*/ 1 h 245"/>
                  <a:gd name="T30" fmla="*/ 0 w 65"/>
                  <a:gd name="T31" fmla="*/ 1 h 245"/>
                  <a:gd name="T32" fmla="*/ 0 w 65"/>
                  <a:gd name="T33" fmla="*/ 1 h 245"/>
                  <a:gd name="T34" fmla="*/ 0 w 65"/>
                  <a:gd name="T35" fmla="*/ 1 h 245"/>
                  <a:gd name="T36" fmla="*/ 0 w 65"/>
                  <a:gd name="T37" fmla="*/ 1 h 245"/>
                  <a:gd name="T38" fmla="*/ 0 w 65"/>
                  <a:gd name="T39" fmla="*/ 1 h 245"/>
                  <a:gd name="T40" fmla="*/ 0 w 65"/>
                  <a:gd name="T41" fmla="*/ 1 h 245"/>
                  <a:gd name="T42" fmla="*/ 0 w 65"/>
                  <a:gd name="T43" fmla="*/ 1 h 245"/>
                  <a:gd name="T44" fmla="*/ 0 w 65"/>
                  <a:gd name="T45" fmla="*/ 1 h 245"/>
                  <a:gd name="T46" fmla="*/ 0 w 65"/>
                  <a:gd name="T47" fmla="*/ 0 h 245"/>
                  <a:gd name="T48" fmla="*/ 0 w 65"/>
                  <a:gd name="T49" fmla="*/ 0 h 245"/>
                  <a:gd name="T50" fmla="*/ 0 w 65"/>
                  <a:gd name="T51" fmla="*/ 0 h 245"/>
                  <a:gd name="T52" fmla="*/ 0 w 65"/>
                  <a:gd name="T53" fmla="*/ 0 h 245"/>
                  <a:gd name="T54" fmla="*/ 0 w 65"/>
                  <a:gd name="T55" fmla="*/ 0 h 245"/>
                  <a:gd name="T56" fmla="*/ 0 w 65"/>
                  <a:gd name="T57" fmla="*/ 0 h 245"/>
                  <a:gd name="T58" fmla="*/ 0 w 65"/>
                  <a:gd name="T59" fmla="*/ 0 h 245"/>
                  <a:gd name="T60" fmla="*/ 0 w 65"/>
                  <a:gd name="T61" fmla="*/ 0 h 245"/>
                  <a:gd name="T62" fmla="*/ 0 w 65"/>
                  <a:gd name="T63" fmla="*/ 0 h 245"/>
                  <a:gd name="T64" fmla="*/ 0 w 65"/>
                  <a:gd name="T65" fmla="*/ 0 h 245"/>
                  <a:gd name="T66" fmla="*/ 0 w 65"/>
                  <a:gd name="T67" fmla="*/ 0 h 245"/>
                  <a:gd name="T68" fmla="*/ 0 w 65"/>
                  <a:gd name="T69" fmla="*/ 0 h 245"/>
                  <a:gd name="T70" fmla="*/ 0 w 65"/>
                  <a:gd name="T71" fmla="*/ 0 h 245"/>
                  <a:gd name="T72" fmla="*/ 0 w 65"/>
                  <a:gd name="T73" fmla="*/ 0 h 245"/>
                  <a:gd name="T74" fmla="*/ 0 w 65"/>
                  <a:gd name="T75" fmla="*/ 0 h 245"/>
                  <a:gd name="T76" fmla="*/ 0 w 65"/>
                  <a:gd name="T77" fmla="*/ 0 h 245"/>
                  <a:gd name="T78" fmla="*/ 0 w 65"/>
                  <a:gd name="T79" fmla="*/ 0 h 245"/>
                  <a:gd name="T80" fmla="*/ 0 w 65"/>
                  <a:gd name="T81" fmla="*/ 0 h 245"/>
                  <a:gd name="T82" fmla="*/ 0 w 65"/>
                  <a:gd name="T83" fmla="*/ 0 h 245"/>
                  <a:gd name="T84" fmla="*/ 0 w 65"/>
                  <a:gd name="T85" fmla="*/ 0 h 245"/>
                  <a:gd name="T86" fmla="*/ 0 w 65"/>
                  <a:gd name="T87" fmla="*/ 0 h 245"/>
                  <a:gd name="T88" fmla="*/ 0 w 65"/>
                  <a:gd name="T89" fmla="*/ 0 h 245"/>
                  <a:gd name="T90" fmla="*/ 0 w 65"/>
                  <a:gd name="T91" fmla="*/ 0 h 24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5"/>
                  <a:gd name="T139" fmla="*/ 0 h 245"/>
                  <a:gd name="T140" fmla="*/ 65 w 65"/>
                  <a:gd name="T141" fmla="*/ 245 h 24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5" h="245">
                    <a:moveTo>
                      <a:pt x="47" y="0"/>
                    </a:moveTo>
                    <a:lnTo>
                      <a:pt x="45" y="7"/>
                    </a:lnTo>
                    <a:lnTo>
                      <a:pt x="42" y="14"/>
                    </a:lnTo>
                    <a:lnTo>
                      <a:pt x="40" y="22"/>
                    </a:lnTo>
                    <a:lnTo>
                      <a:pt x="38" y="29"/>
                    </a:lnTo>
                    <a:lnTo>
                      <a:pt x="38" y="38"/>
                    </a:lnTo>
                    <a:lnTo>
                      <a:pt x="36" y="45"/>
                    </a:lnTo>
                    <a:lnTo>
                      <a:pt x="36" y="52"/>
                    </a:lnTo>
                    <a:lnTo>
                      <a:pt x="36" y="60"/>
                    </a:lnTo>
                    <a:lnTo>
                      <a:pt x="36" y="67"/>
                    </a:lnTo>
                    <a:lnTo>
                      <a:pt x="36" y="76"/>
                    </a:lnTo>
                    <a:lnTo>
                      <a:pt x="36" y="83"/>
                    </a:lnTo>
                    <a:lnTo>
                      <a:pt x="38" y="91"/>
                    </a:lnTo>
                    <a:lnTo>
                      <a:pt x="38" y="100"/>
                    </a:lnTo>
                    <a:lnTo>
                      <a:pt x="40" y="107"/>
                    </a:lnTo>
                    <a:lnTo>
                      <a:pt x="42" y="114"/>
                    </a:lnTo>
                    <a:lnTo>
                      <a:pt x="42" y="121"/>
                    </a:lnTo>
                    <a:lnTo>
                      <a:pt x="43" y="130"/>
                    </a:lnTo>
                    <a:lnTo>
                      <a:pt x="45" y="138"/>
                    </a:lnTo>
                    <a:lnTo>
                      <a:pt x="47" y="145"/>
                    </a:lnTo>
                    <a:lnTo>
                      <a:pt x="49" y="154"/>
                    </a:lnTo>
                    <a:lnTo>
                      <a:pt x="51" y="161"/>
                    </a:lnTo>
                    <a:lnTo>
                      <a:pt x="53" y="168"/>
                    </a:lnTo>
                    <a:lnTo>
                      <a:pt x="54" y="176"/>
                    </a:lnTo>
                    <a:lnTo>
                      <a:pt x="54" y="185"/>
                    </a:lnTo>
                    <a:lnTo>
                      <a:pt x="56" y="192"/>
                    </a:lnTo>
                    <a:lnTo>
                      <a:pt x="58" y="199"/>
                    </a:lnTo>
                    <a:lnTo>
                      <a:pt x="60" y="206"/>
                    </a:lnTo>
                    <a:lnTo>
                      <a:pt x="62" y="214"/>
                    </a:lnTo>
                    <a:lnTo>
                      <a:pt x="62" y="223"/>
                    </a:lnTo>
                    <a:lnTo>
                      <a:pt x="63" y="230"/>
                    </a:lnTo>
                    <a:lnTo>
                      <a:pt x="63" y="237"/>
                    </a:lnTo>
                    <a:lnTo>
                      <a:pt x="65" y="245"/>
                    </a:lnTo>
                    <a:lnTo>
                      <a:pt x="63" y="241"/>
                    </a:lnTo>
                    <a:lnTo>
                      <a:pt x="60" y="237"/>
                    </a:lnTo>
                    <a:lnTo>
                      <a:pt x="58" y="235"/>
                    </a:lnTo>
                    <a:lnTo>
                      <a:pt x="56" y="232"/>
                    </a:lnTo>
                    <a:lnTo>
                      <a:pt x="54" y="228"/>
                    </a:lnTo>
                    <a:lnTo>
                      <a:pt x="53" y="225"/>
                    </a:lnTo>
                    <a:lnTo>
                      <a:pt x="49" y="223"/>
                    </a:lnTo>
                    <a:lnTo>
                      <a:pt x="47" y="219"/>
                    </a:lnTo>
                    <a:lnTo>
                      <a:pt x="45" y="216"/>
                    </a:lnTo>
                    <a:lnTo>
                      <a:pt x="43" y="212"/>
                    </a:lnTo>
                    <a:lnTo>
                      <a:pt x="42" y="210"/>
                    </a:lnTo>
                    <a:lnTo>
                      <a:pt x="40" y="206"/>
                    </a:lnTo>
                    <a:lnTo>
                      <a:pt x="38" y="203"/>
                    </a:lnTo>
                    <a:lnTo>
                      <a:pt x="36" y="199"/>
                    </a:lnTo>
                    <a:lnTo>
                      <a:pt x="34" y="196"/>
                    </a:lnTo>
                    <a:lnTo>
                      <a:pt x="33" y="194"/>
                    </a:lnTo>
                    <a:lnTo>
                      <a:pt x="31" y="190"/>
                    </a:lnTo>
                    <a:lnTo>
                      <a:pt x="29" y="187"/>
                    </a:lnTo>
                    <a:lnTo>
                      <a:pt x="27" y="183"/>
                    </a:lnTo>
                    <a:lnTo>
                      <a:pt x="25" y="179"/>
                    </a:lnTo>
                    <a:lnTo>
                      <a:pt x="24" y="176"/>
                    </a:lnTo>
                    <a:lnTo>
                      <a:pt x="22" y="172"/>
                    </a:lnTo>
                    <a:lnTo>
                      <a:pt x="20" y="168"/>
                    </a:lnTo>
                    <a:lnTo>
                      <a:pt x="18" y="167"/>
                    </a:lnTo>
                    <a:lnTo>
                      <a:pt x="16" y="163"/>
                    </a:lnTo>
                    <a:lnTo>
                      <a:pt x="16" y="159"/>
                    </a:lnTo>
                    <a:lnTo>
                      <a:pt x="15" y="156"/>
                    </a:lnTo>
                    <a:lnTo>
                      <a:pt x="13" y="152"/>
                    </a:lnTo>
                    <a:lnTo>
                      <a:pt x="11" y="149"/>
                    </a:lnTo>
                    <a:lnTo>
                      <a:pt x="9" y="145"/>
                    </a:lnTo>
                    <a:lnTo>
                      <a:pt x="9" y="141"/>
                    </a:lnTo>
                    <a:lnTo>
                      <a:pt x="7" y="138"/>
                    </a:lnTo>
                    <a:lnTo>
                      <a:pt x="7" y="136"/>
                    </a:lnTo>
                    <a:lnTo>
                      <a:pt x="7" y="134"/>
                    </a:lnTo>
                    <a:lnTo>
                      <a:pt x="9" y="132"/>
                    </a:lnTo>
                    <a:lnTo>
                      <a:pt x="9" y="130"/>
                    </a:lnTo>
                    <a:lnTo>
                      <a:pt x="11" y="129"/>
                    </a:lnTo>
                    <a:lnTo>
                      <a:pt x="13" y="127"/>
                    </a:lnTo>
                    <a:lnTo>
                      <a:pt x="15" y="125"/>
                    </a:lnTo>
                    <a:lnTo>
                      <a:pt x="16" y="123"/>
                    </a:lnTo>
                    <a:lnTo>
                      <a:pt x="16" y="121"/>
                    </a:lnTo>
                    <a:lnTo>
                      <a:pt x="18" y="121"/>
                    </a:lnTo>
                    <a:lnTo>
                      <a:pt x="18" y="120"/>
                    </a:lnTo>
                    <a:lnTo>
                      <a:pt x="20" y="120"/>
                    </a:lnTo>
                    <a:lnTo>
                      <a:pt x="20" y="118"/>
                    </a:lnTo>
                    <a:lnTo>
                      <a:pt x="22" y="118"/>
                    </a:lnTo>
                    <a:lnTo>
                      <a:pt x="22" y="116"/>
                    </a:lnTo>
                    <a:lnTo>
                      <a:pt x="24" y="116"/>
                    </a:lnTo>
                    <a:lnTo>
                      <a:pt x="24" y="114"/>
                    </a:lnTo>
                    <a:lnTo>
                      <a:pt x="24" y="112"/>
                    </a:lnTo>
                    <a:lnTo>
                      <a:pt x="25" y="112"/>
                    </a:lnTo>
                    <a:lnTo>
                      <a:pt x="25" y="110"/>
                    </a:lnTo>
                    <a:lnTo>
                      <a:pt x="25" y="109"/>
                    </a:lnTo>
                    <a:lnTo>
                      <a:pt x="27" y="109"/>
                    </a:lnTo>
                    <a:lnTo>
                      <a:pt x="27" y="107"/>
                    </a:lnTo>
                    <a:lnTo>
                      <a:pt x="27" y="105"/>
                    </a:lnTo>
                    <a:lnTo>
                      <a:pt x="27" y="103"/>
                    </a:lnTo>
                    <a:lnTo>
                      <a:pt x="27" y="101"/>
                    </a:lnTo>
                    <a:lnTo>
                      <a:pt x="25" y="101"/>
                    </a:lnTo>
                    <a:lnTo>
                      <a:pt x="25" y="100"/>
                    </a:lnTo>
                    <a:lnTo>
                      <a:pt x="24" y="100"/>
                    </a:lnTo>
                    <a:lnTo>
                      <a:pt x="22" y="98"/>
                    </a:lnTo>
                    <a:lnTo>
                      <a:pt x="20" y="98"/>
                    </a:lnTo>
                    <a:lnTo>
                      <a:pt x="18" y="96"/>
                    </a:lnTo>
                    <a:lnTo>
                      <a:pt x="16" y="96"/>
                    </a:lnTo>
                    <a:lnTo>
                      <a:pt x="15" y="94"/>
                    </a:lnTo>
                    <a:lnTo>
                      <a:pt x="13" y="94"/>
                    </a:lnTo>
                    <a:lnTo>
                      <a:pt x="11" y="94"/>
                    </a:lnTo>
                    <a:lnTo>
                      <a:pt x="9" y="92"/>
                    </a:lnTo>
                    <a:lnTo>
                      <a:pt x="7" y="92"/>
                    </a:lnTo>
                    <a:lnTo>
                      <a:pt x="5" y="92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89"/>
                    </a:lnTo>
                    <a:lnTo>
                      <a:pt x="2" y="85"/>
                    </a:lnTo>
                    <a:lnTo>
                      <a:pt x="4" y="83"/>
                    </a:lnTo>
                    <a:lnTo>
                      <a:pt x="4" y="80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7" y="71"/>
                    </a:lnTo>
                    <a:lnTo>
                      <a:pt x="9" y="67"/>
                    </a:lnTo>
                    <a:lnTo>
                      <a:pt x="11" y="65"/>
                    </a:lnTo>
                    <a:lnTo>
                      <a:pt x="11" y="62"/>
                    </a:lnTo>
                    <a:lnTo>
                      <a:pt x="13" y="58"/>
                    </a:lnTo>
                    <a:lnTo>
                      <a:pt x="15" y="56"/>
                    </a:lnTo>
                    <a:lnTo>
                      <a:pt x="16" y="52"/>
                    </a:lnTo>
                    <a:lnTo>
                      <a:pt x="16" y="51"/>
                    </a:lnTo>
                    <a:lnTo>
                      <a:pt x="18" y="47"/>
                    </a:lnTo>
                    <a:lnTo>
                      <a:pt x="20" y="43"/>
                    </a:lnTo>
                    <a:lnTo>
                      <a:pt x="22" y="42"/>
                    </a:lnTo>
                    <a:lnTo>
                      <a:pt x="24" y="38"/>
                    </a:lnTo>
                    <a:lnTo>
                      <a:pt x="25" y="36"/>
                    </a:lnTo>
                    <a:lnTo>
                      <a:pt x="27" y="33"/>
                    </a:lnTo>
                    <a:lnTo>
                      <a:pt x="27" y="29"/>
                    </a:lnTo>
                    <a:lnTo>
                      <a:pt x="29" y="27"/>
                    </a:lnTo>
                    <a:lnTo>
                      <a:pt x="31" y="23"/>
                    </a:lnTo>
                    <a:lnTo>
                      <a:pt x="33" y="22"/>
                    </a:lnTo>
                    <a:lnTo>
                      <a:pt x="34" y="18"/>
                    </a:lnTo>
                    <a:lnTo>
                      <a:pt x="36" y="16"/>
                    </a:lnTo>
                    <a:lnTo>
                      <a:pt x="38" y="13"/>
                    </a:lnTo>
                    <a:lnTo>
                      <a:pt x="40" y="11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5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AB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Freeform 31"/>
              <p:cNvSpPr/>
              <p:nvPr/>
            </p:nvSpPr>
            <p:spPr bwMode="auto">
              <a:xfrm>
                <a:off x="4999" y="993"/>
                <a:ext cx="311" cy="295"/>
              </a:xfrm>
              <a:custGeom>
                <a:avLst/>
                <a:gdLst>
                  <a:gd name="T0" fmla="*/ 2 w 622"/>
                  <a:gd name="T1" fmla="*/ 0 h 591"/>
                  <a:gd name="T2" fmla="*/ 2 w 622"/>
                  <a:gd name="T3" fmla="*/ 0 h 591"/>
                  <a:gd name="T4" fmla="*/ 2 w 622"/>
                  <a:gd name="T5" fmla="*/ 0 h 591"/>
                  <a:gd name="T6" fmla="*/ 2 w 622"/>
                  <a:gd name="T7" fmla="*/ 1 h 591"/>
                  <a:gd name="T8" fmla="*/ 2 w 622"/>
                  <a:gd name="T9" fmla="*/ 1 h 591"/>
                  <a:gd name="T10" fmla="*/ 2 w 622"/>
                  <a:gd name="T11" fmla="*/ 1 h 591"/>
                  <a:gd name="T12" fmla="*/ 2 w 622"/>
                  <a:gd name="T13" fmla="*/ 1 h 591"/>
                  <a:gd name="T14" fmla="*/ 3 w 622"/>
                  <a:gd name="T15" fmla="*/ 1 h 591"/>
                  <a:gd name="T16" fmla="*/ 3 w 622"/>
                  <a:gd name="T17" fmla="*/ 2 h 591"/>
                  <a:gd name="T18" fmla="*/ 3 w 622"/>
                  <a:gd name="T19" fmla="*/ 2 h 591"/>
                  <a:gd name="T20" fmla="*/ 3 w 622"/>
                  <a:gd name="T21" fmla="*/ 3 h 591"/>
                  <a:gd name="T22" fmla="*/ 3 w 622"/>
                  <a:gd name="T23" fmla="*/ 3 h 591"/>
                  <a:gd name="T24" fmla="*/ 3 w 622"/>
                  <a:gd name="T25" fmla="*/ 3 h 591"/>
                  <a:gd name="T26" fmla="*/ 3 w 622"/>
                  <a:gd name="T27" fmla="*/ 3 h 591"/>
                  <a:gd name="T28" fmla="*/ 3 w 622"/>
                  <a:gd name="T29" fmla="*/ 3 h 591"/>
                  <a:gd name="T30" fmla="*/ 5 w 622"/>
                  <a:gd name="T31" fmla="*/ 3 h 591"/>
                  <a:gd name="T32" fmla="*/ 5 w 622"/>
                  <a:gd name="T33" fmla="*/ 3 h 591"/>
                  <a:gd name="T34" fmla="*/ 5 w 622"/>
                  <a:gd name="T35" fmla="*/ 3 h 591"/>
                  <a:gd name="T36" fmla="*/ 5 w 622"/>
                  <a:gd name="T37" fmla="*/ 3 h 591"/>
                  <a:gd name="T38" fmla="*/ 5 w 622"/>
                  <a:gd name="T39" fmla="*/ 3 h 591"/>
                  <a:gd name="T40" fmla="*/ 5 w 622"/>
                  <a:gd name="T41" fmla="*/ 3 h 591"/>
                  <a:gd name="T42" fmla="*/ 5 w 622"/>
                  <a:gd name="T43" fmla="*/ 3 h 591"/>
                  <a:gd name="T44" fmla="*/ 5 w 622"/>
                  <a:gd name="T45" fmla="*/ 4 h 591"/>
                  <a:gd name="T46" fmla="*/ 5 w 622"/>
                  <a:gd name="T47" fmla="*/ 4 h 591"/>
                  <a:gd name="T48" fmla="*/ 5 w 622"/>
                  <a:gd name="T49" fmla="*/ 4 h 591"/>
                  <a:gd name="T50" fmla="*/ 3 w 622"/>
                  <a:gd name="T51" fmla="*/ 4 h 591"/>
                  <a:gd name="T52" fmla="*/ 3 w 622"/>
                  <a:gd name="T53" fmla="*/ 4 h 591"/>
                  <a:gd name="T54" fmla="*/ 3 w 622"/>
                  <a:gd name="T55" fmla="*/ 4 h 591"/>
                  <a:gd name="T56" fmla="*/ 3 w 622"/>
                  <a:gd name="T57" fmla="*/ 4 h 591"/>
                  <a:gd name="T58" fmla="*/ 2 w 622"/>
                  <a:gd name="T59" fmla="*/ 4 h 591"/>
                  <a:gd name="T60" fmla="*/ 2 w 622"/>
                  <a:gd name="T61" fmla="*/ 4 h 591"/>
                  <a:gd name="T62" fmla="*/ 2 w 622"/>
                  <a:gd name="T63" fmla="*/ 4 h 591"/>
                  <a:gd name="T64" fmla="*/ 2 w 622"/>
                  <a:gd name="T65" fmla="*/ 3 h 591"/>
                  <a:gd name="T66" fmla="*/ 2 w 622"/>
                  <a:gd name="T67" fmla="*/ 2 h 591"/>
                  <a:gd name="T68" fmla="*/ 2 w 622"/>
                  <a:gd name="T69" fmla="*/ 1 h 591"/>
                  <a:gd name="T70" fmla="*/ 2 w 622"/>
                  <a:gd name="T71" fmla="*/ 1 h 591"/>
                  <a:gd name="T72" fmla="*/ 2 w 622"/>
                  <a:gd name="T73" fmla="*/ 0 h 591"/>
                  <a:gd name="T74" fmla="*/ 2 w 622"/>
                  <a:gd name="T75" fmla="*/ 0 h 591"/>
                  <a:gd name="T76" fmla="*/ 2 w 622"/>
                  <a:gd name="T77" fmla="*/ 0 h 591"/>
                  <a:gd name="T78" fmla="*/ 2 w 622"/>
                  <a:gd name="T79" fmla="*/ 0 h 591"/>
                  <a:gd name="T80" fmla="*/ 2 w 622"/>
                  <a:gd name="T81" fmla="*/ 1 h 591"/>
                  <a:gd name="T82" fmla="*/ 2 w 622"/>
                  <a:gd name="T83" fmla="*/ 1 h 591"/>
                  <a:gd name="T84" fmla="*/ 1 w 622"/>
                  <a:gd name="T85" fmla="*/ 1 h 591"/>
                  <a:gd name="T86" fmla="*/ 1 w 622"/>
                  <a:gd name="T87" fmla="*/ 2 h 591"/>
                  <a:gd name="T88" fmla="*/ 1 w 622"/>
                  <a:gd name="T89" fmla="*/ 2 h 591"/>
                  <a:gd name="T90" fmla="*/ 1 w 622"/>
                  <a:gd name="T91" fmla="*/ 1 h 591"/>
                  <a:gd name="T92" fmla="*/ 1 w 622"/>
                  <a:gd name="T93" fmla="*/ 1 h 591"/>
                  <a:gd name="T94" fmla="*/ 1 w 622"/>
                  <a:gd name="T95" fmla="*/ 1 h 591"/>
                  <a:gd name="T96" fmla="*/ 1 w 622"/>
                  <a:gd name="T97" fmla="*/ 0 h 591"/>
                  <a:gd name="T98" fmla="*/ 1 w 622"/>
                  <a:gd name="T99" fmla="*/ 1 h 591"/>
                  <a:gd name="T100" fmla="*/ 1 w 622"/>
                  <a:gd name="T101" fmla="*/ 1 h 591"/>
                  <a:gd name="T102" fmla="*/ 1 w 622"/>
                  <a:gd name="T103" fmla="*/ 1 h 591"/>
                  <a:gd name="T104" fmla="*/ 1 w 622"/>
                  <a:gd name="T105" fmla="*/ 1 h 591"/>
                  <a:gd name="T106" fmla="*/ 1 w 622"/>
                  <a:gd name="T107" fmla="*/ 1 h 591"/>
                  <a:gd name="T108" fmla="*/ 1 w 622"/>
                  <a:gd name="T109" fmla="*/ 1 h 591"/>
                  <a:gd name="T110" fmla="*/ 1 w 622"/>
                  <a:gd name="T111" fmla="*/ 0 h 591"/>
                  <a:gd name="T112" fmla="*/ 2 w 622"/>
                  <a:gd name="T113" fmla="*/ 0 h 591"/>
                  <a:gd name="T114" fmla="*/ 2 w 622"/>
                  <a:gd name="T115" fmla="*/ 0 h 591"/>
                  <a:gd name="T116" fmla="*/ 2 w 622"/>
                  <a:gd name="T117" fmla="*/ 0 h 591"/>
                  <a:gd name="T118" fmla="*/ 2 w 622"/>
                  <a:gd name="T119" fmla="*/ 0 h 591"/>
                  <a:gd name="T120" fmla="*/ 2 w 622"/>
                  <a:gd name="T121" fmla="*/ 0 h 5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22"/>
                  <a:gd name="T184" fmla="*/ 0 h 591"/>
                  <a:gd name="T185" fmla="*/ 622 w 622"/>
                  <a:gd name="T186" fmla="*/ 591 h 59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22" h="591">
                    <a:moveTo>
                      <a:pt x="323" y="96"/>
                    </a:moveTo>
                    <a:lnTo>
                      <a:pt x="323" y="98"/>
                    </a:lnTo>
                    <a:lnTo>
                      <a:pt x="325" y="98"/>
                    </a:lnTo>
                    <a:lnTo>
                      <a:pt x="325" y="100"/>
                    </a:lnTo>
                    <a:lnTo>
                      <a:pt x="327" y="100"/>
                    </a:lnTo>
                    <a:lnTo>
                      <a:pt x="327" y="102"/>
                    </a:lnTo>
                    <a:lnTo>
                      <a:pt x="328" y="102"/>
                    </a:lnTo>
                    <a:lnTo>
                      <a:pt x="330" y="102"/>
                    </a:lnTo>
                    <a:lnTo>
                      <a:pt x="332" y="102"/>
                    </a:lnTo>
                    <a:lnTo>
                      <a:pt x="332" y="104"/>
                    </a:lnTo>
                    <a:lnTo>
                      <a:pt x="334" y="104"/>
                    </a:lnTo>
                    <a:lnTo>
                      <a:pt x="336" y="104"/>
                    </a:lnTo>
                    <a:lnTo>
                      <a:pt x="337" y="104"/>
                    </a:lnTo>
                    <a:lnTo>
                      <a:pt x="339" y="104"/>
                    </a:lnTo>
                    <a:lnTo>
                      <a:pt x="341" y="104"/>
                    </a:lnTo>
                    <a:lnTo>
                      <a:pt x="343" y="104"/>
                    </a:lnTo>
                    <a:lnTo>
                      <a:pt x="345" y="104"/>
                    </a:lnTo>
                    <a:lnTo>
                      <a:pt x="345" y="105"/>
                    </a:lnTo>
                    <a:lnTo>
                      <a:pt x="346" y="105"/>
                    </a:lnTo>
                    <a:lnTo>
                      <a:pt x="343" y="107"/>
                    </a:lnTo>
                    <a:lnTo>
                      <a:pt x="341" y="109"/>
                    </a:lnTo>
                    <a:lnTo>
                      <a:pt x="337" y="111"/>
                    </a:lnTo>
                    <a:lnTo>
                      <a:pt x="336" y="113"/>
                    </a:lnTo>
                    <a:lnTo>
                      <a:pt x="334" y="115"/>
                    </a:lnTo>
                    <a:lnTo>
                      <a:pt x="334" y="116"/>
                    </a:lnTo>
                    <a:lnTo>
                      <a:pt x="332" y="120"/>
                    </a:lnTo>
                    <a:lnTo>
                      <a:pt x="330" y="122"/>
                    </a:lnTo>
                    <a:lnTo>
                      <a:pt x="330" y="124"/>
                    </a:lnTo>
                    <a:lnTo>
                      <a:pt x="330" y="125"/>
                    </a:lnTo>
                    <a:lnTo>
                      <a:pt x="330" y="127"/>
                    </a:lnTo>
                    <a:lnTo>
                      <a:pt x="330" y="131"/>
                    </a:lnTo>
                    <a:lnTo>
                      <a:pt x="330" y="133"/>
                    </a:lnTo>
                    <a:lnTo>
                      <a:pt x="332" y="134"/>
                    </a:lnTo>
                    <a:lnTo>
                      <a:pt x="332" y="136"/>
                    </a:lnTo>
                    <a:lnTo>
                      <a:pt x="332" y="140"/>
                    </a:lnTo>
                    <a:lnTo>
                      <a:pt x="334" y="142"/>
                    </a:lnTo>
                    <a:lnTo>
                      <a:pt x="336" y="144"/>
                    </a:lnTo>
                    <a:lnTo>
                      <a:pt x="336" y="145"/>
                    </a:lnTo>
                    <a:lnTo>
                      <a:pt x="337" y="149"/>
                    </a:lnTo>
                    <a:lnTo>
                      <a:pt x="339" y="151"/>
                    </a:lnTo>
                    <a:lnTo>
                      <a:pt x="339" y="153"/>
                    </a:lnTo>
                    <a:lnTo>
                      <a:pt x="341" y="154"/>
                    </a:lnTo>
                    <a:lnTo>
                      <a:pt x="343" y="158"/>
                    </a:lnTo>
                    <a:lnTo>
                      <a:pt x="343" y="160"/>
                    </a:lnTo>
                    <a:lnTo>
                      <a:pt x="345" y="162"/>
                    </a:lnTo>
                    <a:lnTo>
                      <a:pt x="346" y="165"/>
                    </a:lnTo>
                    <a:lnTo>
                      <a:pt x="346" y="167"/>
                    </a:lnTo>
                    <a:lnTo>
                      <a:pt x="348" y="169"/>
                    </a:lnTo>
                    <a:lnTo>
                      <a:pt x="348" y="171"/>
                    </a:lnTo>
                    <a:lnTo>
                      <a:pt x="348" y="174"/>
                    </a:lnTo>
                    <a:lnTo>
                      <a:pt x="350" y="176"/>
                    </a:lnTo>
                    <a:lnTo>
                      <a:pt x="350" y="178"/>
                    </a:lnTo>
                    <a:lnTo>
                      <a:pt x="350" y="182"/>
                    </a:lnTo>
                    <a:lnTo>
                      <a:pt x="352" y="183"/>
                    </a:lnTo>
                    <a:lnTo>
                      <a:pt x="352" y="185"/>
                    </a:lnTo>
                    <a:lnTo>
                      <a:pt x="354" y="187"/>
                    </a:lnTo>
                    <a:lnTo>
                      <a:pt x="354" y="191"/>
                    </a:lnTo>
                    <a:lnTo>
                      <a:pt x="356" y="192"/>
                    </a:lnTo>
                    <a:lnTo>
                      <a:pt x="356" y="194"/>
                    </a:lnTo>
                    <a:lnTo>
                      <a:pt x="357" y="196"/>
                    </a:lnTo>
                    <a:lnTo>
                      <a:pt x="357" y="198"/>
                    </a:lnTo>
                    <a:lnTo>
                      <a:pt x="359" y="200"/>
                    </a:lnTo>
                    <a:lnTo>
                      <a:pt x="361" y="203"/>
                    </a:lnTo>
                    <a:lnTo>
                      <a:pt x="363" y="205"/>
                    </a:lnTo>
                    <a:lnTo>
                      <a:pt x="363" y="207"/>
                    </a:lnTo>
                    <a:lnTo>
                      <a:pt x="365" y="209"/>
                    </a:lnTo>
                    <a:lnTo>
                      <a:pt x="366" y="211"/>
                    </a:lnTo>
                    <a:lnTo>
                      <a:pt x="366" y="212"/>
                    </a:lnTo>
                    <a:lnTo>
                      <a:pt x="368" y="214"/>
                    </a:lnTo>
                    <a:lnTo>
                      <a:pt x="370" y="216"/>
                    </a:lnTo>
                    <a:lnTo>
                      <a:pt x="372" y="220"/>
                    </a:lnTo>
                    <a:lnTo>
                      <a:pt x="374" y="221"/>
                    </a:lnTo>
                    <a:lnTo>
                      <a:pt x="374" y="223"/>
                    </a:lnTo>
                    <a:lnTo>
                      <a:pt x="375" y="225"/>
                    </a:lnTo>
                    <a:lnTo>
                      <a:pt x="377" y="227"/>
                    </a:lnTo>
                    <a:lnTo>
                      <a:pt x="379" y="229"/>
                    </a:lnTo>
                    <a:lnTo>
                      <a:pt x="381" y="230"/>
                    </a:lnTo>
                    <a:lnTo>
                      <a:pt x="381" y="232"/>
                    </a:lnTo>
                    <a:lnTo>
                      <a:pt x="383" y="234"/>
                    </a:lnTo>
                    <a:lnTo>
                      <a:pt x="384" y="238"/>
                    </a:lnTo>
                    <a:lnTo>
                      <a:pt x="386" y="240"/>
                    </a:lnTo>
                    <a:lnTo>
                      <a:pt x="386" y="241"/>
                    </a:lnTo>
                    <a:lnTo>
                      <a:pt x="388" y="243"/>
                    </a:lnTo>
                    <a:lnTo>
                      <a:pt x="379" y="265"/>
                    </a:lnTo>
                    <a:lnTo>
                      <a:pt x="381" y="270"/>
                    </a:lnTo>
                    <a:lnTo>
                      <a:pt x="383" y="276"/>
                    </a:lnTo>
                    <a:lnTo>
                      <a:pt x="384" y="281"/>
                    </a:lnTo>
                    <a:lnTo>
                      <a:pt x="386" y="287"/>
                    </a:lnTo>
                    <a:lnTo>
                      <a:pt x="388" y="294"/>
                    </a:lnTo>
                    <a:lnTo>
                      <a:pt x="390" y="299"/>
                    </a:lnTo>
                    <a:lnTo>
                      <a:pt x="392" y="305"/>
                    </a:lnTo>
                    <a:lnTo>
                      <a:pt x="394" y="310"/>
                    </a:lnTo>
                    <a:lnTo>
                      <a:pt x="395" y="316"/>
                    </a:lnTo>
                    <a:lnTo>
                      <a:pt x="397" y="321"/>
                    </a:lnTo>
                    <a:lnTo>
                      <a:pt x="399" y="327"/>
                    </a:lnTo>
                    <a:lnTo>
                      <a:pt x="403" y="332"/>
                    </a:lnTo>
                    <a:lnTo>
                      <a:pt x="404" y="337"/>
                    </a:lnTo>
                    <a:lnTo>
                      <a:pt x="406" y="343"/>
                    </a:lnTo>
                    <a:lnTo>
                      <a:pt x="408" y="348"/>
                    </a:lnTo>
                    <a:lnTo>
                      <a:pt x="410" y="354"/>
                    </a:lnTo>
                    <a:lnTo>
                      <a:pt x="413" y="359"/>
                    </a:lnTo>
                    <a:lnTo>
                      <a:pt x="415" y="365"/>
                    </a:lnTo>
                    <a:lnTo>
                      <a:pt x="417" y="370"/>
                    </a:lnTo>
                    <a:lnTo>
                      <a:pt x="421" y="375"/>
                    </a:lnTo>
                    <a:lnTo>
                      <a:pt x="423" y="381"/>
                    </a:lnTo>
                    <a:lnTo>
                      <a:pt x="426" y="386"/>
                    </a:lnTo>
                    <a:lnTo>
                      <a:pt x="428" y="392"/>
                    </a:lnTo>
                    <a:lnTo>
                      <a:pt x="430" y="397"/>
                    </a:lnTo>
                    <a:lnTo>
                      <a:pt x="433" y="403"/>
                    </a:lnTo>
                    <a:lnTo>
                      <a:pt x="435" y="408"/>
                    </a:lnTo>
                    <a:lnTo>
                      <a:pt x="439" y="413"/>
                    </a:lnTo>
                    <a:lnTo>
                      <a:pt x="441" y="419"/>
                    </a:lnTo>
                    <a:lnTo>
                      <a:pt x="444" y="424"/>
                    </a:lnTo>
                    <a:lnTo>
                      <a:pt x="446" y="430"/>
                    </a:lnTo>
                    <a:lnTo>
                      <a:pt x="450" y="435"/>
                    </a:lnTo>
                    <a:lnTo>
                      <a:pt x="452" y="441"/>
                    </a:lnTo>
                    <a:lnTo>
                      <a:pt x="453" y="442"/>
                    </a:lnTo>
                    <a:lnTo>
                      <a:pt x="455" y="444"/>
                    </a:lnTo>
                    <a:lnTo>
                      <a:pt x="455" y="446"/>
                    </a:lnTo>
                    <a:lnTo>
                      <a:pt x="457" y="448"/>
                    </a:lnTo>
                    <a:lnTo>
                      <a:pt x="459" y="448"/>
                    </a:lnTo>
                    <a:lnTo>
                      <a:pt x="461" y="450"/>
                    </a:lnTo>
                    <a:lnTo>
                      <a:pt x="462" y="450"/>
                    </a:lnTo>
                    <a:lnTo>
                      <a:pt x="462" y="452"/>
                    </a:lnTo>
                    <a:lnTo>
                      <a:pt x="464" y="452"/>
                    </a:lnTo>
                    <a:lnTo>
                      <a:pt x="466" y="452"/>
                    </a:lnTo>
                    <a:lnTo>
                      <a:pt x="468" y="452"/>
                    </a:lnTo>
                    <a:lnTo>
                      <a:pt x="470" y="452"/>
                    </a:lnTo>
                    <a:lnTo>
                      <a:pt x="471" y="452"/>
                    </a:lnTo>
                    <a:lnTo>
                      <a:pt x="473" y="452"/>
                    </a:lnTo>
                    <a:lnTo>
                      <a:pt x="475" y="450"/>
                    </a:lnTo>
                    <a:lnTo>
                      <a:pt x="477" y="450"/>
                    </a:lnTo>
                    <a:lnTo>
                      <a:pt x="479" y="450"/>
                    </a:lnTo>
                    <a:lnTo>
                      <a:pt x="480" y="448"/>
                    </a:lnTo>
                    <a:lnTo>
                      <a:pt x="482" y="448"/>
                    </a:lnTo>
                    <a:lnTo>
                      <a:pt x="484" y="448"/>
                    </a:lnTo>
                    <a:lnTo>
                      <a:pt x="486" y="446"/>
                    </a:lnTo>
                    <a:lnTo>
                      <a:pt x="488" y="444"/>
                    </a:lnTo>
                    <a:lnTo>
                      <a:pt x="490" y="444"/>
                    </a:lnTo>
                    <a:lnTo>
                      <a:pt x="491" y="442"/>
                    </a:lnTo>
                    <a:lnTo>
                      <a:pt x="493" y="442"/>
                    </a:lnTo>
                    <a:lnTo>
                      <a:pt x="495" y="442"/>
                    </a:lnTo>
                    <a:lnTo>
                      <a:pt x="497" y="441"/>
                    </a:lnTo>
                    <a:lnTo>
                      <a:pt x="499" y="441"/>
                    </a:lnTo>
                    <a:lnTo>
                      <a:pt x="500" y="441"/>
                    </a:lnTo>
                    <a:lnTo>
                      <a:pt x="502" y="441"/>
                    </a:lnTo>
                    <a:lnTo>
                      <a:pt x="504" y="441"/>
                    </a:lnTo>
                    <a:lnTo>
                      <a:pt x="506" y="442"/>
                    </a:lnTo>
                    <a:lnTo>
                      <a:pt x="508" y="446"/>
                    </a:lnTo>
                    <a:lnTo>
                      <a:pt x="509" y="448"/>
                    </a:lnTo>
                    <a:lnTo>
                      <a:pt x="511" y="450"/>
                    </a:lnTo>
                    <a:lnTo>
                      <a:pt x="513" y="452"/>
                    </a:lnTo>
                    <a:lnTo>
                      <a:pt x="515" y="453"/>
                    </a:lnTo>
                    <a:lnTo>
                      <a:pt x="517" y="455"/>
                    </a:lnTo>
                    <a:lnTo>
                      <a:pt x="519" y="455"/>
                    </a:lnTo>
                    <a:lnTo>
                      <a:pt x="522" y="457"/>
                    </a:lnTo>
                    <a:lnTo>
                      <a:pt x="524" y="459"/>
                    </a:lnTo>
                    <a:lnTo>
                      <a:pt x="526" y="459"/>
                    </a:lnTo>
                    <a:lnTo>
                      <a:pt x="529" y="459"/>
                    </a:lnTo>
                    <a:lnTo>
                      <a:pt x="531" y="461"/>
                    </a:lnTo>
                    <a:lnTo>
                      <a:pt x="533" y="461"/>
                    </a:lnTo>
                    <a:lnTo>
                      <a:pt x="535" y="461"/>
                    </a:lnTo>
                    <a:lnTo>
                      <a:pt x="538" y="461"/>
                    </a:lnTo>
                    <a:lnTo>
                      <a:pt x="540" y="461"/>
                    </a:lnTo>
                    <a:lnTo>
                      <a:pt x="544" y="461"/>
                    </a:lnTo>
                    <a:lnTo>
                      <a:pt x="546" y="461"/>
                    </a:lnTo>
                    <a:lnTo>
                      <a:pt x="548" y="461"/>
                    </a:lnTo>
                    <a:lnTo>
                      <a:pt x="551" y="461"/>
                    </a:lnTo>
                    <a:lnTo>
                      <a:pt x="553" y="461"/>
                    </a:lnTo>
                    <a:lnTo>
                      <a:pt x="557" y="461"/>
                    </a:lnTo>
                    <a:lnTo>
                      <a:pt x="558" y="459"/>
                    </a:lnTo>
                    <a:lnTo>
                      <a:pt x="562" y="459"/>
                    </a:lnTo>
                    <a:lnTo>
                      <a:pt x="564" y="459"/>
                    </a:lnTo>
                    <a:lnTo>
                      <a:pt x="566" y="457"/>
                    </a:lnTo>
                    <a:lnTo>
                      <a:pt x="569" y="457"/>
                    </a:lnTo>
                    <a:lnTo>
                      <a:pt x="571" y="457"/>
                    </a:lnTo>
                    <a:lnTo>
                      <a:pt x="575" y="455"/>
                    </a:lnTo>
                    <a:lnTo>
                      <a:pt x="576" y="455"/>
                    </a:lnTo>
                    <a:lnTo>
                      <a:pt x="580" y="455"/>
                    </a:lnTo>
                    <a:lnTo>
                      <a:pt x="580" y="453"/>
                    </a:lnTo>
                    <a:lnTo>
                      <a:pt x="582" y="453"/>
                    </a:lnTo>
                    <a:lnTo>
                      <a:pt x="584" y="452"/>
                    </a:lnTo>
                    <a:lnTo>
                      <a:pt x="586" y="452"/>
                    </a:lnTo>
                    <a:lnTo>
                      <a:pt x="586" y="450"/>
                    </a:lnTo>
                    <a:lnTo>
                      <a:pt x="587" y="450"/>
                    </a:lnTo>
                    <a:lnTo>
                      <a:pt x="589" y="450"/>
                    </a:lnTo>
                    <a:lnTo>
                      <a:pt x="589" y="448"/>
                    </a:lnTo>
                    <a:lnTo>
                      <a:pt x="591" y="448"/>
                    </a:lnTo>
                    <a:lnTo>
                      <a:pt x="593" y="448"/>
                    </a:lnTo>
                    <a:lnTo>
                      <a:pt x="595" y="446"/>
                    </a:lnTo>
                    <a:lnTo>
                      <a:pt x="596" y="446"/>
                    </a:lnTo>
                    <a:lnTo>
                      <a:pt x="598" y="446"/>
                    </a:lnTo>
                    <a:lnTo>
                      <a:pt x="598" y="444"/>
                    </a:lnTo>
                    <a:lnTo>
                      <a:pt x="600" y="444"/>
                    </a:lnTo>
                    <a:lnTo>
                      <a:pt x="602" y="444"/>
                    </a:lnTo>
                    <a:lnTo>
                      <a:pt x="602" y="442"/>
                    </a:lnTo>
                    <a:lnTo>
                      <a:pt x="604" y="442"/>
                    </a:lnTo>
                    <a:lnTo>
                      <a:pt x="605" y="442"/>
                    </a:lnTo>
                    <a:lnTo>
                      <a:pt x="605" y="441"/>
                    </a:lnTo>
                    <a:lnTo>
                      <a:pt x="607" y="441"/>
                    </a:lnTo>
                    <a:lnTo>
                      <a:pt x="609" y="441"/>
                    </a:lnTo>
                    <a:lnTo>
                      <a:pt x="609" y="439"/>
                    </a:lnTo>
                    <a:lnTo>
                      <a:pt x="611" y="439"/>
                    </a:lnTo>
                    <a:lnTo>
                      <a:pt x="613" y="439"/>
                    </a:lnTo>
                    <a:lnTo>
                      <a:pt x="613" y="437"/>
                    </a:lnTo>
                    <a:lnTo>
                      <a:pt x="615" y="437"/>
                    </a:lnTo>
                    <a:lnTo>
                      <a:pt x="616" y="437"/>
                    </a:lnTo>
                    <a:lnTo>
                      <a:pt x="616" y="435"/>
                    </a:lnTo>
                    <a:lnTo>
                      <a:pt x="618" y="435"/>
                    </a:lnTo>
                    <a:lnTo>
                      <a:pt x="618" y="439"/>
                    </a:lnTo>
                    <a:lnTo>
                      <a:pt x="618" y="444"/>
                    </a:lnTo>
                    <a:lnTo>
                      <a:pt x="620" y="450"/>
                    </a:lnTo>
                    <a:lnTo>
                      <a:pt x="620" y="453"/>
                    </a:lnTo>
                    <a:lnTo>
                      <a:pt x="620" y="459"/>
                    </a:lnTo>
                    <a:lnTo>
                      <a:pt x="620" y="464"/>
                    </a:lnTo>
                    <a:lnTo>
                      <a:pt x="620" y="468"/>
                    </a:lnTo>
                    <a:lnTo>
                      <a:pt x="620" y="473"/>
                    </a:lnTo>
                    <a:lnTo>
                      <a:pt x="622" y="479"/>
                    </a:lnTo>
                    <a:lnTo>
                      <a:pt x="622" y="482"/>
                    </a:lnTo>
                    <a:lnTo>
                      <a:pt x="622" y="488"/>
                    </a:lnTo>
                    <a:lnTo>
                      <a:pt x="622" y="493"/>
                    </a:lnTo>
                    <a:lnTo>
                      <a:pt x="622" y="499"/>
                    </a:lnTo>
                    <a:lnTo>
                      <a:pt x="622" y="502"/>
                    </a:lnTo>
                    <a:lnTo>
                      <a:pt x="622" y="508"/>
                    </a:lnTo>
                    <a:lnTo>
                      <a:pt x="622" y="513"/>
                    </a:lnTo>
                    <a:lnTo>
                      <a:pt x="622" y="519"/>
                    </a:lnTo>
                    <a:lnTo>
                      <a:pt x="622" y="522"/>
                    </a:lnTo>
                    <a:lnTo>
                      <a:pt x="622" y="528"/>
                    </a:lnTo>
                    <a:lnTo>
                      <a:pt x="622" y="533"/>
                    </a:lnTo>
                    <a:lnTo>
                      <a:pt x="622" y="539"/>
                    </a:lnTo>
                    <a:lnTo>
                      <a:pt x="622" y="542"/>
                    </a:lnTo>
                    <a:lnTo>
                      <a:pt x="620" y="548"/>
                    </a:lnTo>
                    <a:lnTo>
                      <a:pt x="620" y="553"/>
                    </a:lnTo>
                    <a:lnTo>
                      <a:pt x="620" y="557"/>
                    </a:lnTo>
                    <a:lnTo>
                      <a:pt x="620" y="562"/>
                    </a:lnTo>
                    <a:lnTo>
                      <a:pt x="618" y="567"/>
                    </a:lnTo>
                    <a:lnTo>
                      <a:pt x="618" y="571"/>
                    </a:lnTo>
                    <a:lnTo>
                      <a:pt x="616" y="577"/>
                    </a:lnTo>
                    <a:lnTo>
                      <a:pt x="616" y="582"/>
                    </a:lnTo>
                    <a:lnTo>
                      <a:pt x="615" y="586"/>
                    </a:lnTo>
                    <a:lnTo>
                      <a:pt x="615" y="591"/>
                    </a:lnTo>
                    <a:lnTo>
                      <a:pt x="607" y="591"/>
                    </a:lnTo>
                    <a:lnTo>
                      <a:pt x="602" y="591"/>
                    </a:lnTo>
                    <a:lnTo>
                      <a:pt x="596" y="591"/>
                    </a:lnTo>
                    <a:lnTo>
                      <a:pt x="589" y="591"/>
                    </a:lnTo>
                    <a:lnTo>
                      <a:pt x="584" y="591"/>
                    </a:lnTo>
                    <a:lnTo>
                      <a:pt x="578" y="591"/>
                    </a:lnTo>
                    <a:lnTo>
                      <a:pt x="571" y="589"/>
                    </a:lnTo>
                    <a:lnTo>
                      <a:pt x="566" y="589"/>
                    </a:lnTo>
                    <a:lnTo>
                      <a:pt x="560" y="589"/>
                    </a:lnTo>
                    <a:lnTo>
                      <a:pt x="553" y="587"/>
                    </a:lnTo>
                    <a:lnTo>
                      <a:pt x="548" y="587"/>
                    </a:lnTo>
                    <a:lnTo>
                      <a:pt x="542" y="586"/>
                    </a:lnTo>
                    <a:lnTo>
                      <a:pt x="537" y="584"/>
                    </a:lnTo>
                    <a:lnTo>
                      <a:pt x="531" y="584"/>
                    </a:lnTo>
                    <a:lnTo>
                      <a:pt x="524" y="582"/>
                    </a:lnTo>
                    <a:lnTo>
                      <a:pt x="519" y="580"/>
                    </a:lnTo>
                    <a:lnTo>
                      <a:pt x="513" y="578"/>
                    </a:lnTo>
                    <a:lnTo>
                      <a:pt x="508" y="575"/>
                    </a:lnTo>
                    <a:lnTo>
                      <a:pt x="502" y="573"/>
                    </a:lnTo>
                    <a:lnTo>
                      <a:pt x="497" y="571"/>
                    </a:lnTo>
                    <a:lnTo>
                      <a:pt x="493" y="567"/>
                    </a:lnTo>
                    <a:lnTo>
                      <a:pt x="488" y="566"/>
                    </a:lnTo>
                    <a:lnTo>
                      <a:pt x="482" y="562"/>
                    </a:lnTo>
                    <a:lnTo>
                      <a:pt x="477" y="558"/>
                    </a:lnTo>
                    <a:lnTo>
                      <a:pt x="473" y="555"/>
                    </a:lnTo>
                    <a:lnTo>
                      <a:pt x="468" y="551"/>
                    </a:lnTo>
                    <a:lnTo>
                      <a:pt x="464" y="548"/>
                    </a:lnTo>
                    <a:lnTo>
                      <a:pt x="461" y="544"/>
                    </a:lnTo>
                    <a:lnTo>
                      <a:pt x="455" y="540"/>
                    </a:lnTo>
                    <a:lnTo>
                      <a:pt x="452" y="535"/>
                    </a:lnTo>
                    <a:lnTo>
                      <a:pt x="448" y="531"/>
                    </a:lnTo>
                    <a:lnTo>
                      <a:pt x="444" y="526"/>
                    </a:lnTo>
                    <a:lnTo>
                      <a:pt x="442" y="526"/>
                    </a:lnTo>
                    <a:lnTo>
                      <a:pt x="441" y="526"/>
                    </a:lnTo>
                    <a:lnTo>
                      <a:pt x="439" y="526"/>
                    </a:lnTo>
                    <a:lnTo>
                      <a:pt x="437" y="526"/>
                    </a:lnTo>
                    <a:lnTo>
                      <a:pt x="437" y="528"/>
                    </a:lnTo>
                    <a:lnTo>
                      <a:pt x="435" y="528"/>
                    </a:lnTo>
                    <a:lnTo>
                      <a:pt x="435" y="529"/>
                    </a:lnTo>
                    <a:lnTo>
                      <a:pt x="435" y="531"/>
                    </a:lnTo>
                    <a:lnTo>
                      <a:pt x="435" y="533"/>
                    </a:lnTo>
                    <a:lnTo>
                      <a:pt x="433" y="533"/>
                    </a:lnTo>
                    <a:lnTo>
                      <a:pt x="433" y="535"/>
                    </a:lnTo>
                    <a:lnTo>
                      <a:pt x="433" y="537"/>
                    </a:lnTo>
                    <a:lnTo>
                      <a:pt x="430" y="539"/>
                    </a:lnTo>
                    <a:lnTo>
                      <a:pt x="424" y="540"/>
                    </a:lnTo>
                    <a:lnTo>
                      <a:pt x="421" y="544"/>
                    </a:lnTo>
                    <a:lnTo>
                      <a:pt x="415" y="546"/>
                    </a:lnTo>
                    <a:lnTo>
                      <a:pt x="412" y="548"/>
                    </a:lnTo>
                    <a:lnTo>
                      <a:pt x="408" y="551"/>
                    </a:lnTo>
                    <a:lnTo>
                      <a:pt x="403" y="553"/>
                    </a:lnTo>
                    <a:lnTo>
                      <a:pt x="399" y="555"/>
                    </a:lnTo>
                    <a:lnTo>
                      <a:pt x="394" y="557"/>
                    </a:lnTo>
                    <a:lnTo>
                      <a:pt x="390" y="558"/>
                    </a:lnTo>
                    <a:lnTo>
                      <a:pt x="384" y="560"/>
                    </a:lnTo>
                    <a:lnTo>
                      <a:pt x="381" y="562"/>
                    </a:lnTo>
                    <a:lnTo>
                      <a:pt x="375" y="564"/>
                    </a:lnTo>
                    <a:lnTo>
                      <a:pt x="372" y="566"/>
                    </a:lnTo>
                    <a:lnTo>
                      <a:pt x="366" y="567"/>
                    </a:lnTo>
                    <a:lnTo>
                      <a:pt x="363" y="569"/>
                    </a:lnTo>
                    <a:lnTo>
                      <a:pt x="357" y="571"/>
                    </a:lnTo>
                    <a:lnTo>
                      <a:pt x="354" y="573"/>
                    </a:lnTo>
                    <a:lnTo>
                      <a:pt x="348" y="573"/>
                    </a:lnTo>
                    <a:lnTo>
                      <a:pt x="345" y="575"/>
                    </a:lnTo>
                    <a:lnTo>
                      <a:pt x="339" y="577"/>
                    </a:lnTo>
                    <a:lnTo>
                      <a:pt x="334" y="577"/>
                    </a:lnTo>
                    <a:lnTo>
                      <a:pt x="330" y="578"/>
                    </a:lnTo>
                    <a:lnTo>
                      <a:pt x="325" y="580"/>
                    </a:lnTo>
                    <a:lnTo>
                      <a:pt x="319" y="580"/>
                    </a:lnTo>
                    <a:lnTo>
                      <a:pt x="316" y="580"/>
                    </a:lnTo>
                    <a:lnTo>
                      <a:pt x="310" y="582"/>
                    </a:lnTo>
                    <a:lnTo>
                      <a:pt x="305" y="582"/>
                    </a:lnTo>
                    <a:lnTo>
                      <a:pt x="299" y="582"/>
                    </a:lnTo>
                    <a:lnTo>
                      <a:pt x="296" y="584"/>
                    </a:lnTo>
                    <a:lnTo>
                      <a:pt x="290" y="584"/>
                    </a:lnTo>
                    <a:lnTo>
                      <a:pt x="285" y="584"/>
                    </a:lnTo>
                    <a:lnTo>
                      <a:pt x="285" y="571"/>
                    </a:lnTo>
                    <a:lnTo>
                      <a:pt x="285" y="558"/>
                    </a:lnTo>
                    <a:lnTo>
                      <a:pt x="285" y="544"/>
                    </a:lnTo>
                    <a:lnTo>
                      <a:pt x="285" y="531"/>
                    </a:lnTo>
                    <a:lnTo>
                      <a:pt x="285" y="519"/>
                    </a:lnTo>
                    <a:lnTo>
                      <a:pt x="285" y="504"/>
                    </a:lnTo>
                    <a:lnTo>
                      <a:pt x="285" y="491"/>
                    </a:lnTo>
                    <a:lnTo>
                      <a:pt x="285" y="479"/>
                    </a:lnTo>
                    <a:lnTo>
                      <a:pt x="285" y="464"/>
                    </a:lnTo>
                    <a:lnTo>
                      <a:pt x="285" y="452"/>
                    </a:lnTo>
                    <a:lnTo>
                      <a:pt x="285" y="439"/>
                    </a:lnTo>
                    <a:lnTo>
                      <a:pt x="285" y="424"/>
                    </a:lnTo>
                    <a:lnTo>
                      <a:pt x="285" y="412"/>
                    </a:lnTo>
                    <a:lnTo>
                      <a:pt x="285" y="397"/>
                    </a:lnTo>
                    <a:lnTo>
                      <a:pt x="287" y="384"/>
                    </a:lnTo>
                    <a:lnTo>
                      <a:pt x="287" y="372"/>
                    </a:lnTo>
                    <a:lnTo>
                      <a:pt x="287" y="357"/>
                    </a:lnTo>
                    <a:lnTo>
                      <a:pt x="287" y="345"/>
                    </a:lnTo>
                    <a:lnTo>
                      <a:pt x="288" y="330"/>
                    </a:lnTo>
                    <a:lnTo>
                      <a:pt x="288" y="317"/>
                    </a:lnTo>
                    <a:lnTo>
                      <a:pt x="288" y="305"/>
                    </a:lnTo>
                    <a:lnTo>
                      <a:pt x="290" y="290"/>
                    </a:lnTo>
                    <a:lnTo>
                      <a:pt x="290" y="278"/>
                    </a:lnTo>
                    <a:lnTo>
                      <a:pt x="290" y="265"/>
                    </a:lnTo>
                    <a:lnTo>
                      <a:pt x="292" y="250"/>
                    </a:lnTo>
                    <a:lnTo>
                      <a:pt x="292" y="238"/>
                    </a:lnTo>
                    <a:lnTo>
                      <a:pt x="294" y="225"/>
                    </a:lnTo>
                    <a:lnTo>
                      <a:pt x="294" y="212"/>
                    </a:lnTo>
                    <a:lnTo>
                      <a:pt x="296" y="198"/>
                    </a:lnTo>
                    <a:lnTo>
                      <a:pt x="296" y="185"/>
                    </a:lnTo>
                    <a:lnTo>
                      <a:pt x="298" y="173"/>
                    </a:lnTo>
                    <a:lnTo>
                      <a:pt x="299" y="160"/>
                    </a:lnTo>
                    <a:lnTo>
                      <a:pt x="299" y="156"/>
                    </a:lnTo>
                    <a:lnTo>
                      <a:pt x="301" y="154"/>
                    </a:lnTo>
                    <a:lnTo>
                      <a:pt x="301" y="151"/>
                    </a:lnTo>
                    <a:lnTo>
                      <a:pt x="303" y="149"/>
                    </a:lnTo>
                    <a:lnTo>
                      <a:pt x="303" y="145"/>
                    </a:lnTo>
                    <a:lnTo>
                      <a:pt x="303" y="144"/>
                    </a:lnTo>
                    <a:lnTo>
                      <a:pt x="305" y="140"/>
                    </a:lnTo>
                    <a:lnTo>
                      <a:pt x="305" y="138"/>
                    </a:lnTo>
                    <a:lnTo>
                      <a:pt x="305" y="134"/>
                    </a:lnTo>
                    <a:lnTo>
                      <a:pt x="307" y="133"/>
                    </a:lnTo>
                    <a:lnTo>
                      <a:pt x="307" y="129"/>
                    </a:lnTo>
                    <a:lnTo>
                      <a:pt x="307" y="125"/>
                    </a:lnTo>
                    <a:lnTo>
                      <a:pt x="308" y="124"/>
                    </a:lnTo>
                    <a:lnTo>
                      <a:pt x="308" y="120"/>
                    </a:lnTo>
                    <a:lnTo>
                      <a:pt x="308" y="118"/>
                    </a:lnTo>
                    <a:lnTo>
                      <a:pt x="310" y="115"/>
                    </a:lnTo>
                    <a:lnTo>
                      <a:pt x="310" y="113"/>
                    </a:lnTo>
                    <a:lnTo>
                      <a:pt x="310" y="109"/>
                    </a:lnTo>
                    <a:lnTo>
                      <a:pt x="310" y="107"/>
                    </a:lnTo>
                    <a:lnTo>
                      <a:pt x="312" y="104"/>
                    </a:lnTo>
                    <a:lnTo>
                      <a:pt x="312" y="102"/>
                    </a:lnTo>
                    <a:lnTo>
                      <a:pt x="312" y="98"/>
                    </a:lnTo>
                    <a:lnTo>
                      <a:pt x="312" y="96"/>
                    </a:lnTo>
                    <a:lnTo>
                      <a:pt x="312" y="93"/>
                    </a:lnTo>
                    <a:lnTo>
                      <a:pt x="314" y="89"/>
                    </a:lnTo>
                    <a:lnTo>
                      <a:pt x="314" y="87"/>
                    </a:lnTo>
                    <a:lnTo>
                      <a:pt x="314" y="84"/>
                    </a:lnTo>
                    <a:lnTo>
                      <a:pt x="314" y="82"/>
                    </a:lnTo>
                    <a:lnTo>
                      <a:pt x="314" y="80"/>
                    </a:lnTo>
                    <a:lnTo>
                      <a:pt x="316" y="76"/>
                    </a:lnTo>
                    <a:lnTo>
                      <a:pt x="316" y="75"/>
                    </a:lnTo>
                    <a:lnTo>
                      <a:pt x="316" y="71"/>
                    </a:lnTo>
                    <a:lnTo>
                      <a:pt x="314" y="71"/>
                    </a:lnTo>
                    <a:lnTo>
                      <a:pt x="314" y="69"/>
                    </a:lnTo>
                    <a:lnTo>
                      <a:pt x="312" y="69"/>
                    </a:lnTo>
                    <a:lnTo>
                      <a:pt x="312" y="67"/>
                    </a:lnTo>
                    <a:lnTo>
                      <a:pt x="310" y="67"/>
                    </a:lnTo>
                    <a:lnTo>
                      <a:pt x="308" y="67"/>
                    </a:lnTo>
                    <a:lnTo>
                      <a:pt x="307" y="67"/>
                    </a:lnTo>
                    <a:lnTo>
                      <a:pt x="301" y="73"/>
                    </a:lnTo>
                    <a:lnTo>
                      <a:pt x="301" y="78"/>
                    </a:lnTo>
                    <a:lnTo>
                      <a:pt x="299" y="84"/>
                    </a:lnTo>
                    <a:lnTo>
                      <a:pt x="299" y="87"/>
                    </a:lnTo>
                    <a:lnTo>
                      <a:pt x="298" y="93"/>
                    </a:lnTo>
                    <a:lnTo>
                      <a:pt x="298" y="98"/>
                    </a:lnTo>
                    <a:lnTo>
                      <a:pt x="296" y="102"/>
                    </a:lnTo>
                    <a:lnTo>
                      <a:pt x="296" y="107"/>
                    </a:lnTo>
                    <a:lnTo>
                      <a:pt x="294" y="113"/>
                    </a:lnTo>
                    <a:lnTo>
                      <a:pt x="294" y="118"/>
                    </a:lnTo>
                    <a:lnTo>
                      <a:pt x="292" y="122"/>
                    </a:lnTo>
                    <a:lnTo>
                      <a:pt x="292" y="127"/>
                    </a:lnTo>
                    <a:lnTo>
                      <a:pt x="290" y="133"/>
                    </a:lnTo>
                    <a:lnTo>
                      <a:pt x="290" y="138"/>
                    </a:lnTo>
                    <a:lnTo>
                      <a:pt x="288" y="142"/>
                    </a:lnTo>
                    <a:lnTo>
                      <a:pt x="288" y="147"/>
                    </a:lnTo>
                    <a:lnTo>
                      <a:pt x="287" y="153"/>
                    </a:lnTo>
                    <a:lnTo>
                      <a:pt x="287" y="156"/>
                    </a:lnTo>
                    <a:lnTo>
                      <a:pt x="285" y="162"/>
                    </a:lnTo>
                    <a:lnTo>
                      <a:pt x="285" y="167"/>
                    </a:lnTo>
                    <a:lnTo>
                      <a:pt x="285" y="173"/>
                    </a:lnTo>
                    <a:lnTo>
                      <a:pt x="283" y="178"/>
                    </a:lnTo>
                    <a:lnTo>
                      <a:pt x="283" y="182"/>
                    </a:lnTo>
                    <a:lnTo>
                      <a:pt x="281" y="187"/>
                    </a:lnTo>
                    <a:lnTo>
                      <a:pt x="281" y="192"/>
                    </a:lnTo>
                    <a:lnTo>
                      <a:pt x="281" y="198"/>
                    </a:lnTo>
                    <a:lnTo>
                      <a:pt x="281" y="203"/>
                    </a:lnTo>
                    <a:lnTo>
                      <a:pt x="279" y="209"/>
                    </a:lnTo>
                    <a:lnTo>
                      <a:pt x="279" y="212"/>
                    </a:lnTo>
                    <a:lnTo>
                      <a:pt x="279" y="218"/>
                    </a:lnTo>
                    <a:lnTo>
                      <a:pt x="279" y="223"/>
                    </a:lnTo>
                    <a:lnTo>
                      <a:pt x="279" y="229"/>
                    </a:lnTo>
                    <a:lnTo>
                      <a:pt x="279" y="234"/>
                    </a:lnTo>
                    <a:lnTo>
                      <a:pt x="276" y="236"/>
                    </a:lnTo>
                    <a:lnTo>
                      <a:pt x="270" y="240"/>
                    </a:lnTo>
                    <a:lnTo>
                      <a:pt x="267" y="241"/>
                    </a:lnTo>
                    <a:lnTo>
                      <a:pt x="263" y="243"/>
                    </a:lnTo>
                    <a:lnTo>
                      <a:pt x="260" y="245"/>
                    </a:lnTo>
                    <a:lnTo>
                      <a:pt x="254" y="247"/>
                    </a:lnTo>
                    <a:lnTo>
                      <a:pt x="250" y="250"/>
                    </a:lnTo>
                    <a:lnTo>
                      <a:pt x="245" y="252"/>
                    </a:lnTo>
                    <a:lnTo>
                      <a:pt x="241" y="254"/>
                    </a:lnTo>
                    <a:lnTo>
                      <a:pt x="236" y="256"/>
                    </a:lnTo>
                    <a:lnTo>
                      <a:pt x="232" y="256"/>
                    </a:lnTo>
                    <a:lnTo>
                      <a:pt x="227" y="258"/>
                    </a:lnTo>
                    <a:lnTo>
                      <a:pt x="223" y="259"/>
                    </a:lnTo>
                    <a:lnTo>
                      <a:pt x="218" y="261"/>
                    </a:lnTo>
                    <a:lnTo>
                      <a:pt x="214" y="261"/>
                    </a:lnTo>
                    <a:lnTo>
                      <a:pt x="209" y="263"/>
                    </a:lnTo>
                    <a:lnTo>
                      <a:pt x="205" y="265"/>
                    </a:lnTo>
                    <a:lnTo>
                      <a:pt x="200" y="265"/>
                    </a:lnTo>
                    <a:lnTo>
                      <a:pt x="194" y="265"/>
                    </a:lnTo>
                    <a:lnTo>
                      <a:pt x="191" y="267"/>
                    </a:lnTo>
                    <a:lnTo>
                      <a:pt x="185" y="267"/>
                    </a:lnTo>
                    <a:lnTo>
                      <a:pt x="180" y="267"/>
                    </a:lnTo>
                    <a:lnTo>
                      <a:pt x="176" y="267"/>
                    </a:lnTo>
                    <a:lnTo>
                      <a:pt x="171" y="267"/>
                    </a:lnTo>
                    <a:lnTo>
                      <a:pt x="165" y="267"/>
                    </a:lnTo>
                    <a:lnTo>
                      <a:pt x="162" y="267"/>
                    </a:lnTo>
                    <a:lnTo>
                      <a:pt x="156" y="265"/>
                    </a:lnTo>
                    <a:lnTo>
                      <a:pt x="151" y="265"/>
                    </a:lnTo>
                    <a:lnTo>
                      <a:pt x="147" y="263"/>
                    </a:lnTo>
                    <a:lnTo>
                      <a:pt x="142" y="263"/>
                    </a:lnTo>
                    <a:lnTo>
                      <a:pt x="136" y="261"/>
                    </a:lnTo>
                    <a:lnTo>
                      <a:pt x="133" y="259"/>
                    </a:lnTo>
                    <a:lnTo>
                      <a:pt x="127" y="258"/>
                    </a:lnTo>
                    <a:lnTo>
                      <a:pt x="124" y="256"/>
                    </a:lnTo>
                    <a:lnTo>
                      <a:pt x="118" y="252"/>
                    </a:lnTo>
                    <a:lnTo>
                      <a:pt x="115" y="250"/>
                    </a:lnTo>
                    <a:lnTo>
                      <a:pt x="111" y="249"/>
                    </a:lnTo>
                    <a:lnTo>
                      <a:pt x="106" y="245"/>
                    </a:lnTo>
                    <a:lnTo>
                      <a:pt x="102" y="243"/>
                    </a:lnTo>
                    <a:lnTo>
                      <a:pt x="96" y="240"/>
                    </a:lnTo>
                    <a:lnTo>
                      <a:pt x="93" y="238"/>
                    </a:lnTo>
                    <a:lnTo>
                      <a:pt x="89" y="234"/>
                    </a:lnTo>
                    <a:lnTo>
                      <a:pt x="86" y="232"/>
                    </a:lnTo>
                    <a:lnTo>
                      <a:pt x="80" y="229"/>
                    </a:lnTo>
                    <a:lnTo>
                      <a:pt x="77" y="227"/>
                    </a:lnTo>
                    <a:lnTo>
                      <a:pt x="73" y="223"/>
                    </a:lnTo>
                    <a:lnTo>
                      <a:pt x="68" y="220"/>
                    </a:lnTo>
                    <a:lnTo>
                      <a:pt x="64" y="218"/>
                    </a:lnTo>
                    <a:lnTo>
                      <a:pt x="60" y="214"/>
                    </a:lnTo>
                    <a:lnTo>
                      <a:pt x="57" y="211"/>
                    </a:lnTo>
                    <a:lnTo>
                      <a:pt x="51" y="207"/>
                    </a:lnTo>
                    <a:lnTo>
                      <a:pt x="48" y="205"/>
                    </a:lnTo>
                    <a:lnTo>
                      <a:pt x="44" y="201"/>
                    </a:lnTo>
                    <a:lnTo>
                      <a:pt x="40" y="198"/>
                    </a:lnTo>
                    <a:lnTo>
                      <a:pt x="37" y="194"/>
                    </a:lnTo>
                    <a:lnTo>
                      <a:pt x="31" y="191"/>
                    </a:lnTo>
                    <a:lnTo>
                      <a:pt x="28" y="189"/>
                    </a:lnTo>
                    <a:lnTo>
                      <a:pt x="24" y="185"/>
                    </a:lnTo>
                    <a:lnTo>
                      <a:pt x="20" y="182"/>
                    </a:lnTo>
                    <a:lnTo>
                      <a:pt x="15" y="178"/>
                    </a:lnTo>
                    <a:lnTo>
                      <a:pt x="11" y="174"/>
                    </a:lnTo>
                    <a:lnTo>
                      <a:pt x="8" y="171"/>
                    </a:lnTo>
                    <a:lnTo>
                      <a:pt x="4" y="169"/>
                    </a:lnTo>
                    <a:lnTo>
                      <a:pt x="0" y="165"/>
                    </a:lnTo>
                    <a:lnTo>
                      <a:pt x="40" y="109"/>
                    </a:lnTo>
                    <a:lnTo>
                      <a:pt x="44" y="109"/>
                    </a:lnTo>
                    <a:lnTo>
                      <a:pt x="49" y="111"/>
                    </a:lnTo>
                    <a:lnTo>
                      <a:pt x="53" y="113"/>
                    </a:lnTo>
                    <a:lnTo>
                      <a:pt x="57" y="115"/>
                    </a:lnTo>
                    <a:lnTo>
                      <a:pt x="62" y="115"/>
                    </a:lnTo>
                    <a:lnTo>
                      <a:pt x="66" y="116"/>
                    </a:lnTo>
                    <a:lnTo>
                      <a:pt x="69" y="118"/>
                    </a:lnTo>
                    <a:lnTo>
                      <a:pt x="73" y="120"/>
                    </a:lnTo>
                    <a:lnTo>
                      <a:pt x="78" y="122"/>
                    </a:lnTo>
                    <a:lnTo>
                      <a:pt x="82" y="125"/>
                    </a:lnTo>
                    <a:lnTo>
                      <a:pt x="86" y="127"/>
                    </a:lnTo>
                    <a:lnTo>
                      <a:pt x="89" y="129"/>
                    </a:lnTo>
                    <a:lnTo>
                      <a:pt x="95" y="131"/>
                    </a:lnTo>
                    <a:lnTo>
                      <a:pt x="98" y="134"/>
                    </a:lnTo>
                    <a:lnTo>
                      <a:pt x="102" y="136"/>
                    </a:lnTo>
                    <a:lnTo>
                      <a:pt x="106" y="138"/>
                    </a:lnTo>
                    <a:lnTo>
                      <a:pt x="109" y="140"/>
                    </a:lnTo>
                    <a:lnTo>
                      <a:pt x="115" y="144"/>
                    </a:lnTo>
                    <a:lnTo>
                      <a:pt x="118" y="145"/>
                    </a:lnTo>
                    <a:lnTo>
                      <a:pt x="122" y="147"/>
                    </a:lnTo>
                    <a:lnTo>
                      <a:pt x="125" y="151"/>
                    </a:lnTo>
                    <a:lnTo>
                      <a:pt x="131" y="153"/>
                    </a:lnTo>
                    <a:lnTo>
                      <a:pt x="135" y="154"/>
                    </a:lnTo>
                    <a:lnTo>
                      <a:pt x="138" y="156"/>
                    </a:lnTo>
                    <a:lnTo>
                      <a:pt x="142" y="158"/>
                    </a:lnTo>
                    <a:lnTo>
                      <a:pt x="147" y="160"/>
                    </a:lnTo>
                    <a:lnTo>
                      <a:pt x="151" y="163"/>
                    </a:lnTo>
                    <a:lnTo>
                      <a:pt x="154" y="165"/>
                    </a:lnTo>
                    <a:lnTo>
                      <a:pt x="160" y="167"/>
                    </a:lnTo>
                    <a:lnTo>
                      <a:pt x="164" y="167"/>
                    </a:lnTo>
                    <a:lnTo>
                      <a:pt x="167" y="169"/>
                    </a:lnTo>
                    <a:lnTo>
                      <a:pt x="173" y="171"/>
                    </a:lnTo>
                    <a:lnTo>
                      <a:pt x="174" y="169"/>
                    </a:lnTo>
                    <a:lnTo>
                      <a:pt x="174" y="167"/>
                    </a:lnTo>
                    <a:lnTo>
                      <a:pt x="176" y="165"/>
                    </a:lnTo>
                    <a:lnTo>
                      <a:pt x="176" y="163"/>
                    </a:lnTo>
                    <a:lnTo>
                      <a:pt x="178" y="162"/>
                    </a:lnTo>
                    <a:lnTo>
                      <a:pt x="178" y="160"/>
                    </a:lnTo>
                    <a:lnTo>
                      <a:pt x="180" y="160"/>
                    </a:lnTo>
                    <a:lnTo>
                      <a:pt x="180" y="158"/>
                    </a:lnTo>
                    <a:lnTo>
                      <a:pt x="182" y="156"/>
                    </a:lnTo>
                    <a:lnTo>
                      <a:pt x="182" y="154"/>
                    </a:lnTo>
                    <a:lnTo>
                      <a:pt x="183" y="154"/>
                    </a:lnTo>
                    <a:lnTo>
                      <a:pt x="183" y="153"/>
                    </a:lnTo>
                    <a:lnTo>
                      <a:pt x="185" y="153"/>
                    </a:lnTo>
                    <a:lnTo>
                      <a:pt x="185" y="151"/>
                    </a:lnTo>
                    <a:lnTo>
                      <a:pt x="187" y="151"/>
                    </a:lnTo>
                    <a:lnTo>
                      <a:pt x="187" y="149"/>
                    </a:lnTo>
                    <a:lnTo>
                      <a:pt x="189" y="149"/>
                    </a:lnTo>
                    <a:lnTo>
                      <a:pt x="191" y="149"/>
                    </a:lnTo>
                    <a:lnTo>
                      <a:pt x="192" y="149"/>
                    </a:lnTo>
                    <a:lnTo>
                      <a:pt x="194" y="149"/>
                    </a:lnTo>
                    <a:lnTo>
                      <a:pt x="196" y="149"/>
                    </a:lnTo>
                    <a:lnTo>
                      <a:pt x="198" y="149"/>
                    </a:lnTo>
                    <a:lnTo>
                      <a:pt x="200" y="151"/>
                    </a:lnTo>
                    <a:lnTo>
                      <a:pt x="202" y="151"/>
                    </a:lnTo>
                    <a:lnTo>
                      <a:pt x="203" y="151"/>
                    </a:lnTo>
                    <a:lnTo>
                      <a:pt x="205" y="151"/>
                    </a:lnTo>
                    <a:lnTo>
                      <a:pt x="205" y="153"/>
                    </a:lnTo>
                    <a:lnTo>
                      <a:pt x="207" y="153"/>
                    </a:lnTo>
                    <a:lnTo>
                      <a:pt x="209" y="154"/>
                    </a:lnTo>
                    <a:lnTo>
                      <a:pt x="211" y="154"/>
                    </a:lnTo>
                    <a:lnTo>
                      <a:pt x="212" y="154"/>
                    </a:lnTo>
                    <a:lnTo>
                      <a:pt x="214" y="153"/>
                    </a:lnTo>
                    <a:lnTo>
                      <a:pt x="216" y="151"/>
                    </a:lnTo>
                    <a:lnTo>
                      <a:pt x="218" y="147"/>
                    </a:lnTo>
                    <a:lnTo>
                      <a:pt x="221" y="142"/>
                    </a:lnTo>
                    <a:lnTo>
                      <a:pt x="225" y="138"/>
                    </a:lnTo>
                    <a:lnTo>
                      <a:pt x="227" y="133"/>
                    </a:lnTo>
                    <a:lnTo>
                      <a:pt x="231" y="129"/>
                    </a:lnTo>
                    <a:lnTo>
                      <a:pt x="234" y="125"/>
                    </a:lnTo>
                    <a:lnTo>
                      <a:pt x="238" y="120"/>
                    </a:lnTo>
                    <a:lnTo>
                      <a:pt x="240" y="116"/>
                    </a:lnTo>
                    <a:lnTo>
                      <a:pt x="243" y="113"/>
                    </a:lnTo>
                    <a:lnTo>
                      <a:pt x="247" y="107"/>
                    </a:lnTo>
                    <a:lnTo>
                      <a:pt x="250" y="104"/>
                    </a:lnTo>
                    <a:lnTo>
                      <a:pt x="252" y="100"/>
                    </a:lnTo>
                    <a:lnTo>
                      <a:pt x="256" y="95"/>
                    </a:lnTo>
                    <a:lnTo>
                      <a:pt x="260" y="91"/>
                    </a:lnTo>
                    <a:lnTo>
                      <a:pt x="263" y="87"/>
                    </a:lnTo>
                    <a:lnTo>
                      <a:pt x="267" y="82"/>
                    </a:lnTo>
                    <a:lnTo>
                      <a:pt x="270" y="78"/>
                    </a:lnTo>
                    <a:lnTo>
                      <a:pt x="272" y="75"/>
                    </a:lnTo>
                    <a:lnTo>
                      <a:pt x="276" y="71"/>
                    </a:lnTo>
                    <a:lnTo>
                      <a:pt x="279" y="66"/>
                    </a:lnTo>
                    <a:lnTo>
                      <a:pt x="283" y="62"/>
                    </a:lnTo>
                    <a:lnTo>
                      <a:pt x="287" y="58"/>
                    </a:lnTo>
                    <a:lnTo>
                      <a:pt x="290" y="53"/>
                    </a:lnTo>
                    <a:lnTo>
                      <a:pt x="294" y="49"/>
                    </a:lnTo>
                    <a:lnTo>
                      <a:pt x="296" y="46"/>
                    </a:lnTo>
                    <a:lnTo>
                      <a:pt x="299" y="42"/>
                    </a:lnTo>
                    <a:lnTo>
                      <a:pt x="303" y="37"/>
                    </a:lnTo>
                    <a:lnTo>
                      <a:pt x="307" y="33"/>
                    </a:lnTo>
                    <a:lnTo>
                      <a:pt x="310" y="29"/>
                    </a:lnTo>
                    <a:lnTo>
                      <a:pt x="314" y="26"/>
                    </a:lnTo>
                    <a:lnTo>
                      <a:pt x="316" y="20"/>
                    </a:lnTo>
                    <a:lnTo>
                      <a:pt x="319" y="17"/>
                    </a:lnTo>
                    <a:lnTo>
                      <a:pt x="363" y="0"/>
                    </a:lnTo>
                    <a:lnTo>
                      <a:pt x="361" y="2"/>
                    </a:lnTo>
                    <a:lnTo>
                      <a:pt x="361" y="6"/>
                    </a:lnTo>
                    <a:lnTo>
                      <a:pt x="359" y="9"/>
                    </a:lnTo>
                    <a:lnTo>
                      <a:pt x="359" y="11"/>
                    </a:lnTo>
                    <a:lnTo>
                      <a:pt x="357" y="15"/>
                    </a:lnTo>
                    <a:lnTo>
                      <a:pt x="357" y="17"/>
                    </a:lnTo>
                    <a:lnTo>
                      <a:pt x="356" y="20"/>
                    </a:lnTo>
                    <a:lnTo>
                      <a:pt x="354" y="24"/>
                    </a:lnTo>
                    <a:lnTo>
                      <a:pt x="352" y="26"/>
                    </a:lnTo>
                    <a:lnTo>
                      <a:pt x="352" y="29"/>
                    </a:lnTo>
                    <a:lnTo>
                      <a:pt x="350" y="31"/>
                    </a:lnTo>
                    <a:lnTo>
                      <a:pt x="348" y="35"/>
                    </a:lnTo>
                    <a:lnTo>
                      <a:pt x="346" y="38"/>
                    </a:lnTo>
                    <a:lnTo>
                      <a:pt x="345" y="40"/>
                    </a:lnTo>
                    <a:lnTo>
                      <a:pt x="345" y="44"/>
                    </a:lnTo>
                    <a:lnTo>
                      <a:pt x="343" y="47"/>
                    </a:lnTo>
                    <a:lnTo>
                      <a:pt x="341" y="49"/>
                    </a:lnTo>
                    <a:lnTo>
                      <a:pt x="339" y="53"/>
                    </a:lnTo>
                    <a:lnTo>
                      <a:pt x="337" y="57"/>
                    </a:lnTo>
                    <a:lnTo>
                      <a:pt x="337" y="58"/>
                    </a:lnTo>
                    <a:lnTo>
                      <a:pt x="336" y="62"/>
                    </a:lnTo>
                    <a:lnTo>
                      <a:pt x="334" y="66"/>
                    </a:lnTo>
                    <a:lnTo>
                      <a:pt x="332" y="67"/>
                    </a:lnTo>
                    <a:lnTo>
                      <a:pt x="330" y="71"/>
                    </a:lnTo>
                    <a:lnTo>
                      <a:pt x="330" y="75"/>
                    </a:lnTo>
                    <a:lnTo>
                      <a:pt x="328" y="76"/>
                    </a:lnTo>
                    <a:lnTo>
                      <a:pt x="327" y="80"/>
                    </a:lnTo>
                    <a:lnTo>
                      <a:pt x="327" y="84"/>
                    </a:lnTo>
                    <a:lnTo>
                      <a:pt x="325" y="87"/>
                    </a:lnTo>
                    <a:lnTo>
                      <a:pt x="325" y="89"/>
                    </a:lnTo>
                    <a:lnTo>
                      <a:pt x="323" y="93"/>
                    </a:lnTo>
                    <a:lnTo>
                      <a:pt x="323" y="96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Rectangle 32"/>
              <p:cNvSpPr>
                <a:spLocks noChangeArrowheads="1"/>
              </p:cNvSpPr>
              <p:nvPr/>
            </p:nvSpPr>
            <p:spPr bwMode="auto">
              <a:xfrm>
                <a:off x="4278" y="999"/>
                <a:ext cx="16" cy="27"/>
              </a:xfrm>
              <a:prstGeom prst="rect">
                <a:avLst/>
              </a:prstGeom>
              <a:solidFill>
                <a:srgbClr val="7F7F7F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Freeform 33"/>
              <p:cNvSpPr/>
              <p:nvPr/>
            </p:nvSpPr>
            <p:spPr bwMode="auto">
              <a:xfrm>
                <a:off x="4302" y="999"/>
                <a:ext cx="29" cy="565"/>
              </a:xfrm>
              <a:custGeom>
                <a:avLst/>
                <a:gdLst>
                  <a:gd name="T0" fmla="*/ 1 w 58"/>
                  <a:gd name="T1" fmla="*/ 8 h 1131"/>
                  <a:gd name="T2" fmla="*/ 1 w 58"/>
                  <a:gd name="T3" fmla="*/ 8 h 1131"/>
                  <a:gd name="T4" fmla="*/ 0 w 58"/>
                  <a:gd name="T5" fmla="*/ 0 h 1131"/>
                  <a:gd name="T6" fmla="*/ 1 w 58"/>
                  <a:gd name="T7" fmla="*/ 0 h 1131"/>
                  <a:gd name="T8" fmla="*/ 1 w 58"/>
                  <a:gd name="T9" fmla="*/ 8 h 1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1131"/>
                  <a:gd name="T17" fmla="*/ 58 w 58"/>
                  <a:gd name="T18" fmla="*/ 1131 h 1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1131">
                    <a:moveTo>
                      <a:pt x="56" y="1131"/>
                    </a:moveTo>
                    <a:lnTo>
                      <a:pt x="5" y="1131"/>
                    </a:lnTo>
                    <a:lnTo>
                      <a:pt x="0" y="0"/>
                    </a:lnTo>
                    <a:lnTo>
                      <a:pt x="58" y="2"/>
                    </a:lnTo>
                    <a:lnTo>
                      <a:pt x="56" y="1131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Freeform 34"/>
              <p:cNvSpPr/>
              <p:nvPr/>
            </p:nvSpPr>
            <p:spPr bwMode="auto">
              <a:xfrm>
                <a:off x="4941" y="1014"/>
                <a:ext cx="68" cy="53"/>
              </a:xfrm>
              <a:custGeom>
                <a:avLst/>
                <a:gdLst>
                  <a:gd name="T0" fmla="*/ 1 w 135"/>
                  <a:gd name="T1" fmla="*/ 0 h 107"/>
                  <a:gd name="T2" fmla="*/ 1 w 135"/>
                  <a:gd name="T3" fmla="*/ 0 h 107"/>
                  <a:gd name="T4" fmla="*/ 1 w 135"/>
                  <a:gd name="T5" fmla="*/ 0 h 107"/>
                  <a:gd name="T6" fmla="*/ 1 w 135"/>
                  <a:gd name="T7" fmla="*/ 0 h 107"/>
                  <a:gd name="T8" fmla="*/ 1 w 135"/>
                  <a:gd name="T9" fmla="*/ 0 h 107"/>
                  <a:gd name="T10" fmla="*/ 1 w 135"/>
                  <a:gd name="T11" fmla="*/ 0 h 107"/>
                  <a:gd name="T12" fmla="*/ 1 w 135"/>
                  <a:gd name="T13" fmla="*/ 0 h 107"/>
                  <a:gd name="T14" fmla="*/ 1 w 135"/>
                  <a:gd name="T15" fmla="*/ 0 h 107"/>
                  <a:gd name="T16" fmla="*/ 1 w 135"/>
                  <a:gd name="T17" fmla="*/ 0 h 107"/>
                  <a:gd name="T18" fmla="*/ 1 w 135"/>
                  <a:gd name="T19" fmla="*/ 0 h 107"/>
                  <a:gd name="T20" fmla="*/ 1 w 135"/>
                  <a:gd name="T21" fmla="*/ 0 h 107"/>
                  <a:gd name="T22" fmla="*/ 1 w 135"/>
                  <a:gd name="T23" fmla="*/ 0 h 107"/>
                  <a:gd name="T24" fmla="*/ 1 w 135"/>
                  <a:gd name="T25" fmla="*/ 0 h 107"/>
                  <a:gd name="T26" fmla="*/ 1 w 135"/>
                  <a:gd name="T27" fmla="*/ 0 h 107"/>
                  <a:gd name="T28" fmla="*/ 1 w 135"/>
                  <a:gd name="T29" fmla="*/ 0 h 107"/>
                  <a:gd name="T30" fmla="*/ 1 w 135"/>
                  <a:gd name="T31" fmla="*/ 0 h 107"/>
                  <a:gd name="T32" fmla="*/ 1 w 135"/>
                  <a:gd name="T33" fmla="*/ 0 h 107"/>
                  <a:gd name="T34" fmla="*/ 1 w 135"/>
                  <a:gd name="T35" fmla="*/ 0 h 107"/>
                  <a:gd name="T36" fmla="*/ 1 w 135"/>
                  <a:gd name="T37" fmla="*/ 0 h 107"/>
                  <a:gd name="T38" fmla="*/ 1 w 135"/>
                  <a:gd name="T39" fmla="*/ 0 h 107"/>
                  <a:gd name="T40" fmla="*/ 1 w 135"/>
                  <a:gd name="T41" fmla="*/ 0 h 107"/>
                  <a:gd name="T42" fmla="*/ 1 w 135"/>
                  <a:gd name="T43" fmla="*/ 0 h 107"/>
                  <a:gd name="T44" fmla="*/ 1 w 135"/>
                  <a:gd name="T45" fmla="*/ 0 h 107"/>
                  <a:gd name="T46" fmla="*/ 1 w 135"/>
                  <a:gd name="T47" fmla="*/ 0 h 107"/>
                  <a:gd name="T48" fmla="*/ 2 w 135"/>
                  <a:gd name="T49" fmla="*/ 0 h 107"/>
                  <a:gd name="T50" fmla="*/ 2 w 135"/>
                  <a:gd name="T51" fmla="*/ 0 h 107"/>
                  <a:gd name="T52" fmla="*/ 2 w 135"/>
                  <a:gd name="T53" fmla="*/ 0 h 107"/>
                  <a:gd name="T54" fmla="*/ 1 w 135"/>
                  <a:gd name="T55" fmla="*/ 0 h 107"/>
                  <a:gd name="T56" fmla="*/ 1 w 135"/>
                  <a:gd name="T57" fmla="*/ 0 h 107"/>
                  <a:gd name="T58" fmla="*/ 1 w 135"/>
                  <a:gd name="T59" fmla="*/ 0 h 107"/>
                  <a:gd name="T60" fmla="*/ 1 w 135"/>
                  <a:gd name="T61" fmla="*/ 0 h 107"/>
                  <a:gd name="T62" fmla="*/ 1 w 135"/>
                  <a:gd name="T63" fmla="*/ 0 h 107"/>
                  <a:gd name="T64" fmla="*/ 1 w 135"/>
                  <a:gd name="T65" fmla="*/ 0 h 107"/>
                  <a:gd name="T66" fmla="*/ 1 w 135"/>
                  <a:gd name="T67" fmla="*/ 0 h 107"/>
                  <a:gd name="T68" fmla="*/ 1 w 135"/>
                  <a:gd name="T69" fmla="*/ 0 h 107"/>
                  <a:gd name="T70" fmla="*/ 1 w 135"/>
                  <a:gd name="T71" fmla="*/ 0 h 107"/>
                  <a:gd name="T72" fmla="*/ 1 w 135"/>
                  <a:gd name="T73" fmla="*/ 0 h 107"/>
                  <a:gd name="T74" fmla="*/ 1 w 135"/>
                  <a:gd name="T75" fmla="*/ 0 h 107"/>
                  <a:gd name="T76" fmla="*/ 1 w 135"/>
                  <a:gd name="T77" fmla="*/ 0 h 107"/>
                  <a:gd name="T78" fmla="*/ 1 w 135"/>
                  <a:gd name="T79" fmla="*/ 0 h 107"/>
                  <a:gd name="T80" fmla="*/ 1 w 135"/>
                  <a:gd name="T81" fmla="*/ 0 h 107"/>
                  <a:gd name="T82" fmla="*/ 1 w 135"/>
                  <a:gd name="T83" fmla="*/ 0 h 107"/>
                  <a:gd name="T84" fmla="*/ 1 w 135"/>
                  <a:gd name="T85" fmla="*/ 0 h 107"/>
                  <a:gd name="T86" fmla="*/ 1 w 135"/>
                  <a:gd name="T87" fmla="*/ 0 h 107"/>
                  <a:gd name="T88" fmla="*/ 1 w 135"/>
                  <a:gd name="T89" fmla="*/ 0 h 107"/>
                  <a:gd name="T90" fmla="*/ 1 w 135"/>
                  <a:gd name="T91" fmla="*/ 0 h 107"/>
                  <a:gd name="T92" fmla="*/ 1 w 135"/>
                  <a:gd name="T93" fmla="*/ 0 h 107"/>
                  <a:gd name="T94" fmla="*/ 1 w 135"/>
                  <a:gd name="T95" fmla="*/ 0 h 107"/>
                  <a:gd name="T96" fmla="*/ 1 w 135"/>
                  <a:gd name="T97" fmla="*/ 0 h 107"/>
                  <a:gd name="T98" fmla="*/ 1 w 135"/>
                  <a:gd name="T99" fmla="*/ 0 h 107"/>
                  <a:gd name="T100" fmla="*/ 1 w 135"/>
                  <a:gd name="T101" fmla="*/ 0 h 107"/>
                  <a:gd name="T102" fmla="*/ 1 w 135"/>
                  <a:gd name="T103" fmla="*/ 0 h 107"/>
                  <a:gd name="T104" fmla="*/ 1 w 135"/>
                  <a:gd name="T105" fmla="*/ 0 h 107"/>
                  <a:gd name="T106" fmla="*/ 1 w 135"/>
                  <a:gd name="T107" fmla="*/ 0 h 107"/>
                  <a:gd name="T108" fmla="*/ 1 w 135"/>
                  <a:gd name="T109" fmla="*/ 0 h 107"/>
                  <a:gd name="T110" fmla="*/ 1 w 135"/>
                  <a:gd name="T111" fmla="*/ 0 h 107"/>
                  <a:gd name="T112" fmla="*/ 1 w 135"/>
                  <a:gd name="T113" fmla="*/ 0 h 107"/>
                  <a:gd name="T114" fmla="*/ 1 w 135"/>
                  <a:gd name="T115" fmla="*/ 0 h 107"/>
                  <a:gd name="T116" fmla="*/ 1 w 135"/>
                  <a:gd name="T117" fmla="*/ 0 h 10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5"/>
                  <a:gd name="T178" fmla="*/ 0 h 107"/>
                  <a:gd name="T179" fmla="*/ 135 w 135"/>
                  <a:gd name="T180" fmla="*/ 107 h 10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5" h="107">
                    <a:moveTo>
                      <a:pt x="56" y="18"/>
                    </a:moveTo>
                    <a:lnTo>
                      <a:pt x="58" y="20"/>
                    </a:lnTo>
                    <a:lnTo>
                      <a:pt x="58" y="22"/>
                    </a:lnTo>
                    <a:lnTo>
                      <a:pt x="58" y="24"/>
                    </a:lnTo>
                    <a:lnTo>
                      <a:pt x="58" y="25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58" y="31"/>
                    </a:lnTo>
                    <a:lnTo>
                      <a:pt x="58" y="33"/>
                    </a:lnTo>
                    <a:lnTo>
                      <a:pt x="58" y="34"/>
                    </a:lnTo>
                    <a:lnTo>
                      <a:pt x="58" y="36"/>
                    </a:lnTo>
                    <a:lnTo>
                      <a:pt x="58" y="38"/>
                    </a:lnTo>
                    <a:lnTo>
                      <a:pt x="58" y="40"/>
                    </a:lnTo>
                    <a:lnTo>
                      <a:pt x="56" y="42"/>
                    </a:lnTo>
                    <a:lnTo>
                      <a:pt x="56" y="45"/>
                    </a:lnTo>
                    <a:lnTo>
                      <a:pt x="56" y="47"/>
                    </a:lnTo>
                    <a:lnTo>
                      <a:pt x="56" y="49"/>
                    </a:lnTo>
                    <a:lnTo>
                      <a:pt x="56" y="51"/>
                    </a:lnTo>
                    <a:lnTo>
                      <a:pt x="56" y="53"/>
                    </a:lnTo>
                    <a:lnTo>
                      <a:pt x="58" y="54"/>
                    </a:lnTo>
                    <a:lnTo>
                      <a:pt x="58" y="56"/>
                    </a:lnTo>
                    <a:lnTo>
                      <a:pt x="58" y="58"/>
                    </a:lnTo>
                    <a:lnTo>
                      <a:pt x="59" y="60"/>
                    </a:lnTo>
                    <a:lnTo>
                      <a:pt x="59" y="62"/>
                    </a:lnTo>
                    <a:lnTo>
                      <a:pt x="61" y="63"/>
                    </a:lnTo>
                    <a:lnTo>
                      <a:pt x="61" y="65"/>
                    </a:lnTo>
                    <a:lnTo>
                      <a:pt x="63" y="65"/>
                    </a:lnTo>
                    <a:lnTo>
                      <a:pt x="65" y="67"/>
                    </a:lnTo>
                    <a:lnTo>
                      <a:pt x="67" y="69"/>
                    </a:lnTo>
                    <a:lnTo>
                      <a:pt x="68" y="69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6" y="71"/>
                    </a:lnTo>
                    <a:lnTo>
                      <a:pt x="77" y="71"/>
                    </a:lnTo>
                    <a:lnTo>
                      <a:pt x="79" y="71"/>
                    </a:lnTo>
                    <a:lnTo>
                      <a:pt x="81" y="71"/>
                    </a:lnTo>
                    <a:lnTo>
                      <a:pt x="83" y="71"/>
                    </a:lnTo>
                    <a:lnTo>
                      <a:pt x="85" y="69"/>
                    </a:lnTo>
                    <a:lnTo>
                      <a:pt x="87" y="69"/>
                    </a:lnTo>
                    <a:lnTo>
                      <a:pt x="88" y="69"/>
                    </a:lnTo>
                    <a:lnTo>
                      <a:pt x="90" y="69"/>
                    </a:lnTo>
                    <a:lnTo>
                      <a:pt x="90" y="67"/>
                    </a:lnTo>
                    <a:lnTo>
                      <a:pt x="92" y="67"/>
                    </a:lnTo>
                    <a:lnTo>
                      <a:pt x="94" y="65"/>
                    </a:lnTo>
                    <a:lnTo>
                      <a:pt x="96" y="65"/>
                    </a:lnTo>
                    <a:lnTo>
                      <a:pt x="96" y="63"/>
                    </a:lnTo>
                    <a:lnTo>
                      <a:pt x="97" y="63"/>
                    </a:lnTo>
                    <a:lnTo>
                      <a:pt x="97" y="62"/>
                    </a:lnTo>
                    <a:lnTo>
                      <a:pt x="97" y="60"/>
                    </a:lnTo>
                    <a:lnTo>
                      <a:pt x="97" y="58"/>
                    </a:lnTo>
                    <a:lnTo>
                      <a:pt x="96" y="58"/>
                    </a:lnTo>
                    <a:lnTo>
                      <a:pt x="96" y="56"/>
                    </a:lnTo>
                    <a:lnTo>
                      <a:pt x="94" y="56"/>
                    </a:lnTo>
                    <a:lnTo>
                      <a:pt x="94" y="54"/>
                    </a:lnTo>
                    <a:lnTo>
                      <a:pt x="92" y="54"/>
                    </a:lnTo>
                    <a:lnTo>
                      <a:pt x="92" y="53"/>
                    </a:lnTo>
                    <a:lnTo>
                      <a:pt x="90" y="53"/>
                    </a:lnTo>
                    <a:lnTo>
                      <a:pt x="88" y="53"/>
                    </a:lnTo>
                    <a:lnTo>
                      <a:pt x="87" y="53"/>
                    </a:lnTo>
                    <a:lnTo>
                      <a:pt x="85" y="54"/>
                    </a:lnTo>
                    <a:lnTo>
                      <a:pt x="83" y="54"/>
                    </a:lnTo>
                    <a:lnTo>
                      <a:pt x="81" y="54"/>
                    </a:lnTo>
                    <a:lnTo>
                      <a:pt x="81" y="56"/>
                    </a:lnTo>
                    <a:lnTo>
                      <a:pt x="79" y="56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74" y="54"/>
                    </a:lnTo>
                    <a:lnTo>
                      <a:pt x="72" y="53"/>
                    </a:lnTo>
                    <a:lnTo>
                      <a:pt x="72" y="51"/>
                    </a:lnTo>
                    <a:lnTo>
                      <a:pt x="72" y="49"/>
                    </a:lnTo>
                    <a:lnTo>
                      <a:pt x="72" y="47"/>
                    </a:lnTo>
                    <a:lnTo>
                      <a:pt x="72" y="45"/>
                    </a:lnTo>
                    <a:lnTo>
                      <a:pt x="72" y="44"/>
                    </a:lnTo>
                    <a:lnTo>
                      <a:pt x="72" y="42"/>
                    </a:lnTo>
                    <a:lnTo>
                      <a:pt x="72" y="38"/>
                    </a:lnTo>
                    <a:lnTo>
                      <a:pt x="72" y="36"/>
                    </a:lnTo>
                    <a:lnTo>
                      <a:pt x="72" y="34"/>
                    </a:lnTo>
                    <a:lnTo>
                      <a:pt x="72" y="33"/>
                    </a:lnTo>
                    <a:lnTo>
                      <a:pt x="72" y="31"/>
                    </a:lnTo>
                    <a:lnTo>
                      <a:pt x="72" y="29"/>
                    </a:lnTo>
                    <a:lnTo>
                      <a:pt x="74" y="27"/>
                    </a:lnTo>
                    <a:lnTo>
                      <a:pt x="74" y="25"/>
                    </a:lnTo>
                    <a:lnTo>
                      <a:pt x="74" y="24"/>
                    </a:lnTo>
                    <a:lnTo>
                      <a:pt x="74" y="22"/>
                    </a:lnTo>
                    <a:lnTo>
                      <a:pt x="76" y="20"/>
                    </a:lnTo>
                    <a:lnTo>
                      <a:pt x="76" y="18"/>
                    </a:lnTo>
                    <a:lnTo>
                      <a:pt x="76" y="16"/>
                    </a:lnTo>
                    <a:lnTo>
                      <a:pt x="77" y="15"/>
                    </a:lnTo>
                    <a:lnTo>
                      <a:pt x="79" y="13"/>
                    </a:lnTo>
                    <a:lnTo>
                      <a:pt x="79" y="11"/>
                    </a:lnTo>
                    <a:lnTo>
                      <a:pt x="81" y="9"/>
                    </a:lnTo>
                    <a:lnTo>
                      <a:pt x="81" y="7"/>
                    </a:lnTo>
                    <a:lnTo>
                      <a:pt x="83" y="5"/>
                    </a:lnTo>
                    <a:lnTo>
                      <a:pt x="85" y="4"/>
                    </a:lnTo>
                    <a:lnTo>
                      <a:pt x="87" y="2"/>
                    </a:lnTo>
                    <a:lnTo>
                      <a:pt x="88" y="0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4" y="4"/>
                    </a:lnTo>
                    <a:lnTo>
                      <a:pt x="96" y="5"/>
                    </a:lnTo>
                    <a:lnTo>
                      <a:pt x="99" y="7"/>
                    </a:lnTo>
                    <a:lnTo>
                      <a:pt x="101" y="7"/>
                    </a:lnTo>
                    <a:lnTo>
                      <a:pt x="103" y="9"/>
                    </a:lnTo>
                    <a:lnTo>
                      <a:pt x="105" y="11"/>
                    </a:lnTo>
                    <a:lnTo>
                      <a:pt x="106" y="13"/>
                    </a:lnTo>
                    <a:lnTo>
                      <a:pt x="108" y="15"/>
                    </a:lnTo>
                    <a:lnTo>
                      <a:pt x="110" y="16"/>
                    </a:lnTo>
                    <a:lnTo>
                      <a:pt x="112" y="18"/>
                    </a:lnTo>
                    <a:lnTo>
                      <a:pt x="112" y="20"/>
                    </a:lnTo>
                    <a:lnTo>
                      <a:pt x="114" y="22"/>
                    </a:lnTo>
                    <a:lnTo>
                      <a:pt x="115" y="24"/>
                    </a:lnTo>
                    <a:lnTo>
                      <a:pt x="117" y="25"/>
                    </a:lnTo>
                    <a:lnTo>
                      <a:pt x="119" y="27"/>
                    </a:lnTo>
                    <a:lnTo>
                      <a:pt x="119" y="31"/>
                    </a:lnTo>
                    <a:lnTo>
                      <a:pt x="121" y="33"/>
                    </a:lnTo>
                    <a:lnTo>
                      <a:pt x="123" y="34"/>
                    </a:lnTo>
                    <a:lnTo>
                      <a:pt x="125" y="36"/>
                    </a:lnTo>
                    <a:lnTo>
                      <a:pt x="125" y="38"/>
                    </a:lnTo>
                    <a:lnTo>
                      <a:pt x="126" y="42"/>
                    </a:lnTo>
                    <a:lnTo>
                      <a:pt x="128" y="44"/>
                    </a:lnTo>
                    <a:lnTo>
                      <a:pt x="128" y="45"/>
                    </a:lnTo>
                    <a:lnTo>
                      <a:pt x="130" y="47"/>
                    </a:lnTo>
                    <a:lnTo>
                      <a:pt x="130" y="51"/>
                    </a:lnTo>
                    <a:lnTo>
                      <a:pt x="132" y="53"/>
                    </a:lnTo>
                    <a:lnTo>
                      <a:pt x="132" y="54"/>
                    </a:lnTo>
                    <a:lnTo>
                      <a:pt x="134" y="56"/>
                    </a:lnTo>
                    <a:lnTo>
                      <a:pt x="135" y="60"/>
                    </a:lnTo>
                    <a:lnTo>
                      <a:pt x="135" y="62"/>
                    </a:lnTo>
                    <a:lnTo>
                      <a:pt x="135" y="63"/>
                    </a:lnTo>
                    <a:lnTo>
                      <a:pt x="134" y="65"/>
                    </a:lnTo>
                    <a:lnTo>
                      <a:pt x="134" y="67"/>
                    </a:lnTo>
                    <a:lnTo>
                      <a:pt x="132" y="69"/>
                    </a:lnTo>
                    <a:lnTo>
                      <a:pt x="132" y="71"/>
                    </a:lnTo>
                    <a:lnTo>
                      <a:pt x="132" y="73"/>
                    </a:lnTo>
                    <a:lnTo>
                      <a:pt x="130" y="74"/>
                    </a:lnTo>
                    <a:lnTo>
                      <a:pt x="128" y="76"/>
                    </a:lnTo>
                    <a:lnTo>
                      <a:pt x="128" y="78"/>
                    </a:lnTo>
                    <a:lnTo>
                      <a:pt x="126" y="80"/>
                    </a:lnTo>
                    <a:lnTo>
                      <a:pt x="126" y="82"/>
                    </a:lnTo>
                    <a:lnTo>
                      <a:pt x="125" y="82"/>
                    </a:lnTo>
                    <a:lnTo>
                      <a:pt x="123" y="83"/>
                    </a:lnTo>
                    <a:lnTo>
                      <a:pt x="123" y="85"/>
                    </a:lnTo>
                    <a:lnTo>
                      <a:pt x="121" y="87"/>
                    </a:lnTo>
                    <a:lnTo>
                      <a:pt x="119" y="89"/>
                    </a:lnTo>
                    <a:lnTo>
                      <a:pt x="119" y="91"/>
                    </a:lnTo>
                    <a:lnTo>
                      <a:pt x="117" y="92"/>
                    </a:lnTo>
                    <a:lnTo>
                      <a:pt x="115" y="92"/>
                    </a:lnTo>
                    <a:lnTo>
                      <a:pt x="115" y="94"/>
                    </a:lnTo>
                    <a:lnTo>
                      <a:pt x="114" y="96"/>
                    </a:lnTo>
                    <a:lnTo>
                      <a:pt x="114" y="98"/>
                    </a:lnTo>
                    <a:lnTo>
                      <a:pt x="112" y="98"/>
                    </a:lnTo>
                    <a:lnTo>
                      <a:pt x="112" y="100"/>
                    </a:lnTo>
                    <a:lnTo>
                      <a:pt x="110" y="102"/>
                    </a:lnTo>
                    <a:lnTo>
                      <a:pt x="108" y="103"/>
                    </a:lnTo>
                    <a:lnTo>
                      <a:pt x="108" y="105"/>
                    </a:lnTo>
                    <a:lnTo>
                      <a:pt x="106" y="105"/>
                    </a:lnTo>
                    <a:lnTo>
                      <a:pt x="106" y="107"/>
                    </a:lnTo>
                    <a:lnTo>
                      <a:pt x="105" y="107"/>
                    </a:lnTo>
                    <a:lnTo>
                      <a:pt x="103" y="107"/>
                    </a:lnTo>
                    <a:lnTo>
                      <a:pt x="101" y="107"/>
                    </a:lnTo>
                    <a:lnTo>
                      <a:pt x="99" y="107"/>
                    </a:lnTo>
                    <a:lnTo>
                      <a:pt x="97" y="107"/>
                    </a:lnTo>
                    <a:lnTo>
                      <a:pt x="96" y="107"/>
                    </a:lnTo>
                    <a:lnTo>
                      <a:pt x="94" y="107"/>
                    </a:lnTo>
                    <a:lnTo>
                      <a:pt x="92" y="107"/>
                    </a:lnTo>
                    <a:lnTo>
                      <a:pt x="90" y="107"/>
                    </a:lnTo>
                    <a:lnTo>
                      <a:pt x="88" y="107"/>
                    </a:lnTo>
                    <a:lnTo>
                      <a:pt x="87" y="107"/>
                    </a:lnTo>
                    <a:lnTo>
                      <a:pt x="85" y="107"/>
                    </a:lnTo>
                    <a:lnTo>
                      <a:pt x="83" y="107"/>
                    </a:lnTo>
                    <a:lnTo>
                      <a:pt x="81" y="107"/>
                    </a:lnTo>
                    <a:lnTo>
                      <a:pt x="79" y="107"/>
                    </a:lnTo>
                    <a:lnTo>
                      <a:pt x="77" y="107"/>
                    </a:lnTo>
                    <a:lnTo>
                      <a:pt x="76" y="107"/>
                    </a:lnTo>
                    <a:lnTo>
                      <a:pt x="74" y="105"/>
                    </a:lnTo>
                    <a:lnTo>
                      <a:pt x="72" y="105"/>
                    </a:lnTo>
                    <a:lnTo>
                      <a:pt x="70" y="105"/>
                    </a:lnTo>
                    <a:lnTo>
                      <a:pt x="68" y="105"/>
                    </a:lnTo>
                    <a:lnTo>
                      <a:pt x="67" y="105"/>
                    </a:lnTo>
                    <a:lnTo>
                      <a:pt x="65" y="105"/>
                    </a:lnTo>
                    <a:lnTo>
                      <a:pt x="63" y="105"/>
                    </a:lnTo>
                    <a:lnTo>
                      <a:pt x="61" y="105"/>
                    </a:lnTo>
                    <a:lnTo>
                      <a:pt x="59" y="105"/>
                    </a:lnTo>
                    <a:lnTo>
                      <a:pt x="58" y="103"/>
                    </a:lnTo>
                    <a:lnTo>
                      <a:pt x="56" y="103"/>
                    </a:lnTo>
                    <a:lnTo>
                      <a:pt x="54" y="103"/>
                    </a:lnTo>
                    <a:lnTo>
                      <a:pt x="52" y="103"/>
                    </a:lnTo>
                    <a:lnTo>
                      <a:pt x="50" y="103"/>
                    </a:lnTo>
                    <a:lnTo>
                      <a:pt x="48" y="103"/>
                    </a:lnTo>
                    <a:lnTo>
                      <a:pt x="48" y="102"/>
                    </a:lnTo>
                    <a:lnTo>
                      <a:pt x="48" y="100"/>
                    </a:lnTo>
                    <a:lnTo>
                      <a:pt x="48" y="98"/>
                    </a:lnTo>
                    <a:lnTo>
                      <a:pt x="48" y="96"/>
                    </a:lnTo>
                    <a:lnTo>
                      <a:pt x="48" y="94"/>
                    </a:lnTo>
                    <a:lnTo>
                      <a:pt x="48" y="92"/>
                    </a:lnTo>
                    <a:lnTo>
                      <a:pt x="47" y="92"/>
                    </a:lnTo>
                    <a:lnTo>
                      <a:pt x="47" y="91"/>
                    </a:lnTo>
                    <a:lnTo>
                      <a:pt x="47" y="89"/>
                    </a:lnTo>
                    <a:lnTo>
                      <a:pt x="45" y="87"/>
                    </a:lnTo>
                    <a:lnTo>
                      <a:pt x="45" y="85"/>
                    </a:lnTo>
                    <a:lnTo>
                      <a:pt x="43" y="85"/>
                    </a:lnTo>
                    <a:lnTo>
                      <a:pt x="43" y="83"/>
                    </a:lnTo>
                    <a:lnTo>
                      <a:pt x="41" y="83"/>
                    </a:lnTo>
                    <a:lnTo>
                      <a:pt x="41" y="82"/>
                    </a:lnTo>
                    <a:lnTo>
                      <a:pt x="39" y="82"/>
                    </a:lnTo>
                    <a:lnTo>
                      <a:pt x="38" y="80"/>
                    </a:lnTo>
                    <a:lnTo>
                      <a:pt x="36" y="80"/>
                    </a:lnTo>
                    <a:lnTo>
                      <a:pt x="36" y="78"/>
                    </a:lnTo>
                    <a:lnTo>
                      <a:pt x="34" y="78"/>
                    </a:lnTo>
                    <a:lnTo>
                      <a:pt x="32" y="78"/>
                    </a:lnTo>
                    <a:lnTo>
                      <a:pt x="32" y="76"/>
                    </a:lnTo>
                    <a:lnTo>
                      <a:pt x="30" y="76"/>
                    </a:lnTo>
                    <a:lnTo>
                      <a:pt x="29" y="76"/>
                    </a:lnTo>
                    <a:lnTo>
                      <a:pt x="27" y="76"/>
                    </a:lnTo>
                    <a:lnTo>
                      <a:pt x="25" y="74"/>
                    </a:lnTo>
                    <a:lnTo>
                      <a:pt x="23" y="74"/>
                    </a:lnTo>
                    <a:lnTo>
                      <a:pt x="21" y="73"/>
                    </a:lnTo>
                    <a:lnTo>
                      <a:pt x="21" y="71"/>
                    </a:lnTo>
                    <a:lnTo>
                      <a:pt x="21" y="69"/>
                    </a:lnTo>
                    <a:lnTo>
                      <a:pt x="21" y="67"/>
                    </a:lnTo>
                    <a:lnTo>
                      <a:pt x="21" y="65"/>
                    </a:lnTo>
                    <a:lnTo>
                      <a:pt x="21" y="63"/>
                    </a:lnTo>
                    <a:lnTo>
                      <a:pt x="21" y="62"/>
                    </a:lnTo>
                    <a:lnTo>
                      <a:pt x="21" y="60"/>
                    </a:lnTo>
                    <a:lnTo>
                      <a:pt x="21" y="58"/>
                    </a:lnTo>
                    <a:lnTo>
                      <a:pt x="21" y="56"/>
                    </a:lnTo>
                    <a:lnTo>
                      <a:pt x="23" y="54"/>
                    </a:lnTo>
                    <a:lnTo>
                      <a:pt x="23" y="53"/>
                    </a:lnTo>
                    <a:lnTo>
                      <a:pt x="23" y="51"/>
                    </a:lnTo>
                    <a:lnTo>
                      <a:pt x="23" y="49"/>
                    </a:lnTo>
                    <a:lnTo>
                      <a:pt x="23" y="47"/>
                    </a:lnTo>
                    <a:lnTo>
                      <a:pt x="23" y="45"/>
                    </a:lnTo>
                    <a:lnTo>
                      <a:pt x="23" y="44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19" y="36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10" y="33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5" y="25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39" y="5"/>
                    </a:lnTo>
                    <a:lnTo>
                      <a:pt x="41" y="5"/>
                    </a:lnTo>
                    <a:lnTo>
                      <a:pt x="43" y="7"/>
                    </a:lnTo>
                    <a:lnTo>
                      <a:pt x="45" y="7"/>
                    </a:lnTo>
                    <a:lnTo>
                      <a:pt x="47" y="9"/>
                    </a:lnTo>
                    <a:lnTo>
                      <a:pt x="48" y="11"/>
                    </a:lnTo>
                    <a:lnTo>
                      <a:pt x="50" y="11"/>
                    </a:lnTo>
                    <a:lnTo>
                      <a:pt x="50" y="13"/>
                    </a:lnTo>
                    <a:lnTo>
                      <a:pt x="52" y="15"/>
                    </a:lnTo>
                    <a:lnTo>
                      <a:pt x="54" y="15"/>
                    </a:lnTo>
                    <a:lnTo>
                      <a:pt x="56" y="16"/>
                    </a:lnTo>
                    <a:lnTo>
                      <a:pt x="56" y="18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Freeform 35"/>
              <p:cNvSpPr/>
              <p:nvPr/>
            </p:nvSpPr>
            <p:spPr bwMode="auto">
              <a:xfrm>
                <a:off x="5197" y="1024"/>
                <a:ext cx="11" cy="42"/>
              </a:xfrm>
              <a:custGeom>
                <a:avLst/>
                <a:gdLst>
                  <a:gd name="T0" fmla="*/ 1 w 22"/>
                  <a:gd name="T1" fmla="*/ 1 h 83"/>
                  <a:gd name="T2" fmla="*/ 1 w 22"/>
                  <a:gd name="T3" fmla="*/ 1 h 83"/>
                  <a:gd name="T4" fmla="*/ 1 w 22"/>
                  <a:gd name="T5" fmla="*/ 1 h 83"/>
                  <a:gd name="T6" fmla="*/ 1 w 22"/>
                  <a:gd name="T7" fmla="*/ 1 h 83"/>
                  <a:gd name="T8" fmla="*/ 1 w 22"/>
                  <a:gd name="T9" fmla="*/ 1 h 83"/>
                  <a:gd name="T10" fmla="*/ 1 w 22"/>
                  <a:gd name="T11" fmla="*/ 1 h 83"/>
                  <a:gd name="T12" fmla="*/ 1 w 22"/>
                  <a:gd name="T13" fmla="*/ 1 h 83"/>
                  <a:gd name="T14" fmla="*/ 1 w 22"/>
                  <a:gd name="T15" fmla="*/ 1 h 83"/>
                  <a:gd name="T16" fmla="*/ 1 w 22"/>
                  <a:gd name="T17" fmla="*/ 1 h 83"/>
                  <a:gd name="T18" fmla="*/ 0 w 22"/>
                  <a:gd name="T19" fmla="*/ 1 h 83"/>
                  <a:gd name="T20" fmla="*/ 1 w 22"/>
                  <a:gd name="T21" fmla="*/ 1 h 83"/>
                  <a:gd name="T22" fmla="*/ 1 w 22"/>
                  <a:gd name="T23" fmla="*/ 1 h 83"/>
                  <a:gd name="T24" fmla="*/ 1 w 22"/>
                  <a:gd name="T25" fmla="*/ 1 h 83"/>
                  <a:gd name="T26" fmla="*/ 1 w 22"/>
                  <a:gd name="T27" fmla="*/ 1 h 83"/>
                  <a:gd name="T28" fmla="*/ 1 w 22"/>
                  <a:gd name="T29" fmla="*/ 1 h 83"/>
                  <a:gd name="T30" fmla="*/ 1 w 22"/>
                  <a:gd name="T31" fmla="*/ 1 h 83"/>
                  <a:gd name="T32" fmla="*/ 1 w 22"/>
                  <a:gd name="T33" fmla="*/ 1 h 83"/>
                  <a:gd name="T34" fmla="*/ 1 w 22"/>
                  <a:gd name="T35" fmla="*/ 1 h 83"/>
                  <a:gd name="T36" fmla="*/ 1 w 22"/>
                  <a:gd name="T37" fmla="*/ 1 h 83"/>
                  <a:gd name="T38" fmla="*/ 1 w 22"/>
                  <a:gd name="T39" fmla="*/ 1 h 83"/>
                  <a:gd name="T40" fmla="*/ 1 w 22"/>
                  <a:gd name="T41" fmla="*/ 1 h 83"/>
                  <a:gd name="T42" fmla="*/ 1 w 22"/>
                  <a:gd name="T43" fmla="*/ 1 h 83"/>
                  <a:gd name="T44" fmla="*/ 1 w 22"/>
                  <a:gd name="T45" fmla="*/ 1 h 83"/>
                  <a:gd name="T46" fmla="*/ 1 w 22"/>
                  <a:gd name="T47" fmla="*/ 1 h 83"/>
                  <a:gd name="T48" fmla="*/ 1 w 22"/>
                  <a:gd name="T49" fmla="*/ 1 h 83"/>
                  <a:gd name="T50" fmla="*/ 1 w 22"/>
                  <a:gd name="T51" fmla="*/ 1 h 83"/>
                  <a:gd name="T52" fmla="*/ 1 w 22"/>
                  <a:gd name="T53" fmla="*/ 1 h 83"/>
                  <a:gd name="T54" fmla="*/ 1 w 22"/>
                  <a:gd name="T55" fmla="*/ 1 h 83"/>
                  <a:gd name="T56" fmla="*/ 1 w 22"/>
                  <a:gd name="T57" fmla="*/ 1 h 83"/>
                  <a:gd name="T58" fmla="*/ 1 w 22"/>
                  <a:gd name="T59" fmla="*/ 1 h 83"/>
                  <a:gd name="T60" fmla="*/ 1 w 22"/>
                  <a:gd name="T61" fmla="*/ 1 h 83"/>
                  <a:gd name="T62" fmla="*/ 1 w 22"/>
                  <a:gd name="T63" fmla="*/ 1 h 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2"/>
                  <a:gd name="T97" fmla="*/ 0 h 83"/>
                  <a:gd name="T98" fmla="*/ 22 w 22"/>
                  <a:gd name="T99" fmla="*/ 83 h 8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2" h="83">
                    <a:moveTo>
                      <a:pt x="11" y="83"/>
                    </a:moveTo>
                    <a:lnTo>
                      <a:pt x="11" y="80"/>
                    </a:lnTo>
                    <a:lnTo>
                      <a:pt x="11" y="78"/>
                    </a:lnTo>
                    <a:lnTo>
                      <a:pt x="11" y="74"/>
                    </a:lnTo>
                    <a:lnTo>
                      <a:pt x="9" y="72"/>
                    </a:lnTo>
                    <a:lnTo>
                      <a:pt x="9" y="69"/>
                    </a:lnTo>
                    <a:lnTo>
                      <a:pt x="9" y="67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4" y="49"/>
                    </a:lnTo>
                    <a:lnTo>
                      <a:pt x="4" y="47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2" y="32"/>
                    </a:lnTo>
                    <a:lnTo>
                      <a:pt x="0" y="31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2" y="20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9" y="9"/>
                    </a:lnTo>
                    <a:lnTo>
                      <a:pt x="11" y="5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2" y="5"/>
                    </a:lnTo>
                    <a:lnTo>
                      <a:pt x="22" y="7"/>
                    </a:lnTo>
                    <a:lnTo>
                      <a:pt x="22" y="11"/>
                    </a:lnTo>
                    <a:lnTo>
                      <a:pt x="22" y="12"/>
                    </a:lnTo>
                    <a:lnTo>
                      <a:pt x="22" y="16"/>
                    </a:lnTo>
                    <a:lnTo>
                      <a:pt x="22" y="18"/>
                    </a:lnTo>
                    <a:lnTo>
                      <a:pt x="22" y="20"/>
                    </a:lnTo>
                    <a:lnTo>
                      <a:pt x="22" y="23"/>
                    </a:lnTo>
                    <a:lnTo>
                      <a:pt x="22" y="25"/>
                    </a:lnTo>
                    <a:lnTo>
                      <a:pt x="22" y="29"/>
                    </a:lnTo>
                    <a:lnTo>
                      <a:pt x="22" y="31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0" y="40"/>
                    </a:lnTo>
                    <a:lnTo>
                      <a:pt x="20" y="41"/>
                    </a:lnTo>
                    <a:lnTo>
                      <a:pt x="18" y="43"/>
                    </a:lnTo>
                    <a:lnTo>
                      <a:pt x="18" y="47"/>
                    </a:lnTo>
                    <a:lnTo>
                      <a:pt x="18" y="49"/>
                    </a:lnTo>
                    <a:lnTo>
                      <a:pt x="17" y="52"/>
                    </a:lnTo>
                    <a:lnTo>
                      <a:pt x="17" y="54"/>
                    </a:lnTo>
                    <a:lnTo>
                      <a:pt x="17" y="58"/>
                    </a:lnTo>
                    <a:lnTo>
                      <a:pt x="15" y="60"/>
                    </a:lnTo>
                    <a:lnTo>
                      <a:pt x="15" y="63"/>
                    </a:lnTo>
                    <a:lnTo>
                      <a:pt x="15" y="65"/>
                    </a:lnTo>
                    <a:lnTo>
                      <a:pt x="13" y="67"/>
                    </a:lnTo>
                    <a:lnTo>
                      <a:pt x="13" y="70"/>
                    </a:lnTo>
                    <a:lnTo>
                      <a:pt x="13" y="72"/>
                    </a:lnTo>
                    <a:lnTo>
                      <a:pt x="13" y="76"/>
                    </a:lnTo>
                    <a:lnTo>
                      <a:pt x="11" y="78"/>
                    </a:lnTo>
                    <a:lnTo>
                      <a:pt x="11" y="80"/>
                    </a:lnTo>
                    <a:lnTo>
                      <a:pt x="11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Freeform 36"/>
              <p:cNvSpPr/>
              <p:nvPr/>
            </p:nvSpPr>
            <p:spPr bwMode="auto">
              <a:xfrm>
                <a:off x="5218" y="1025"/>
                <a:ext cx="15" cy="55"/>
              </a:xfrm>
              <a:custGeom>
                <a:avLst/>
                <a:gdLst>
                  <a:gd name="T0" fmla="*/ 0 w 31"/>
                  <a:gd name="T1" fmla="*/ 1 h 108"/>
                  <a:gd name="T2" fmla="*/ 0 w 31"/>
                  <a:gd name="T3" fmla="*/ 1 h 108"/>
                  <a:gd name="T4" fmla="*/ 0 w 31"/>
                  <a:gd name="T5" fmla="*/ 1 h 108"/>
                  <a:gd name="T6" fmla="*/ 0 w 31"/>
                  <a:gd name="T7" fmla="*/ 1 h 108"/>
                  <a:gd name="T8" fmla="*/ 0 w 31"/>
                  <a:gd name="T9" fmla="*/ 1 h 108"/>
                  <a:gd name="T10" fmla="*/ 0 w 31"/>
                  <a:gd name="T11" fmla="*/ 1 h 108"/>
                  <a:gd name="T12" fmla="*/ 0 w 31"/>
                  <a:gd name="T13" fmla="*/ 1 h 108"/>
                  <a:gd name="T14" fmla="*/ 0 w 31"/>
                  <a:gd name="T15" fmla="*/ 1 h 108"/>
                  <a:gd name="T16" fmla="*/ 0 w 31"/>
                  <a:gd name="T17" fmla="*/ 1 h 108"/>
                  <a:gd name="T18" fmla="*/ 0 w 31"/>
                  <a:gd name="T19" fmla="*/ 1 h 108"/>
                  <a:gd name="T20" fmla="*/ 0 w 31"/>
                  <a:gd name="T21" fmla="*/ 1 h 108"/>
                  <a:gd name="T22" fmla="*/ 0 w 31"/>
                  <a:gd name="T23" fmla="*/ 1 h 108"/>
                  <a:gd name="T24" fmla="*/ 0 w 31"/>
                  <a:gd name="T25" fmla="*/ 1 h 108"/>
                  <a:gd name="T26" fmla="*/ 0 w 31"/>
                  <a:gd name="T27" fmla="*/ 1 h 108"/>
                  <a:gd name="T28" fmla="*/ 0 w 31"/>
                  <a:gd name="T29" fmla="*/ 1 h 108"/>
                  <a:gd name="T30" fmla="*/ 0 w 31"/>
                  <a:gd name="T31" fmla="*/ 1 h 108"/>
                  <a:gd name="T32" fmla="*/ 0 w 31"/>
                  <a:gd name="T33" fmla="*/ 1 h 108"/>
                  <a:gd name="T34" fmla="*/ 0 w 31"/>
                  <a:gd name="T35" fmla="*/ 1 h 108"/>
                  <a:gd name="T36" fmla="*/ 0 w 31"/>
                  <a:gd name="T37" fmla="*/ 1 h 108"/>
                  <a:gd name="T38" fmla="*/ 0 w 31"/>
                  <a:gd name="T39" fmla="*/ 1 h 108"/>
                  <a:gd name="T40" fmla="*/ 0 w 31"/>
                  <a:gd name="T41" fmla="*/ 1 h 108"/>
                  <a:gd name="T42" fmla="*/ 0 w 31"/>
                  <a:gd name="T43" fmla="*/ 1 h 108"/>
                  <a:gd name="T44" fmla="*/ 0 w 31"/>
                  <a:gd name="T45" fmla="*/ 1 h 108"/>
                  <a:gd name="T46" fmla="*/ 0 w 31"/>
                  <a:gd name="T47" fmla="*/ 1 h 108"/>
                  <a:gd name="T48" fmla="*/ 0 w 31"/>
                  <a:gd name="T49" fmla="*/ 1 h 108"/>
                  <a:gd name="T50" fmla="*/ 0 w 31"/>
                  <a:gd name="T51" fmla="*/ 1 h 108"/>
                  <a:gd name="T52" fmla="*/ 0 w 31"/>
                  <a:gd name="T53" fmla="*/ 1 h 108"/>
                  <a:gd name="T54" fmla="*/ 0 w 31"/>
                  <a:gd name="T55" fmla="*/ 1 h 108"/>
                  <a:gd name="T56" fmla="*/ 0 w 31"/>
                  <a:gd name="T57" fmla="*/ 1 h 108"/>
                  <a:gd name="T58" fmla="*/ 0 w 31"/>
                  <a:gd name="T59" fmla="*/ 1 h 108"/>
                  <a:gd name="T60" fmla="*/ 0 w 31"/>
                  <a:gd name="T61" fmla="*/ 1 h 108"/>
                  <a:gd name="T62" fmla="*/ 0 w 31"/>
                  <a:gd name="T63" fmla="*/ 1 h 108"/>
                  <a:gd name="T64" fmla="*/ 0 w 31"/>
                  <a:gd name="T65" fmla="*/ 1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1"/>
                  <a:gd name="T100" fmla="*/ 0 h 108"/>
                  <a:gd name="T101" fmla="*/ 31 w 3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1" h="108">
                    <a:moveTo>
                      <a:pt x="13" y="94"/>
                    </a:moveTo>
                    <a:lnTo>
                      <a:pt x="7" y="108"/>
                    </a:lnTo>
                    <a:lnTo>
                      <a:pt x="5" y="107"/>
                    </a:lnTo>
                    <a:lnTo>
                      <a:pt x="5" y="103"/>
                    </a:lnTo>
                    <a:lnTo>
                      <a:pt x="5" y="101"/>
                    </a:lnTo>
                    <a:lnTo>
                      <a:pt x="4" y="97"/>
                    </a:lnTo>
                    <a:lnTo>
                      <a:pt x="4" y="96"/>
                    </a:lnTo>
                    <a:lnTo>
                      <a:pt x="4" y="92"/>
                    </a:lnTo>
                    <a:lnTo>
                      <a:pt x="4" y="90"/>
                    </a:lnTo>
                    <a:lnTo>
                      <a:pt x="2" y="87"/>
                    </a:lnTo>
                    <a:lnTo>
                      <a:pt x="2" y="85"/>
                    </a:lnTo>
                    <a:lnTo>
                      <a:pt x="2" y="81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2" y="72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20" y="7"/>
                    </a:lnTo>
                    <a:lnTo>
                      <a:pt x="24" y="9"/>
                    </a:lnTo>
                    <a:lnTo>
                      <a:pt x="25" y="10"/>
                    </a:lnTo>
                    <a:lnTo>
                      <a:pt x="27" y="14"/>
                    </a:lnTo>
                    <a:lnTo>
                      <a:pt x="29" y="16"/>
                    </a:lnTo>
                    <a:lnTo>
                      <a:pt x="29" y="20"/>
                    </a:lnTo>
                    <a:lnTo>
                      <a:pt x="31" y="21"/>
                    </a:lnTo>
                    <a:lnTo>
                      <a:pt x="31" y="25"/>
                    </a:lnTo>
                    <a:lnTo>
                      <a:pt x="31" y="27"/>
                    </a:lnTo>
                    <a:lnTo>
                      <a:pt x="31" y="30"/>
                    </a:lnTo>
                    <a:lnTo>
                      <a:pt x="31" y="34"/>
                    </a:lnTo>
                    <a:lnTo>
                      <a:pt x="31" y="36"/>
                    </a:lnTo>
                    <a:lnTo>
                      <a:pt x="29" y="39"/>
                    </a:lnTo>
                    <a:lnTo>
                      <a:pt x="29" y="43"/>
                    </a:lnTo>
                    <a:lnTo>
                      <a:pt x="27" y="47"/>
                    </a:lnTo>
                    <a:lnTo>
                      <a:pt x="25" y="49"/>
                    </a:lnTo>
                    <a:lnTo>
                      <a:pt x="25" y="52"/>
                    </a:lnTo>
                    <a:lnTo>
                      <a:pt x="24" y="56"/>
                    </a:lnTo>
                    <a:lnTo>
                      <a:pt x="22" y="59"/>
                    </a:lnTo>
                    <a:lnTo>
                      <a:pt x="22" y="63"/>
                    </a:lnTo>
                    <a:lnTo>
                      <a:pt x="20" y="65"/>
                    </a:lnTo>
                    <a:lnTo>
                      <a:pt x="18" y="68"/>
                    </a:lnTo>
                    <a:lnTo>
                      <a:pt x="16" y="72"/>
                    </a:lnTo>
                    <a:lnTo>
                      <a:pt x="16" y="76"/>
                    </a:lnTo>
                    <a:lnTo>
                      <a:pt x="15" y="78"/>
                    </a:lnTo>
                    <a:lnTo>
                      <a:pt x="15" y="81"/>
                    </a:lnTo>
                    <a:lnTo>
                      <a:pt x="13" y="85"/>
                    </a:lnTo>
                    <a:lnTo>
                      <a:pt x="13" y="88"/>
                    </a:lnTo>
                    <a:lnTo>
                      <a:pt x="13" y="90"/>
                    </a:lnTo>
                    <a:lnTo>
                      <a:pt x="13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Freeform 37"/>
              <p:cNvSpPr/>
              <p:nvPr/>
            </p:nvSpPr>
            <p:spPr bwMode="auto">
              <a:xfrm>
                <a:off x="5197" y="1093"/>
                <a:ext cx="116" cy="116"/>
              </a:xfrm>
              <a:custGeom>
                <a:avLst/>
                <a:gdLst>
                  <a:gd name="T0" fmla="*/ 2 w 232"/>
                  <a:gd name="T1" fmla="*/ 1 h 232"/>
                  <a:gd name="T2" fmla="*/ 2 w 232"/>
                  <a:gd name="T3" fmla="*/ 1 h 232"/>
                  <a:gd name="T4" fmla="*/ 2 w 232"/>
                  <a:gd name="T5" fmla="*/ 1 h 232"/>
                  <a:gd name="T6" fmla="*/ 2 w 232"/>
                  <a:gd name="T7" fmla="*/ 1 h 232"/>
                  <a:gd name="T8" fmla="*/ 2 w 232"/>
                  <a:gd name="T9" fmla="*/ 1 h 232"/>
                  <a:gd name="T10" fmla="*/ 2 w 232"/>
                  <a:gd name="T11" fmla="*/ 1 h 232"/>
                  <a:gd name="T12" fmla="*/ 2 w 232"/>
                  <a:gd name="T13" fmla="*/ 2 h 232"/>
                  <a:gd name="T14" fmla="*/ 2 w 232"/>
                  <a:gd name="T15" fmla="*/ 2 h 232"/>
                  <a:gd name="T16" fmla="*/ 2 w 232"/>
                  <a:gd name="T17" fmla="*/ 2 h 232"/>
                  <a:gd name="T18" fmla="*/ 2 w 232"/>
                  <a:gd name="T19" fmla="*/ 2 h 232"/>
                  <a:gd name="T20" fmla="*/ 2 w 232"/>
                  <a:gd name="T21" fmla="*/ 2 h 232"/>
                  <a:gd name="T22" fmla="*/ 2 w 232"/>
                  <a:gd name="T23" fmla="*/ 2 h 232"/>
                  <a:gd name="T24" fmla="*/ 2 w 232"/>
                  <a:gd name="T25" fmla="*/ 2 h 232"/>
                  <a:gd name="T26" fmla="*/ 2 w 232"/>
                  <a:gd name="T27" fmla="*/ 2 h 232"/>
                  <a:gd name="T28" fmla="*/ 2 w 232"/>
                  <a:gd name="T29" fmla="*/ 2 h 232"/>
                  <a:gd name="T30" fmla="*/ 2 w 232"/>
                  <a:gd name="T31" fmla="*/ 2 h 232"/>
                  <a:gd name="T32" fmla="*/ 2 w 232"/>
                  <a:gd name="T33" fmla="*/ 2 h 232"/>
                  <a:gd name="T34" fmla="*/ 2 w 232"/>
                  <a:gd name="T35" fmla="*/ 2 h 232"/>
                  <a:gd name="T36" fmla="*/ 2 w 232"/>
                  <a:gd name="T37" fmla="*/ 2 h 232"/>
                  <a:gd name="T38" fmla="*/ 2 w 232"/>
                  <a:gd name="T39" fmla="*/ 2 h 232"/>
                  <a:gd name="T40" fmla="*/ 2 w 232"/>
                  <a:gd name="T41" fmla="*/ 2 h 232"/>
                  <a:gd name="T42" fmla="*/ 2 w 232"/>
                  <a:gd name="T43" fmla="*/ 2 h 232"/>
                  <a:gd name="T44" fmla="*/ 1 w 232"/>
                  <a:gd name="T45" fmla="*/ 2 h 232"/>
                  <a:gd name="T46" fmla="*/ 1 w 232"/>
                  <a:gd name="T47" fmla="*/ 2 h 232"/>
                  <a:gd name="T48" fmla="*/ 1 w 232"/>
                  <a:gd name="T49" fmla="*/ 2 h 232"/>
                  <a:gd name="T50" fmla="*/ 1 w 232"/>
                  <a:gd name="T51" fmla="*/ 2 h 232"/>
                  <a:gd name="T52" fmla="*/ 1 w 232"/>
                  <a:gd name="T53" fmla="*/ 2 h 232"/>
                  <a:gd name="T54" fmla="*/ 1 w 232"/>
                  <a:gd name="T55" fmla="*/ 2 h 232"/>
                  <a:gd name="T56" fmla="*/ 1 w 232"/>
                  <a:gd name="T57" fmla="*/ 2 h 232"/>
                  <a:gd name="T58" fmla="*/ 1 w 232"/>
                  <a:gd name="T59" fmla="*/ 2 h 232"/>
                  <a:gd name="T60" fmla="*/ 1 w 232"/>
                  <a:gd name="T61" fmla="*/ 2 h 232"/>
                  <a:gd name="T62" fmla="*/ 1 w 232"/>
                  <a:gd name="T63" fmla="*/ 2 h 232"/>
                  <a:gd name="T64" fmla="*/ 1 w 232"/>
                  <a:gd name="T65" fmla="*/ 2 h 232"/>
                  <a:gd name="T66" fmla="*/ 1 w 232"/>
                  <a:gd name="T67" fmla="*/ 2 h 232"/>
                  <a:gd name="T68" fmla="*/ 1 w 232"/>
                  <a:gd name="T69" fmla="*/ 2 h 232"/>
                  <a:gd name="T70" fmla="*/ 1 w 232"/>
                  <a:gd name="T71" fmla="*/ 2 h 232"/>
                  <a:gd name="T72" fmla="*/ 1 w 232"/>
                  <a:gd name="T73" fmla="*/ 2 h 232"/>
                  <a:gd name="T74" fmla="*/ 1 w 232"/>
                  <a:gd name="T75" fmla="*/ 2 h 232"/>
                  <a:gd name="T76" fmla="*/ 1 w 232"/>
                  <a:gd name="T77" fmla="*/ 2 h 232"/>
                  <a:gd name="T78" fmla="*/ 1 w 232"/>
                  <a:gd name="T79" fmla="*/ 2 h 232"/>
                  <a:gd name="T80" fmla="*/ 1 w 232"/>
                  <a:gd name="T81" fmla="*/ 2 h 232"/>
                  <a:gd name="T82" fmla="*/ 1 w 232"/>
                  <a:gd name="T83" fmla="*/ 2 h 232"/>
                  <a:gd name="T84" fmla="*/ 1 w 232"/>
                  <a:gd name="T85" fmla="*/ 2 h 232"/>
                  <a:gd name="T86" fmla="*/ 1 w 232"/>
                  <a:gd name="T87" fmla="*/ 2 h 232"/>
                  <a:gd name="T88" fmla="*/ 1 w 232"/>
                  <a:gd name="T89" fmla="*/ 1 h 232"/>
                  <a:gd name="T90" fmla="*/ 1 w 232"/>
                  <a:gd name="T91" fmla="*/ 1 h 232"/>
                  <a:gd name="T92" fmla="*/ 1 w 232"/>
                  <a:gd name="T93" fmla="*/ 1 h 232"/>
                  <a:gd name="T94" fmla="*/ 0 w 232"/>
                  <a:gd name="T95" fmla="*/ 1 h 232"/>
                  <a:gd name="T96" fmla="*/ 1 w 232"/>
                  <a:gd name="T97" fmla="*/ 1 h 232"/>
                  <a:gd name="T98" fmla="*/ 1 w 232"/>
                  <a:gd name="T99" fmla="*/ 1 h 232"/>
                  <a:gd name="T100" fmla="*/ 1 w 232"/>
                  <a:gd name="T101" fmla="*/ 1 h 232"/>
                  <a:gd name="T102" fmla="*/ 1 w 232"/>
                  <a:gd name="T103" fmla="*/ 1 h 232"/>
                  <a:gd name="T104" fmla="*/ 1 w 232"/>
                  <a:gd name="T105" fmla="*/ 1 h 232"/>
                  <a:gd name="T106" fmla="*/ 1 w 232"/>
                  <a:gd name="T107" fmla="*/ 1 h 232"/>
                  <a:gd name="T108" fmla="*/ 1 w 232"/>
                  <a:gd name="T109" fmla="*/ 1 h 232"/>
                  <a:gd name="T110" fmla="*/ 1 w 232"/>
                  <a:gd name="T111" fmla="*/ 1 h 232"/>
                  <a:gd name="T112" fmla="*/ 2 w 232"/>
                  <a:gd name="T113" fmla="*/ 1 h 232"/>
                  <a:gd name="T114" fmla="*/ 2 w 232"/>
                  <a:gd name="T115" fmla="*/ 1 h 23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2"/>
                  <a:gd name="T175" fmla="*/ 0 h 232"/>
                  <a:gd name="T176" fmla="*/ 232 w 232"/>
                  <a:gd name="T177" fmla="*/ 232 h 23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2" h="232">
                    <a:moveTo>
                      <a:pt x="171" y="0"/>
                    </a:moveTo>
                    <a:lnTo>
                      <a:pt x="172" y="6"/>
                    </a:lnTo>
                    <a:lnTo>
                      <a:pt x="174" y="10"/>
                    </a:lnTo>
                    <a:lnTo>
                      <a:pt x="176" y="15"/>
                    </a:lnTo>
                    <a:lnTo>
                      <a:pt x="180" y="20"/>
                    </a:lnTo>
                    <a:lnTo>
                      <a:pt x="181" y="26"/>
                    </a:lnTo>
                    <a:lnTo>
                      <a:pt x="183" y="31"/>
                    </a:lnTo>
                    <a:lnTo>
                      <a:pt x="185" y="35"/>
                    </a:lnTo>
                    <a:lnTo>
                      <a:pt x="187" y="40"/>
                    </a:lnTo>
                    <a:lnTo>
                      <a:pt x="189" y="46"/>
                    </a:lnTo>
                    <a:lnTo>
                      <a:pt x="192" y="51"/>
                    </a:lnTo>
                    <a:lnTo>
                      <a:pt x="194" y="57"/>
                    </a:lnTo>
                    <a:lnTo>
                      <a:pt x="196" y="60"/>
                    </a:lnTo>
                    <a:lnTo>
                      <a:pt x="198" y="66"/>
                    </a:lnTo>
                    <a:lnTo>
                      <a:pt x="200" y="71"/>
                    </a:lnTo>
                    <a:lnTo>
                      <a:pt x="201" y="77"/>
                    </a:lnTo>
                    <a:lnTo>
                      <a:pt x="203" y="82"/>
                    </a:lnTo>
                    <a:lnTo>
                      <a:pt x="205" y="87"/>
                    </a:lnTo>
                    <a:lnTo>
                      <a:pt x="207" y="93"/>
                    </a:lnTo>
                    <a:lnTo>
                      <a:pt x="209" y="97"/>
                    </a:lnTo>
                    <a:lnTo>
                      <a:pt x="210" y="102"/>
                    </a:lnTo>
                    <a:lnTo>
                      <a:pt x="212" y="107"/>
                    </a:lnTo>
                    <a:lnTo>
                      <a:pt x="214" y="113"/>
                    </a:lnTo>
                    <a:lnTo>
                      <a:pt x="216" y="118"/>
                    </a:lnTo>
                    <a:lnTo>
                      <a:pt x="218" y="124"/>
                    </a:lnTo>
                    <a:lnTo>
                      <a:pt x="220" y="129"/>
                    </a:lnTo>
                    <a:lnTo>
                      <a:pt x="221" y="135"/>
                    </a:lnTo>
                    <a:lnTo>
                      <a:pt x="223" y="138"/>
                    </a:lnTo>
                    <a:lnTo>
                      <a:pt x="225" y="144"/>
                    </a:lnTo>
                    <a:lnTo>
                      <a:pt x="227" y="149"/>
                    </a:lnTo>
                    <a:lnTo>
                      <a:pt x="229" y="155"/>
                    </a:lnTo>
                    <a:lnTo>
                      <a:pt x="230" y="160"/>
                    </a:lnTo>
                    <a:lnTo>
                      <a:pt x="232" y="165"/>
                    </a:lnTo>
                    <a:lnTo>
                      <a:pt x="230" y="165"/>
                    </a:lnTo>
                    <a:lnTo>
                      <a:pt x="230" y="167"/>
                    </a:lnTo>
                    <a:lnTo>
                      <a:pt x="229" y="167"/>
                    </a:lnTo>
                    <a:lnTo>
                      <a:pt x="227" y="167"/>
                    </a:lnTo>
                    <a:lnTo>
                      <a:pt x="225" y="169"/>
                    </a:lnTo>
                    <a:lnTo>
                      <a:pt x="223" y="169"/>
                    </a:lnTo>
                    <a:lnTo>
                      <a:pt x="221" y="169"/>
                    </a:lnTo>
                    <a:lnTo>
                      <a:pt x="220" y="171"/>
                    </a:lnTo>
                    <a:lnTo>
                      <a:pt x="218" y="171"/>
                    </a:lnTo>
                    <a:lnTo>
                      <a:pt x="216" y="171"/>
                    </a:lnTo>
                    <a:lnTo>
                      <a:pt x="214" y="171"/>
                    </a:lnTo>
                    <a:lnTo>
                      <a:pt x="214" y="173"/>
                    </a:lnTo>
                    <a:lnTo>
                      <a:pt x="212" y="173"/>
                    </a:lnTo>
                    <a:lnTo>
                      <a:pt x="210" y="173"/>
                    </a:lnTo>
                    <a:lnTo>
                      <a:pt x="209" y="173"/>
                    </a:lnTo>
                    <a:lnTo>
                      <a:pt x="207" y="173"/>
                    </a:lnTo>
                    <a:lnTo>
                      <a:pt x="205" y="174"/>
                    </a:lnTo>
                    <a:lnTo>
                      <a:pt x="203" y="174"/>
                    </a:lnTo>
                    <a:lnTo>
                      <a:pt x="201" y="174"/>
                    </a:lnTo>
                    <a:lnTo>
                      <a:pt x="200" y="173"/>
                    </a:lnTo>
                    <a:lnTo>
                      <a:pt x="198" y="171"/>
                    </a:lnTo>
                    <a:lnTo>
                      <a:pt x="196" y="171"/>
                    </a:lnTo>
                    <a:lnTo>
                      <a:pt x="194" y="169"/>
                    </a:lnTo>
                    <a:lnTo>
                      <a:pt x="192" y="167"/>
                    </a:lnTo>
                    <a:lnTo>
                      <a:pt x="191" y="167"/>
                    </a:lnTo>
                    <a:lnTo>
                      <a:pt x="189" y="165"/>
                    </a:lnTo>
                    <a:lnTo>
                      <a:pt x="187" y="164"/>
                    </a:lnTo>
                    <a:lnTo>
                      <a:pt x="185" y="164"/>
                    </a:lnTo>
                    <a:lnTo>
                      <a:pt x="181" y="162"/>
                    </a:lnTo>
                    <a:lnTo>
                      <a:pt x="180" y="162"/>
                    </a:lnTo>
                    <a:lnTo>
                      <a:pt x="178" y="160"/>
                    </a:lnTo>
                    <a:lnTo>
                      <a:pt x="176" y="160"/>
                    </a:lnTo>
                    <a:lnTo>
                      <a:pt x="174" y="158"/>
                    </a:lnTo>
                    <a:lnTo>
                      <a:pt x="172" y="158"/>
                    </a:lnTo>
                    <a:lnTo>
                      <a:pt x="171" y="158"/>
                    </a:lnTo>
                    <a:lnTo>
                      <a:pt x="169" y="156"/>
                    </a:lnTo>
                    <a:lnTo>
                      <a:pt x="167" y="156"/>
                    </a:lnTo>
                    <a:lnTo>
                      <a:pt x="163" y="155"/>
                    </a:lnTo>
                    <a:lnTo>
                      <a:pt x="162" y="155"/>
                    </a:lnTo>
                    <a:lnTo>
                      <a:pt x="160" y="153"/>
                    </a:lnTo>
                    <a:lnTo>
                      <a:pt x="158" y="153"/>
                    </a:lnTo>
                    <a:lnTo>
                      <a:pt x="156" y="151"/>
                    </a:lnTo>
                    <a:lnTo>
                      <a:pt x="154" y="151"/>
                    </a:lnTo>
                    <a:lnTo>
                      <a:pt x="153" y="149"/>
                    </a:lnTo>
                    <a:lnTo>
                      <a:pt x="151" y="149"/>
                    </a:lnTo>
                    <a:lnTo>
                      <a:pt x="149" y="147"/>
                    </a:lnTo>
                    <a:lnTo>
                      <a:pt x="147" y="147"/>
                    </a:lnTo>
                    <a:lnTo>
                      <a:pt x="145" y="145"/>
                    </a:lnTo>
                    <a:lnTo>
                      <a:pt x="143" y="145"/>
                    </a:lnTo>
                    <a:lnTo>
                      <a:pt x="142" y="144"/>
                    </a:lnTo>
                    <a:lnTo>
                      <a:pt x="140" y="142"/>
                    </a:lnTo>
                    <a:lnTo>
                      <a:pt x="138" y="142"/>
                    </a:lnTo>
                    <a:lnTo>
                      <a:pt x="136" y="142"/>
                    </a:lnTo>
                    <a:lnTo>
                      <a:pt x="134" y="142"/>
                    </a:lnTo>
                    <a:lnTo>
                      <a:pt x="133" y="142"/>
                    </a:lnTo>
                    <a:lnTo>
                      <a:pt x="131" y="142"/>
                    </a:lnTo>
                    <a:lnTo>
                      <a:pt x="129" y="142"/>
                    </a:lnTo>
                    <a:lnTo>
                      <a:pt x="127" y="142"/>
                    </a:lnTo>
                    <a:lnTo>
                      <a:pt x="125" y="142"/>
                    </a:lnTo>
                    <a:lnTo>
                      <a:pt x="124" y="144"/>
                    </a:lnTo>
                    <a:lnTo>
                      <a:pt x="122" y="144"/>
                    </a:lnTo>
                    <a:lnTo>
                      <a:pt x="120" y="144"/>
                    </a:lnTo>
                    <a:lnTo>
                      <a:pt x="118" y="145"/>
                    </a:lnTo>
                    <a:lnTo>
                      <a:pt x="116" y="145"/>
                    </a:lnTo>
                    <a:lnTo>
                      <a:pt x="116" y="147"/>
                    </a:lnTo>
                    <a:lnTo>
                      <a:pt x="114" y="147"/>
                    </a:lnTo>
                    <a:lnTo>
                      <a:pt x="114" y="149"/>
                    </a:lnTo>
                    <a:lnTo>
                      <a:pt x="113" y="149"/>
                    </a:lnTo>
                    <a:lnTo>
                      <a:pt x="113" y="151"/>
                    </a:lnTo>
                    <a:lnTo>
                      <a:pt x="111" y="151"/>
                    </a:lnTo>
                    <a:lnTo>
                      <a:pt x="111" y="153"/>
                    </a:lnTo>
                    <a:lnTo>
                      <a:pt x="109" y="153"/>
                    </a:lnTo>
                    <a:lnTo>
                      <a:pt x="109" y="155"/>
                    </a:lnTo>
                    <a:lnTo>
                      <a:pt x="107" y="156"/>
                    </a:lnTo>
                    <a:lnTo>
                      <a:pt x="107" y="158"/>
                    </a:lnTo>
                    <a:lnTo>
                      <a:pt x="105" y="160"/>
                    </a:lnTo>
                    <a:lnTo>
                      <a:pt x="105" y="164"/>
                    </a:lnTo>
                    <a:lnTo>
                      <a:pt x="105" y="165"/>
                    </a:lnTo>
                    <a:lnTo>
                      <a:pt x="104" y="167"/>
                    </a:lnTo>
                    <a:lnTo>
                      <a:pt x="104" y="169"/>
                    </a:lnTo>
                    <a:lnTo>
                      <a:pt x="102" y="171"/>
                    </a:lnTo>
                    <a:lnTo>
                      <a:pt x="102" y="173"/>
                    </a:lnTo>
                    <a:lnTo>
                      <a:pt x="102" y="176"/>
                    </a:lnTo>
                    <a:lnTo>
                      <a:pt x="100" y="178"/>
                    </a:lnTo>
                    <a:lnTo>
                      <a:pt x="100" y="180"/>
                    </a:lnTo>
                    <a:lnTo>
                      <a:pt x="100" y="182"/>
                    </a:lnTo>
                    <a:lnTo>
                      <a:pt x="100" y="183"/>
                    </a:lnTo>
                    <a:lnTo>
                      <a:pt x="100" y="185"/>
                    </a:lnTo>
                    <a:lnTo>
                      <a:pt x="98" y="187"/>
                    </a:lnTo>
                    <a:lnTo>
                      <a:pt x="98" y="189"/>
                    </a:lnTo>
                    <a:lnTo>
                      <a:pt x="98" y="193"/>
                    </a:lnTo>
                    <a:lnTo>
                      <a:pt x="98" y="194"/>
                    </a:lnTo>
                    <a:lnTo>
                      <a:pt x="98" y="196"/>
                    </a:lnTo>
                    <a:lnTo>
                      <a:pt x="98" y="198"/>
                    </a:lnTo>
                    <a:lnTo>
                      <a:pt x="98" y="200"/>
                    </a:lnTo>
                    <a:lnTo>
                      <a:pt x="98" y="202"/>
                    </a:lnTo>
                    <a:lnTo>
                      <a:pt x="98" y="205"/>
                    </a:lnTo>
                    <a:lnTo>
                      <a:pt x="98" y="207"/>
                    </a:lnTo>
                    <a:lnTo>
                      <a:pt x="98" y="209"/>
                    </a:lnTo>
                    <a:lnTo>
                      <a:pt x="100" y="211"/>
                    </a:lnTo>
                    <a:lnTo>
                      <a:pt x="100" y="214"/>
                    </a:lnTo>
                    <a:lnTo>
                      <a:pt x="100" y="216"/>
                    </a:lnTo>
                    <a:lnTo>
                      <a:pt x="100" y="218"/>
                    </a:lnTo>
                    <a:lnTo>
                      <a:pt x="102" y="222"/>
                    </a:lnTo>
                    <a:lnTo>
                      <a:pt x="102" y="223"/>
                    </a:lnTo>
                    <a:lnTo>
                      <a:pt x="100" y="223"/>
                    </a:lnTo>
                    <a:lnTo>
                      <a:pt x="98" y="225"/>
                    </a:lnTo>
                    <a:lnTo>
                      <a:pt x="96" y="225"/>
                    </a:lnTo>
                    <a:lnTo>
                      <a:pt x="95" y="225"/>
                    </a:lnTo>
                    <a:lnTo>
                      <a:pt x="95" y="227"/>
                    </a:lnTo>
                    <a:lnTo>
                      <a:pt x="93" y="227"/>
                    </a:lnTo>
                    <a:lnTo>
                      <a:pt x="91" y="227"/>
                    </a:lnTo>
                    <a:lnTo>
                      <a:pt x="89" y="229"/>
                    </a:lnTo>
                    <a:lnTo>
                      <a:pt x="87" y="229"/>
                    </a:lnTo>
                    <a:lnTo>
                      <a:pt x="85" y="229"/>
                    </a:lnTo>
                    <a:lnTo>
                      <a:pt x="85" y="231"/>
                    </a:lnTo>
                    <a:lnTo>
                      <a:pt x="84" y="231"/>
                    </a:lnTo>
                    <a:lnTo>
                      <a:pt x="82" y="231"/>
                    </a:lnTo>
                    <a:lnTo>
                      <a:pt x="80" y="231"/>
                    </a:lnTo>
                    <a:lnTo>
                      <a:pt x="78" y="231"/>
                    </a:lnTo>
                    <a:lnTo>
                      <a:pt x="78" y="232"/>
                    </a:lnTo>
                    <a:lnTo>
                      <a:pt x="76" y="232"/>
                    </a:lnTo>
                    <a:lnTo>
                      <a:pt x="75" y="232"/>
                    </a:lnTo>
                    <a:lnTo>
                      <a:pt x="73" y="232"/>
                    </a:lnTo>
                    <a:lnTo>
                      <a:pt x="69" y="227"/>
                    </a:lnTo>
                    <a:lnTo>
                      <a:pt x="67" y="222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58" y="207"/>
                    </a:lnTo>
                    <a:lnTo>
                      <a:pt x="57" y="202"/>
                    </a:lnTo>
                    <a:lnTo>
                      <a:pt x="55" y="198"/>
                    </a:lnTo>
                    <a:lnTo>
                      <a:pt x="51" y="193"/>
                    </a:lnTo>
                    <a:lnTo>
                      <a:pt x="49" y="187"/>
                    </a:lnTo>
                    <a:lnTo>
                      <a:pt x="46" y="182"/>
                    </a:lnTo>
                    <a:lnTo>
                      <a:pt x="44" y="178"/>
                    </a:lnTo>
                    <a:lnTo>
                      <a:pt x="42" y="173"/>
                    </a:lnTo>
                    <a:lnTo>
                      <a:pt x="38" y="167"/>
                    </a:lnTo>
                    <a:lnTo>
                      <a:pt x="37" y="162"/>
                    </a:lnTo>
                    <a:lnTo>
                      <a:pt x="35" y="156"/>
                    </a:lnTo>
                    <a:lnTo>
                      <a:pt x="33" y="151"/>
                    </a:lnTo>
                    <a:lnTo>
                      <a:pt x="29" y="147"/>
                    </a:lnTo>
                    <a:lnTo>
                      <a:pt x="28" y="142"/>
                    </a:lnTo>
                    <a:lnTo>
                      <a:pt x="26" y="136"/>
                    </a:lnTo>
                    <a:lnTo>
                      <a:pt x="24" y="131"/>
                    </a:lnTo>
                    <a:lnTo>
                      <a:pt x="22" y="126"/>
                    </a:lnTo>
                    <a:lnTo>
                      <a:pt x="18" y="120"/>
                    </a:lnTo>
                    <a:lnTo>
                      <a:pt x="17" y="115"/>
                    </a:lnTo>
                    <a:lnTo>
                      <a:pt x="15" y="109"/>
                    </a:lnTo>
                    <a:lnTo>
                      <a:pt x="13" y="104"/>
                    </a:lnTo>
                    <a:lnTo>
                      <a:pt x="11" y="100"/>
                    </a:lnTo>
                    <a:lnTo>
                      <a:pt x="9" y="95"/>
                    </a:lnTo>
                    <a:lnTo>
                      <a:pt x="8" y="89"/>
                    </a:lnTo>
                    <a:lnTo>
                      <a:pt x="6" y="84"/>
                    </a:lnTo>
                    <a:lnTo>
                      <a:pt x="4" y="78"/>
                    </a:lnTo>
                    <a:lnTo>
                      <a:pt x="2" y="73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2" y="60"/>
                    </a:lnTo>
                    <a:lnTo>
                      <a:pt x="4" y="58"/>
                    </a:lnTo>
                    <a:lnTo>
                      <a:pt x="6" y="57"/>
                    </a:lnTo>
                    <a:lnTo>
                      <a:pt x="8" y="57"/>
                    </a:lnTo>
                    <a:lnTo>
                      <a:pt x="9" y="55"/>
                    </a:lnTo>
                    <a:lnTo>
                      <a:pt x="11" y="55"/>
                    </a:lnTo>
                    <a:lnTo>
                      <a:pt x="13" y="55"/>
                    </a:lnTo>
                    <a:lnTo>
                      <a:pt x="13" y="53"/>
                    </a:lnTo>
                    <a:lnTo>
                      <a:pt x="15" y="53"/>
                    </a:lnTo>
                    <a:lnTo>
                      <a:pt x="18" y="51"/>
                    </a:lnTo>
                    <a:lnTo>
                      <a:pt x="24" y="48"/>
                    </a:lnTo>
                    <a:lnTo>
                      <a:pt x="29" y="46"/>
                    </a:lnTo>
                    <a:lnTo>
                      <a:pt x="33" y="44"/>
                    </a:lnTo>
                    <a:lnTo>
                      <a:pt x="38" y="42"/>
                    </a:lnTo>
                    <a:lnTo>
                      <a:pt x="42" y="40"/>
                    </a:lnTo>
                    <a:lnTo>
                      <a:pt x="47" y="39"/>
                    </a:lnTo>
                    <a:lnTo>
                      <a:pt x="53" y="37"/>
                    </a:lnTo>
                    <a:lnTo>
                      <a:pt x="57" y="35"/>
                    </a:lnTo>
                    <a:lnTo>
                      <a:pt x="62" y="33"/>
                    </a:lnTo>
                    <a:lnTo>
                      <a:pt x="67" y="31"/>
                    </a:lnTo>
                    <a:lnTo>
                      <a:pt x="71" y="29"/>
                    </a:lnTo>
                    <a:lnTo>
                      <a:pt x="76" y="28"/>
                    </a:lnTo>
                    <a:lnTo>
                      <a:pt x="82" y="26"/>
                    </a:lnTo>
                    <a:lnTo>
                      <a:pt x="85" y="24"/>
                    </a:lnTo>
                    <a:lnTo>
                      <a:pt x="91" y="22"/>
                    </a:lnTo>
                    <a:lnTo>
                      <a:pt x="96" y="22"/>
                    </a:lnTo>
                    <a:lnTo>
                      <a:pt x="100" y="20"/>
                    </a:lnTo>
                    <a:lnTo>
                      <a:pt x="105" y="19"/>
                    </a:lnTo>
                    <a:lnTo>
                      <a:pt x="111" y="17"/>
                    </a:lnTo>
                    <a:lnTo>
                      <a:pt x="116" y="15"/>
                    </a:lnTo>
                    <a:lnTo>
                      <a:pt x="120" y="15"/>
                    </a:lnTo>
                    <a:lnTo>
                      <a:pt x="125" y="13"/>
                    </a:lnTo>
                    <a:lnTo>
                      <a:pt x="131" y="11"/>
                    </a:lnTo>
                    <a:lnTo>
                      <a:pt x="136" y="10"/>
                    </a:lnTo>
                    <a:lnTo>
                      <a:pt x="140" y="10"/>
                    </a:lnTo>
                    <a:lnTo>
                      <a:pt x="145" y="8"/>
                    </a:lnTo>
                    <a:lnTo>
                      <a:pt x="151" y="6"/>
                    </a:lnTo>
                    <a:lnTo>
                      <a:pt x="156" y="4"/>
                    </a:lnTo>
                    <a:lnTo>
                      <a:pt x="160" y="2"/>
                    </a:lnTo>
                    <a:lnTo>
                      <a:pt x="165" y="2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Freeform 38"/>
              <p:cNvSpPr/>
              <p:nvPr/>
            </p:nvSpPr>
            <p:spPr bwMode="auto">
              <a:xfrm>
                <a:off x="5254" y="1172"/>
                <a:ext cx="47" cy="43"/>
              </a:xfrm>
              <a:custGeom>
                <a:avLst/>
                <a:gdLst>
                  <a:gd name="T0" fmla="*/ 0 w 95"/>
                  <a:gd name="T1" fmla="*/ 1 h 85"/>
                  <a:gd name="T2" fmla="*/ 0 w 95"/>
                  <a:gd name="T3" fmla="*/ 1 h 85"/>
                  <a:gd name="T4" fmla="*/ 0 w 95"/>
                  <a:gd name="T5" fmla="*/ 1 h 85"/>
                  <a:gd name="T6" fmla="*/ 0 w 95"/>
                  <a:gd name="T7" fmla="*/ 1 h 85"/>
                  <a:gd name="T8" fmla="*/ 0 w 95"/>
                  <a:gd name="T9" fmla="*/ 1 h 85"/>
                  <a:gd name="T10" fmla="*/ 0 w 95"/>
                  <a:gd name="T11" fmla="*/ 1 h 85"/>
                  <a:gd name="T12" fmla="*/ 0 w 95"/>
                  <a:gd name="T13" fmla="*/ 1 h 85"/>
                  <a:gd name="T14" fmla="*/ 0 w 95"/>
                  <a:gd name="T15" fmla="*/ 1 h 85"/>
                  <a:gd name="T16" fmla="*/ 0 w 95"/>
                  <a:gd name="T17" fmla="*/ 1 h 85"/>
                  <a:gd name="T18" fmla="*/ 0 w 95"/>
                  <a:gd name="T19" fmla="*/ 1 h 85"/>
                  <a:gd name="T20" fmla="*/ 0 w 95"/>
                  <a:gd name="T21" fmla="*/ 1 h 85"/>
                  <a:gd name="T22" fmla="*/ 0 w 95"/>
                  <a:gd name="T23" fmla="*/ 1 h 85"/>
                  <a:gd name="T24" fmla="*/ 0 w 95"/>
                  <a:gd name="T25" fmla="*/ 1 h 85"/>
                  <a:gd name="T26" fmla="*/ 0 w 95"/>
                  <a:gd name="T27" fmla="*/ 1 h 85"/>
                  <a:gd name="T28" fmla="*/ 0 w 95"/>
                  <a:gd name="T29" fmla="*/ 1 h 85"/>
                  <a:gd name="T30" fmla="*/ 0 w 95"/>
                  <a:gd name="T31" fmla="*/ 1 h 85"/>
                  <a:gd name="T32" fmla="*/ 0 w 95"/>
                  <a:gd name="T33" fmla="*/ 1 h 85"/>
                  <a:gd name="T34" fmla="*/ 0 w 95"/>
                  <a:gd name="T35" fmla="*/ 1 h 85"/>
                  <a:gd name="T36" fmla="*/ 0 w 95"/>
                  <a:gd name="T37" fmla="*/ 1 h 85"/>
                  <a:gd name="T38" fmla="*/ 0 w 95"/>
                  <a:gd name="T39" fmla="*/ 1 h 85"/>
                  <a:gd name="T40" fmla="*/ 0 w 95"/>
                  <a:gd name="T41" fmla="*/ 1 h 85"/>
                  <a:gd name="T42" fmla="*/ 0 w 95"/>
                  <a:gd name="T43" fmla="*/ 1 h 85"/>
                  <a:gd name="T44" fmla="*/ 0 w 95"/>
                  <a:gd name="T45" fmla="*/ 1 h 85"/>
                  <a:gd name="T46" fmla="*/ 0 w 95"/>
                  <a:gd name="T47" fmla="*/ 1 h 85"/>
                  <a:gd name="T48" fmla="*/ 0 w 95"/>
                  <a:gd name="T49" fmla="*/ 1 h 85"/>
                  <a:gd name="T50" fmla="*/ 0 w 95"/>
                  <a:gd name="T51" fmla="*/ 1 h 85"/>
                  <a:gd name="T52" fmla="*/ 0 w 95"/>
                  <a:gd name="T53" fmla="*/ 1 h 85"/>
                  <a:gd name="T54" fmla="*/ 0 w 95"/>
                  <a:gd name="T55" fmla="*/ 1 h 85"/>
                  <a:gd name="T56" fmla="*/ 0 w 95"/>
                  <a:gd name="T57" fmla="*/ 1 h 85"/>
                  <a:gd name="T58" fmla="*/ 0 w 95"/>
                  <a:gd name="T59" fmla="*/ 1 h 85"/>
                  <a:gd name="T60" fmla="*/ 0 w 95"/>
                  <a:gd name="T61" fmla="*/ 1 h 85"/>
                  <a:gd name="T62" fmla="*/ 0 w 95"/>
                  <a:gd name="T63" fmla="*/ 1 h 85"/>
                  <a:gd name="T64" fmla="*/ 0 w 95"/>
                  <a:gd name="T65" fmla="*/ 1 h 85"/>
                  <a:gd name="T66" fmla="*/ 0 w 95"/>
                  <a:gd name="T67" fmla="*/ 1 h 85"/>
                  <a:gd name="T68" fmla="*/ 0 w 95"/>
                  <a:gd name="T69" fmla="*/ 0 h 85"/>
                  <a:gd name="T70" fmla="*/ 0 w 95"/>
                  <a:gd name="T71" fmla="*/ 0 h 85"/>
                  <a:gd name="T72" fmla="*/ 0 w 95"/>
                  <a:gd name="T73" fmla="*/ 1 h 85"/>
                  <a:gd name="T74" fmla="*/ 0 w 95"/>
                  <a:gd name="T75" fmla="*/ 1 h 85"/>
                  <a:gd name="T76" fmla="*/ 0 w 95"/>
                  <a:gd name="T77" fmla="*/ 1 h 85"/>
                  <a:gd name="T78" fmla="*/ 0 w 95"/>
                  <a:gd name="T79" fmla="*/ 1 h 85"/>
                  <a:gd name="T80" fmla="*/ 0 w 95"/>
                  <a:gd name="T81" fmla="*/ 1 h 85"/>
                  <a:gd name="T82" fmla="*/ 0 w 95"/>
                  <a:gd name="T83" fmla="*/ 1 h 85"/>
                  <a:gd name="T84" fmla="*/ 0 w 95"/>
                  <a:gd name="T85" fmla="*/ 1 h 85"/>
                  <a:gd name="T86" fmla="*/ 0 w 95"/>
                  <a:gd name="T87" fmla="*/ 1 h 85"/>
                  <a:gd name="T88" fmla="*/ 0 w 95"/>
                  <a:gd name="T89" fmla="*/ 1 h 8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5"/>
                  <a:gd name="T136" fmla="*/ 0 h 85"/>
                  <a:gd name="T137" fmla="*/ 95 w 95"/>
                  <a:gd name="T138" fmla="*/ 85 h 8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5" h="85">
                    <a:moveTo>
                      <a:pt x="80" y="36"/>
                    </a:moveTo>
                    <a:lnTo>
                      <a:pt x="82" y="38"/>
                    </a:lnTo>
                    <a:lnTo>
                      <a:pt x="84" y="38"/>
                    </a:lnTo>
                    <a:lnTo>
                      <a:pt x="84" y="40"/>
                    </a:lnTo>
                    <a:lnTo>
                      <a:pt x="86" y="40"/>
                    </a:lnTo>
                    <a:lnTo>
                      <a:pt x="86" y="42"/>
                    </a:lnTo>
                    <a:lnTo>
                      <a:pt x="87" y="42"/>
                    </a:lnTo>
                    <a:lnTo>
                      <a:pt x="87" y="44"/>
                    </a:lnTo>
                    <a:lnTo>
                      <a:pt x="89" y="45"/>
                    </a:lnTo>
                    <a:lnTo>
                      <a:pt x="89" y="47"/>
                    </a:lnTo>
                    <a:lnTo>
                      <a:pt x="89" y="49"/>
                    </a:lnTo>
                    <a:lnTo>
                      <a:pt x="91" y="49"/>
                    </a:lnTo>
                    <a:lnTo>
                      <a:pt x="91" y="51"/>
                    </a:lnTo>
                    <a:lnTo>
                      <a:pt x="91" y="53"/>
                    </a:lnTo>
                    <a:lnTo>
                      <a:pt x="91" y="54"/>
                    </a:lnTo>
                    <a:lnTo>
                      <a:pt x="93" y="56"/>
                    </a:lnTo>
                    <a:lnTo>
                      <a:pt x="93" y="58"/>
                    </a:lnTo>
                    <a:lnTo>
                      <a:pt x="93" y="60"/>
                    </a:lnTo>
                    <a:lnTo>
                      <a:pt x="93" y="62"/>
                    </a:lnTo>
                    <a:lnTo>
                      <a:pt x="95" y="64"/>
                    </a:lnTo>
                    <a:lnTo>
                      <a:pt x="93" y="65"/>
                    </a:lnTo>
                    <a:lnTo>
                      <a:pt x="91" y="67"/>
                    </a:lnTo>
                    <a:lnTo>
                      <a:pt x="89" y="69"/>
                    </a:lnTo>
                    <a:lnTo>
                      <a:pt x="87" y="69"/>
                    </a:lnTo>
                    <a:lnTo>
                      <a:pt x="86" y="71"/>
                    </a:lnTo>
                    <a:lnTo>
                      <a:pt x="82" y="73"/>
                    </a:lnTo>
                    <a:lnTo>
                      <a:pt x="80" y="74"/>
                    </a:lnTo>
                    <a:lnTo>
                      <a:pt x="78" y="74"/>
                    </a:lnTo>
                    <a:lnTo>
                      <a:pt x="77" y="76"/>
                    </a:lnTo>
                    <a:lnTo>
                      <a:pt x="75" y="78"/>
                    </a:lnTo>
                    <a:lnTo>
                      <a:pt x="73" y="78"/>
                    </a:lnTo>
                    <a:lnTo>
                      <a:pt x="69" y="80"/>
                    </a:lnTo>
                    <a:lnTo>
                      <a:pt x="67" y="80"/>
                    </a:lnTo>
                    <a:lnTo>
                      <a:pt x="66" y="82"/>
                    </a:lnTo>
                    <a:lnTo>
                      <a:pt x="62" y="82"/>
                    </a:lnTo>
                    <a:lnTo>
                      <a:pt x="60" y="83"/>
                    </a:lnTo>
                    <a:lnTo>
                      <a:pt x="58" y="83"/>
                    </a:lnTo>
                    <a:lnTo>
                      <a:pt x="57" y="83"/>
                    </a:lnTo>
                    <a:lnTo>
                      <a:pt x="53" y="85"/>
                    </a:lnTo>
                    <a:lnTo>
                      <a:pt x="51" y="85"/>
                    </a:lnTo>
                    <a:lnTo>
                      <a:pt x="48" y="85"/>
                    </a:lnTo>
                    <a:lnTo>
                      <a:pt x="46" y="85"/>
                    </a:lnTo>
                    <a:lnTo>
                      <a:pt x="44" y="85"/>
                    </a:lnTo>
                    <a:lnTo>
                      <a:pt x="40" y="85"/>
                    </a:lnTo>
                    <a:lnTo>
                      <a:pt x="39" y="85"/>
                    </a:lnTo>
                    <a:lnTo>
                      <a:pt x="35" y="85"/>
                    </a:lnTo>
                    <a:lnTo>
                      <a:pt x="33" y="85"/>
                    </a:lnTo>
                    <a:lnTo>
                      <a:pt x="31" y="85"/>
                    </a:lnTo>
                    <a:lnTo>
                      <a:pt x="28" y="85"/>
                    </a:lnTo>
                    <a:lnTo>
                      <a:pt x="26" y="85"/>
                    </a:lnTo>
                    <a:lnTo>
                      <a:pt x="22" y="83"/>
                    </a:lnTo>
                    <a:lnTo>
                      <a:pt x="20" y="83"/>
                    </a:lnTo>
                    <a:lnTo>
                      <a:pt x="19" y="83"/>
                    </a:lnTo>
                    <a:lnTo>
                      <a:pt x="17" y="82"/>
                    </a:lnTo>
                    <a:lnTo>
                      <a:pt x="17" y="80"/>
                    </a:lnTo>
                    <a:lnTo>
                      <a:pt x="15" y="80"/>
                    </a:lnTo>
                    <a:lnTo>
                      <a:pt x="13" y="78"/>
                    </a:lnTo>
                    <a:lnTo>
                      <a:pt x="13" y="76"/>
                    </a:lnTo>
                    <a:lnTo>
                      <a:pt x="11" y="76"/>
                    </a:lnTo>
                    <a:lnTo>
                      <a:pt x="11" y="74"/>
                    </a:lnTo>
                    <a:lnTo>
                      <a:pt x="10" y="73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6" y="69"/>
                    </a:lnTo>
                    <a:lnTo>
                      <a:pt x="6" y="67"/>
                    </a:lnTo>
                    <a:lnTo>
                      <a:pt x="4" y="65"/>
                    </a:lnTo>
                    <a:lnTo>
                      <a:pt x="4" y="64"/>
                    </a:lnTo>
                    <a:lnTo>
                      <a:pt x="2" y="62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2" y="56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8" y="13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8" y="11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3"/>
                    </a:lnTo>
                    <a:lnTo>
                      <a:pt x="55" y="15"/>
                    </a:lnTo>
                    <a:lnTo>
                      <a:pt x="57" y="15"/>
                    </a:lnTo>
                    <a:lnTo>
                      <a:pt x="58" y="16"/>
                    </a:lnTo>
                    <a:lnTo>
                      <a:pt x="60" y="16"/>
                    </a:lnTo>
                    <a:lnTo>
                      <a:pt x="62" y="18"/>
                    </a:lnTo>
                    <a:lnTo>
                      <a:pt x="64" y="18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71" y="22"/>
                    </a:lnTo>
                    <a:lnTo>
                      <a:pt x="80" y="36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Freeform 39"/>
              <p:cNvSpPr/>
              <p:nvPr/>
            </p:nvSpPr>
            <p:spPr bwMode="auto">
              <a:xfrm>
                <a:off x="4338" y="1216"/>
                <a:ext cx="795" cy="32"/>
              </a:xfrm>
              <a:custGeom>
                <a:avLst/>
                <a:gdLst>
                  <a:gd name="T0" fmla="*/ 12 w 1591"/>
                  <a:gd name="T1" fmla="*/ 0 h 65"/>
                  <a:gd name="T2" fmla="*/ 0 w 1591"/>
                  <a:gd name="T3" fmla="*/ 0 h 65"/>
                  <a:gd name="T4" fmla="*/ 0 w 1591"/>
                  <a:gd name="T5" fmla="*/ 0 h 65"/>
                  <a:gd name="T6" fmla="*/ 0 w 1591"/>
                  <a:gd name="T7" fmla="*/ 0 h 65"/>
                  <a:gd name="T8" fmla="*/ 12 w 1591"/>
                  <a:gd name="T9" fmla="*/ 0 h 65"/>
                  <a:gd name="T10" fmla="*/ 12 w 1591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1"/>
                  <a:gd name="T19" fmla="*/ 0 h 65"/>
                  <a:gd name="T20" fmla="*/ 1591 w 1591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1" h="65">
                    <a:moveTo>
                      <a:pt x="1591" y="65"/>
                    </a:moveTo>
                    <a:lnTo>
                      <a:pt x="0" y="62"/>
                    </a:lnTo>
                    <a:lnTo>
                      <a:pt x="0" y="2"/>
                    </a:lnTo>
                    <a:lnTo>
                      <a:pt x="20" y="0"/>
                    </a:lnTo>
                    <a:lnTo>
                      <a:pt x="1591" y="0"/>
                    </a:lnTo>
                    <a:lnTo>
                      <a:pt x="1591" y="65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Freeform 40"/>
              <p:cNvSpPr/>
              <p:nvPr/>
            </p:nvSpPr>
            <p:spPr bwMode="auto">
              <a:xfrm>
                <a:off x="5149" y="1268"/>
                <a:ext cx="151" cy="337"/>
              </a:xfrm>
              <a:custGeom>
                <a:avLst/>
                <a:gdLst>
                  <a:gd name="T0" fmla="*/ 2 w 303"/>
                  <a:gd name="T1" fmla="*/ 1 h 674"/>
                  <a:gd name="T2" fmla="*/ 2 w 303"/>
                  <a:gd name="T3" fmla="*/ 1 h 674"/>
                  <a:gd name="T4" fmla="*/ 2 w 303"/>
                  <a:gd name="T5" fmla="*/ 3 h 674"/>
                  <a:gd name="T6" fmla="*/ 2 w 303"/>
                  <a:gd name="T7" fmla="*/ 3 h 674"/>
                  <a:gd name="T8" fmla="*/ 2 w 303"/>
                  <a:gd name="T9" fmla="*/ 3 h 674"/>
                  <a:gd name="T10" fmla="*/ 2 w 303"/>
                  <a:gd name="T11" fmla="*/ 5 h 674"/>
                  <a:gd name="T12" fmla="*/ 2 w 303"/>
                  <a:gd name="T13" fmla="*/ 5 h 674"/>
                  <a:gd name="T14" fmla="*/ 2 w 303"/>
                  <a:gd name="T15" fmla="*/ 5 h 674"/>
                  <a:gd name="T16" fmla="*/ 2 w 303"/>
                  <a:gd name="T17" fmla="*/ 5 h 674"/>
                  <a:gd name="T18" fmla="*/ 2 w 303"/>
                  <a:gd name="T19" fmla="*/ 5 h 674"/>
                  <a:gd name="T20" fmla="*/ 2 w 303"/>
                  <a:gd name="T21" fmla="*/ 5 h 674"/>
                  <a:gd name="T22" fmla="*/ 2 w 303"/>
                  <a:gd name="T23" fmla="*/ 5 h 674"/>
                  <a:gd name="T24" fmla="*/ 1 w 303"/>
                  <a:gd name="T25" fmla="*/ 5 h 674"/>
                  <a:gd name="T26" fmla="*/ 1 w 303"/>
                  <a:gd name="T27" fmla="*/ 5 h 674"/>
                  <a:gd name="T28" fmla="*/ 1 w 303"/>
                  <a:gd name="T29" fmla="*/ 5 h 674"/>
                  <a:gd name="T30" fmla="*/ 1 w 303"/>
                  <a:gd name="T31" fmla="*/ 5 h 674"/>
                  <a:gd name="T32" fmla="*/ 1 w 303"/>
                  <a:gd name="T33" fmla="*/ 5 h 674"/>
                  <a:gd name="T34" fmla="*/ 1 w 303"/>
                  <a:gd name="T35" fmla="*/ 5 h 674"/>
                  <a:gd name="T36" fmla="*/ 1 w 303"/>
                  <a:gd name="T37" fmla="*/ 5 h 674"/>
                  <a:gd name="T38" fmla="*/ 1 w 303"/>
                  <a:gd name="T39" fmla="*/ 3 h 674"/>
                  <a:gd name="T40" fmla="*/ 1 w 303"/>
                  <a:gd name="T41" fmla="*/ 3 h 674"/>
                  <a:gd name="T42" fmla="*/ 1 w 303"/>
                  <a:gd name="T43" fmla="*/ 3 h 674"/>
                  <a:gd name="T44" fmla="*/ 1 w 303"/>
                  <a:gd name="T45" fmla="*/ 3 h 674"/>
                  <a:gd name="T46" fmla="*/ 1 w 303"/>
                  <a:gd name="T47" fmla="*/ 1 h 674"/>
                  <a:gd name="T48" fmla="*/ 1 w 303"/>
                  <a:gd name="T49" fmla="*/ 1 h 674"/>
                  <a:gd name="T50" fmla="*/ 1 w 303"/>
                  <a:gd name="T51" fmla="*/ 1 h 674"/>
                  <a:gd name="T52" fmla="*/ 1 w 303"/>
                  <a:gd name="T53" fmla="*/ 1 h 674"/>
                  <a:gd name="T54" fmla="*/ 1 w 303"/>
                  <a:gd name="T55" fmla="*/ 1 h 674"/>
                  <a:gd name="T56" fmla="*/ 1 w 303"/>
                  <a:gd name="T57" fmla="*/ 1 h 674"/>
                  <a:gd name="T58" fmla="*/ 1 w 303"/>
                  <a:gd name="T59" fmla="*/ 1 h 674"/>
                  <a:gd name="T60" fmla="*/ 1 w 303"/>
                  <a:gd name="T61" fmla="*/ 3 h 674"/>
                  <a:gd name="T62" fmla="*/ 1 w 303"/>
                  <a:gd name="T63" fmla="*/ 3 h 674"/>
                  <a:gd name="T64" fmla="*/ 1 w 303"/>
                  <a:gd name="T65" fmla="*/ 3 h 674"/>
                  <a:gd name="T66" fmla="*/ 1 w 303"/>
                  <a:gd name="T67" fmla="*/ 3 h 674"/>
                  <a:gd name="T68" fmla="*/ 1 w 303"/>
                  <a:gd name="T69" fmla="*/ 3 h 674"/>
                  <a:gd name="T70" fmla="*/ 1 w 303"/>
                  <a:gd name="T71" fmla="*/ 5 h 674"/>
                  <a:gd name="T72" fmla="*/ 0 w 303"/>
                  <a:gd name="T73" fmla="*/ 5 h 674"/>
                  <a:gd name="T74" fmla="*/ 0 w 303"/>
                  <a:gd name="T75" fmla="*/ 5 h 674"/>
                  <a:gd name="T76" fmla="*/ 0 w 303"/>
                  <a:gd name="T77" fmla="*/ 5 h 674"/>
                  <a:gd name="T78" fmla="*/ 0 w 303"/>
                  <a:gd name="T79" fmla="*/ 5 h 674"/>
                  <a:gd name="T80" fmla="*/ 0 w 303"/>
                  <a:gd name="T81" fmla="*/ 5 h 674"/>
                  <a:gd name="T82" fmla="*/ 0 w 303"/>
                  <a:gd name="T83" fmla="*/ 5 h 674"/>
                  <a:gd name="T84" fmla="*/ 0 w 303"/>
                  <a:gd name="T85" fmla="*/ 5 h 674"/>
                  <a:gd name="T86" fmla="*/ 0 w 303"/>
                  <a:gd name="T87" fmla="*/ 5 h 674"/>
                  <a:gd name="T88" fmla="*/ 0 w 303"/>
                  <a:gd name="T89" fmla="*/ 5 h 674"/>
                  <a:gd name="T90" fmla="*/ 0 w 303"/>
                  <a:gd name="T91" fmla="*/ 3 h 674"/>
                  <a:gd name="T92" fmla="*/ 0 w 303"/>
                  <a:gd name="T93" fmla="*/ 3 h 674"/>
                  <a:gd name="T94" fmla="*/ 0 w 303"/>
                  <a:gd name="T95" fmla="*/ 1 h 674"/>
                  <a:gd name="T96" fmla="*/ 0 w 303"/>
                  <a:gd name="T97" fmla="*/ 1 h 674"/>
                  <a:gd name="T98" fmla="*/ 0 w 303"/>
                  <a:gd name="T99" fmla="*/ 1 h 674"/>
                  <a:gd name="T100" fmla="*/ 0 w 303"/>
                  <a:gd name="T101" fmla="*/ 1 h 674"/>
                  <a:gd name="T102" fmla="*/ 0 w 303"/>
                  <a:gd name="T103" fmla="*/ 1 h 674"/>
                  <a:gd name="T104" fmla="*/ 0 w 303"/>
                  <a:gd name="T105" fmla="*/ 1 h 674"/>
                  <a:gd name="T106" fmla="*/ 0 w 303"/>
                  <a:gd name="T107" fmla="*/ 1 h 674"/>
                  <a:gd name="T108" fmla="*/ 1 w 303"/>
                  <a:gd name="T109" fmla="*/ 1 h 674"/>
                  <a:gd name="T110" fmla="*/ 1 w 303"/>
                  <a:gd name="T111" fmla="*/ 1 h 674"/>
                  <a:gd name="T112" fmla="*/ 1 w 303"/>
                  <a:gd name="T113" fmla="*/ 1 h 674"/>
                  <a:gd name="T114" fmla="*/ 1 w 303"/>
                  <a:gd name="T115" fmla="*/ 1 h 674"/>
                  <a:gd name="T116" fmla="*/ 2 w 303"/>
                  <a:gd name="T117" fmla="*/ 1 h 674"/>
                  <a:gd name="T118" fmla="*/ 2 w 303"/>
                  <a:gd name="T119" fmla="*/ 1 h 67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3"/>
                  <a:gd name="T181" fmla="*/ 0 h 674"/>
                  <a:gd name="T182" fmla="*/ 303 w 303"/>
                  <a:gd name="T183" fmla="*/ 674 h 67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3" h="674">
                    <a:moveTo>
                      <a:pt x="303" y="56"/>
                    </a:moveTo>
                    <a:lnTo>
                      <a:pt x="303" y="71"/>
                    </a:lnTo>
                    <a:lnTo>
                      <a:pt x="301" y="87"/>
                    </a:lnTo>
                    <a:lnTo>
                      <a:pt x="301" y="102"/>
                    </a:lnTo>
                    <a:lnTo>
                      <a:pt x="301" y="116"/>
                    </a:lnTo>
                    <a:lnTo>
                      <a:pt x="301" y="132"/>
                    </a:lnTo>
                    <a:lnTo>
                      <a:pt x="301" y="147"/>
                    </a:lnTo>
                    <a:lnTo>
                      <a:pt x="301" y="163"/>
                    </a:lnTo>
                    <a:lnTo>
                      <a:pt x="299" y="178"/>
                    </a:lnTo>
                    <a:lnTo>
                      <a:pt x="299" y="194"/>
                    </a:lnTo>
                    <a:lnTo>
                      <a:pt x="299" y="209"/>
                    </a:lnTo>
                    <a:lnTo>
                      <a:pt x="297" y="225"/>
                    </a:lnTo>
                    <a:lnTo>
                      <a:pt x="297" y="239"/>
                    </a:lnTo>
                    <a:lnTo>
                      <a:pt x="297" y="256"/>
                    </a:lnTo>
                    <a:lnTo>
                      <a:pt x="297" y="270"/>
                    </a:lnTo>
                    <a:lnTo>
                      <a:pt x="296" y="285"/>
                    </a:lnTo>
                    <a:lnTo>
                      <a:pt x="296" y="301"/>
                    </a:lnTo>
                    <a:lnTo>
                      <a:pt x="296" y="315"/>
                    </a:lnTo>
                    <a:lnTo>
                      <a:pt x="296" y="332"/>
                    </a:lnTo>
                    <a:lnTo>
                      <a:pt x="294" y="346"/>
                    </a:lnTo>
                    <a:lnTo>
                      <a:pt x="294" y="363"/>
                    </a:lnTo>
                    <a:lnTo>
                      <a:pt x="294" y="377"/>
                    </a:lnTo>
                    <a:lnTo>
                      <a:pt x="292" y="393"/>
                    </a:lnTo>
                    <a:lnTo>
                      <a:pt x="292" y="408"/>
                    </a:lnTo>
                    <a:lnTo>
                      <a:pt x="292" y="422"/>
                    </a:lnTo>
                    <a:lnTo>
                      <a:pt x="292" y="439"/>
                    </a:lnTo>
                    <a:lnTo>
                      <a:pt x="292" y="453"/>
                    </a:lnTo>
                    <a:lnTo>
                      <a:pt x="290" y="469"/>
                    </a:lnTo>
                    <a:lnTo>
                      <a:pt x="290" y="484"/>
                    </a:lnTo>
                    <a:lnTo>
                      <a:pt x="290" y="498"/>
                    </a:lnTo>
                    <a:lnTo>
                      <a:pt x="290" y="515"/>
                    </a:lnTo>
                    <a:lnTo>
                      <a:pt x="290" y="529"/>
                    </a:lnTo>
                    <a:lnTo>
                      <a:pt x="290" y="544"/>
                    </a:lnTo>
                    <a:lnTo>
                      <a:pt x="290" y="547"/>
                    </a:lnTo>
                    <a:lnTo>
                      <a:pt x="288" y="549"/>
                    </a:lnTo>
                    <a:lnTo>
                      <a:pt x="288" y="553"/>
                    </a:lnTo>
                    <a:lnTo>
                      <a:pt x="288" y="556"/>
                    </a:lnTo>
                    <a:lnTo>
                      <a:pt x="288" y="558"/>
                    </a:lnTo>
                    <a:lnTo>
                      <a:pt x="288" y="562"/>
                    </a:lnTo>
                    <a:lnTo>
                      <a:pt x="288" y="565"/>
                    </a:lnTo>
                    <a:lnTo>
                      <a:pt x="288" y="569"/>
                    </a:lnTo>
                    <a:lnTo>
                      <a:pt x="288" y="573"/>
                    </a:lnTo>
                    <a:lnTo>
                      <a:pt x="288" y="575"/>
                    </a:lnTo>
                    <a:lnTo>
                      <a:pt x="288" y="578"/>
                    </a:lnTo>
                    <a:lnTo>
                      <a:pt x="288" y="582"/>
                    </a:lnTo>
                    <a:lnTo>
                      <a:pt x="288" y="585"/>
                    </a:lnTo>
                    <a:lnTo>
                      <a:pt x="288" y="589"/>
                    </a:lnTo>
                    <a:lnTo>
                      <a:pt x="288" y="593"/>
                    </a:lnTo>
                    <a:lnTo>
                      <a:pt x="288" y="596"/>
                    </a:lnTo>
                    <a:lnTo>
                      <a:pt x="288" y="598"/>
                    </a:lnTo>
                    <a:lnTo>
                      <a:pt x="288" y="602"/>
                    </a:lnTo>
                    <a:lnTo>
                      <a:pt x="288" y="605"/>
                    </a:lnTo>
                    <a:lnTo>
                      <a:pt x="288" y="609"/>
                    </a:lnTo>
                    <a:lnTo>
                      <a:pt x="288" y="613"/>
                    </a:lnTo>
                    <a:lnTo>
                      <a:pt x="288" y="616"/>
                    </a:lnTo>
                    <a:lnTo>
                      <a:pt x="288" y="620"/>
                    </a:lnTo>
                    <a:lnTo>
                      <a:pt x="288" y="622"/>
                    </a:lnTo>
                    <a:lnTo>
                      <a:pt x="288" y="625"/>
                    </a:lnTo>
                    <a:lnTo>
                      <a:pt x="288" y="629"/>
                    </a:lnTo>
                    <a:lnTo>
                      <a:pt x="287" y="633"/>
                    </a:lnTo>
                    <a:lnTo>
                      <a:pt x="287" y="636"/>
                    </a:lnTo>
                    <a:lnTo>
                      <a:pt x="287" y="640"/>
                    </a:lnTo>
                    <a:lnTo>
                      <a:pt x="287" y="642"/>
                    </a:lnTo>
                    <a:lnTo>
                      <a:pt x="287" y="645"/>
                    </a:lnTo>
                    <a:lnTo>
                      <a:pt x="287" y="649"/>
                    </a:lnTo>
                    <a:lnTo>
                      <a:pt x="283" y="649"/>
                    </a:lnTo>
                    <a:lnTo>
                      <a:pt x="279" y="651"/>
                    </a:lnTo>
                    <a:lnTo>
                      <a:pt x="276" y="651"/>
                    </a:lnTo>
                    <a:lnTo>
                      <a:pt x="272" y="652"/>
                    </a:lnTo>
                    <a:lnTo>
                      <a:pt x="270" y="652"/>
                    </a:lnTo>
                    <a:lnTo>
                      <a:pt x="267" y="652"/>
                    </a:lnTo>
                    <a:lnTo>
                      <a:pt x="263" y="654"/>
                    </a:lnTo>
                    <a:lnTo>
                      <a:pt x="259" y="654"/>
                    </a:lnTo>
                    <a:lnTo>
                      <a:pt x="256" y="654"/>
                    </a:lnTo>
                    <a:lnTo>
                      <a:pt x="254" y="656"/>
                    </a:lnTo>
                    <a:lnTo>
                      <a:pt x="250" y="656"/>
                    </a:lnTo>
                    <a:lnTo>
                      <a:pt x="247" y="656"/>
                    </a:lnTo>
                    <a:lnTo>
                      <a:pt x="243" y="658"/>
                    </a:lnTo>
                    <a:lnTo>
                      <a:pt x="239" y="658"/>
                    </a:lnTo>
                    <a:lnTo>
                      <a:pt x="238" y="658"/>
                    </a:lnTo>
                    <a:lnTo>
                      <a:pt x="234" y="660"/>
                    </a:lnTo>
                    <a:lnTo>
                      <a:pt x="230" y="660"/>
                    </a:lnTo>
                    <a:lnTo>
                      <a:pt x="227" y="660"/>
                    </a:lnTo>
                    <a:lnTo>
                      <a:pt x="223" y="662"/>
                    </a:lnTo>
                    <a:lnTo>
                      <a:pt x="221" y="662"/>
                    </a:lnTo>
                    <a:lnTo>
                      <a:pt x="218" y="663"/>
                    </a:lnTo>
                    <a:lnTo>
                      <a:pt x="214" y="663"/>
                    </a:lnTo>
                    <a:lnTo>
                      <a:pt x="210" y="665"/>
                    </a:lnTo>
                    <a:lnTo>
                      <a:pt x="209" y="665"/>
                    </a:lnTo>
                    <a:lnTo>
                      <a:pt x="205" y="667"/>
                    </a:lnTo>
                    <a:lnTo>
                      <a:pt x="201" y="667"/>
                    </a:lnTo>
                    <a:lnTo>
                      <a:pt x="200" y="669"/>
                    </a:lnTo>
                    <a:lnTo>
                      <a:pt x="196" y="669"/>
                    </a:lnTo>
                    <a:lnTo>
                      <a:pt x="192" y="671"/>
                    </a:lnTo>
                    <a:lnTo>
                      <a:pt x="189" y="671"/>
                    </a:lnTo>
                    <a:lnTo>
                      <a:pt x="187" y="672"/>
                    </a:lnTo>
                    <a:lnTo>
                      <a:pt x="183" y="674"/>
                    </a:lnTo>
                    <a:lnTo>
                      <a:pt x="181" y="667"/>
                    </a:lnTo>
                    <a:lnTo>
                      <a:pt x="180" y="660"/>
                    </a:lnTo>
                    <a:lnTo>
                      <a:pt x="180" y="652"/>
                    </a:lnTo>
                    <a:lnTo>
                      <a:pt x="178" y="645"/>
                    </a:lnTo>
                    <a:lnTo>
                      <a:pt x="176" y="636"/>
                    </a:lnTo>
                    <a:lnTo>
                      <a:pt x="176" y="629"/>
                    </a:lnTo>
                    <a:lnTo>
                      <a:pt x="174" y="622"/>
                    </a:lnTo>
                    <a:lnTo>
                      <a:pt x="172" y="614"/>
                    </a:lnTo>
                    <a:lnTo>
                      <a:pt x="172" y="607"/>
                    </a:lnTo>
                    <a:lnTo>
                      <a:pt x="171" y="598"/>
                    </a:lnTo>
                    <a:lnTo>
                      <a:pt x="171" y="591"/>
                    </a:lnTo>
                    <a:lnTo>
                      <a:pt x="169" y="584"/>
                    </a:lnTo>
                    <a:lnTo>
                      <a:pt x="169" y="575"/>
                    </a:lnTo>
                    <a:lnTo>
                      <a:pt x="169" y="567"/>
                    </a:lnTo>
                    <a:lnTo>
                      <a:pt x="167" y="560"/>
                    </a:lnTo>
                    <a:lnTo>
                      <a:pt x="167" y="551"/>
                    </a:lnTo>
                    <a:lnTo>
                      <a:pt x="167" y="544"/>
                    </a:lnTo>
                    <a:lnTo>
                      <a:pt x="165" y="537"/>
                    </a:lnTo>
                    <a:lnTo>
                      <a:pt x="165" y="527"/>
                    </a:lnTo>
                    <a:lnTo>
                      <a:pt x="165" y="520"/>
                    </a:lnTo>
                    <a:lnTo>
                      <a:pt x="163" y="513"/>
                    </a:lnTo>
                    <a:lnTo>
                      <a:pt x="163" y="504"/>
                    </a:lnTo>
                    <a:lnTo>
                      <a:pt x="163" y="497"/>
                    </a:lnTo>
                    <a:lnTo>
                      <a:pt x="162" y="489"/>
                    </a:lnTo>
                    <a:lnTo>
                      <a:pt x="162" y="480"/>
                    </a:lnTo>
                    <a:lnTo>
                      <a:pt x="162" y="473"/>
                    </a:lnTo>
                    <a:lnTo>
                      <a:pt x="160" y="466"/>
                    </a:lnTo>
                    <a:lnTo>
                      <a:pt x="160" y="457"/>
                    </a:lnTo>
                    <a:lnTo>
                      <a:pt x="158" y="450"/>
                    </a:lnTo>
                    <a:lnTo>
                      <a:pt x="158" y="442"/>
                    </a:lnTo>
                    <a:lnTo>
                      <a:pt x="158" y="433"/>
                    </a:lnTo>
                    <a:lnTo>
                      <a:pt x="156" y="426"/>
                    </a:lnTo>
                    <a:lnTo>
                      <a:pt x="156" y="415"/>
                    </a:lnTo>
                    <a:lnTo>
                      <a:pt x="156" y="402"/>
                    </a:lnTo>
                    <a:lnTo>
                      <a:pt x="154" y="392"/>
                    </a:lnTo>
                    <a:lnTo>
                      <a:pt x="154" y="379"/>
                    </a:lnTo>
                    <a:lnTo>
                      <a:pt x="154" y="368"/>
                    </a:lnTo>
                    <a:lnTo>
                      <a:pt x="154" y="355"/>
                    </a:lnTo>
                    <a:lnTo>
                      <a:pt x="154" y="343"/>
                    </a:lnTo>
                    <a:lnTo>
                      <a:pt x="154" y="332"/>
                    </a:lnTo>
                    <a:lnTo>
                      <a:pt x="154" y="319"/>
                    </a:lnTo>
                    <a:lnTo>
                      <a:pt x="154" y="306"/>
                    </a:lnTo>
                    <a:lnTo>
                      <a:pt x="154" y="296"/>
                    </a:lnTo>
                    <a:lnTo>
                      <a:pt x="154" y="283"/>
                    </a:lnTo>
                    <a:lnTo>
                      <a:pt x="154" y="270"/>
                    </a:lnTo>
                    <a:lnTo>
                      <a:pt x="154" y="257"/>
                    </a:lnTo>
                    <a:lnTo>
                      <a:pt x="156" y="247"/>
                    </a:lnTo>
                    <a:lnTo>
                      <a:pt x="156" y="234"/>
                    </a:lnTo>
                    <a:lnTo>
                      <a:pt x="156" y="221"/>
                    </a:lnTo>
                    <a:lnTo>
                      <a:pt x="156" y="209"/>
                    </a:lnTo>
                    <a:lnTo>
                      <a:pt x="156" y="198"/>
                    </a:lnTo>
                    <a:lnTo>
                      <a:pt x="158" y="185"/>
                    </a:lnTo>
                    <a:lnTo>
                      <a:pt x="158" y="172"/>
                    </a:lnTo>
                    <a:lnTo>
                      <a:pt x="158" y="160"/>
                    </a:lnTo>
                    <a:lnTo>
                      <a:pt x="158" y="149"/>
                    </a:lnTo>
                    <a:lnTo>
                      <a:pt x="158" y="136"/>
                    </a:lnTo>
                    <a:lnTo>
                      <a:pt x="158" y="123"/>
                    </a:lnTo>
                    <a:lnTo>
                      <a:pt x="160" y="113"/>
                    </a:lnTo>
                    <a:lnTo>
                      <a:pt x="160" y="100"/>
                    </a:lnTo>
                    <a:lnTo>
                      <a:pt x="160" y="89"/>
                    </a:lnTo>
                    <a:lnTo>
                      <a:pt x="160" y="76"/>
                    </a:lnTo>
                    <a:lnTo>
                      <a:pt x="160" y="65"/>
                    </a:lnTo>
                    <a:lnTo>
                      <a:pt x="160" y="53"/>
                    </a:lnTo>
                    <a:lnTo>
                      <a:pt x="160" y="42"/>
                    </a:lnTo>
                    <a:lnTo>
                      <a:pt x="158" y="42"/>
                    </a:lnTo>
                    <a:lnTo>
                      <a:pt x="158" y="40"/>
                    </a:lnTo>
                    <a:lnTo>
                      <a:pt x="156" y="38"/>
                    </a:lnTo>
                    <a:lnTo>
                      <a:pt x="154" y="36"/>
                    </a:lnTo>
                    <a:lnTo>
                      <a:pt x="153" y="36"/>
                    </a:lnTo>
                    <a:lnTo>
                      <a:pt x="151" y="36"/>
                    </a:lnTo>
                    <a:lnTo>
                      <a:pt x="145" y="42"/>
                    </a:lnTo>
                    <a:lnTo>
                      <a:pt x="145" y="53"/>
                    </a:lnTo>
                    <a:lnTo>
                      <a:pt x="143" y="65"/>
                    </a:lnTo>
                    <a:lnTo>
                      <a:pt x="143" y="78"/>
                    </a:lnTo>
                    <a:lnTo>
                      <a:pt x="143" y="89"/>
                    </a:lnTo>
                    <a:lnTo>
                      <a:pt x="143" y="102"/>
                    </a:lnTo>
                    <a:lnTo>
                      <a:pt x="143" y="114"/>
                    </a:lnTo>
                    <a:lnTo>
                      <a:pt x="143" y="127"/>
                    </a:lnTo>
                    <a:lnTo>
                      <a:pt x="142" y="138"/>
                    </a:lnTo>
                    <a:lnTo>
                      <a:pt x="142" y="151"/>
                    </a:lnTo>
                    <a:lnTo>
                      <a:pt x="142" y="163"/>
                    </a:lnTo>
                    <a:lnTo>
                      <a:pt x="142" y="174"/>
                    </a:lnTo>
                    <a:lnTo>
                      <a:pt x="142" y="187"/>
                    </a:lnTo>
                    <a:lnTo>
                      <a:pt x="142" y="199"/>
                    </a:lnTo>
                    <a:lnTo>
                      <a:pt x="142" y="210"/>
                    </a:lnTo>
                    <a:lnTo>
                      <a:pt x="142" y="223"/>
                    </a:lnTo>
                    <a:lnTo>
                      <a:pt x="142" y="236"/>
                    </a:lnTo>
                    <a:lnTo>
                      <a:pt x="142" y="248"/>
                    </a:lnTo>
                    <a:lnTo>
                      <a:pt x="142" y="259"/>
                    </a:lnTo>
                    <a:lnTo>
                      <a:pt x="140" y="272"/>
                    </a:lnTo>
                    <a:lnTo>
                      <a:pt x="140" y="283"/>
                    </a:lnTo>
                    <a:lnTo>
                      <a:pt x="140" y="296"/>
                    </a:lnTo>
                    <a:lnTo>
                      <a:pt x="140" y="308"/>
                    </a:lnTo>
                    <a:lnTo>
                      <a:pt x="140" y="319"/>
                    </a:lnTo>
                    <a:lnTo>
                      <a:pt x="138" y="332"/>
                    </a:lnTo>
                    <a:lnTo>
                      <a:pt x="138" y="343"/>
                    </a:lnTo>
                    <a:lnTo>
                      <a:pt x="138" y="355"/>
                    </a:lnTo>
                    <a:lnTo>
                      <a:pt x="136" y="366"/>
                    </a:lnTo>
                    <a:lnTo>
                      <a:pt x="136" y="379"/>
                    </a:lnTo>
                    <a:lnTo>
                      <a:pt x="134" y="390"/>
                    </a:lnTo>
                    <a:lnTo>
                      <a:pt x="133" y="401"/>
                    </a:lnTo>
                    <a:lnTo>
                      <a:pt x="133" y="413"/>
                    </a:lnTo>
                    <a:lnTo>
                      <a:pt x="131" y="424"/>
                    </a:lnTo>
                    <a:lnTo>
                      <a:pt x="131" y="431"/>
                    </a:lnTo>
                    <a:lnTo>
                      <a:pt x="131" y="439"/>
                    </a:lnTo>
                    <a:lnTo>
                      <a:pt x="131" y="446"/>
                    </a:lnTo>
                    <a:lnTo>
                      <a:pt x="131" y="455"/>
                    </a:lnTo>
                    <a:lnTo>
                      <a:pt x="131" y="462"/>
                    </a:lnTo>
                    <a:lnTo>
                      <a:pt x="131" y="469"/>
                    </a:lnTo>
                    <a:lnTo>
                      <a:pt x="131" y="479"/>
                    </a:lnTo>
                    <a:lnTo>
                      <a:pt x="131" y="486"/>
                    </a:lnTo>
                    <a:lnTo>
                      <a:pt x="131" y="493"/>
                    </a:lnTo>
                    <a:lnTo>
                      <a:pt x="131" y="502"/>
                    </a:lnTo>
                    <a:lnTo>
                      <a:pt x="131" y="509"/>
                    </a:lnTo>
                    <a:lnTo>
                      <a:pt x="131" y="517"/>
                    </a:lnTo>
                    <a:lnTo>
                      <a:pt x="131" y="526"/>
                    </a:lnTo>
                    <a:lnTo>
                      <a:pt x="131" y="533"/>
                    </a:lnTo>
                    <a:lnTo>
                      <a:pt x="129" y="540"/>
                    </a:lnTo>
                    <a:lnTo>
                      <a:pt x="129" y="549"/>
                    </a:lnTo>
                    <a:lnTo>
                      <a:pt x="129" y="556"/>
                    </a:lnTo>
                    <a:lnTo>
                      <a:pt x="129" y="565"/>
                    </a:lnTo>
                    <a:lnTo>
                      <a:pt x="129" y="573"/>
                    </a:lnTo>
                    <a:lnTo>
                      <a:pt x="127" y="580"/>
                    </a:lnTo>
                    <a:lnTo>
                      <a:pt x="127" y="589"/>
                    </a:lnTo>
                    <a:lnTo>
                      <a:pt x="127" y="596"/>
                    </a:lnTo>
                    <a:lnTo>
                      <a:pt x="127" y="604"/>
                    </a:lnTo>
                    <a:lnTo>
                      <a:pt x="125" y="611"/>
                    </a:lnTo>
                    <a:lnTo>
                      <a:pt x="125" y="620"/>
                    </a:lnTo>
                    <a:lnTo>
                      <a:pt x="125" y="627"/>
                    </a:lnTo>
                    <a:lnTo>
                      <a:pt x="124" y="634"/>
                    </a:lnTo>
                    <a:lnTo>
                      <a:pt x="124" y="642"/>
                    </a:lnTo>
                    <a:lnTo>
                      <a:pt x="122" y="651"/>
                    </a:lnTo>
                    <a:lnTo>
                      <a:pt x="122" y="658"/>
                    </a:lnTo>
                    <a:lnTo>
                      <a:pt x="122" y="665"/>
                    </a:lnTo>
                    <a:lnTo>
                      <a:pt x="120" y="672"/>
                    </a:lnTo>
                    <a:lnTo>
                      <a:pt x="116" y="672"/>
                    </a:lnTo>
                    <a:lnTo>
                      <a:pt x="114" y="671"/>
                    </a:lnTo>
                    <a:lnTo>
                      <a:pt x="111" y="671"/>
                    </a:lnTo>
                    <a:lnTo>
                      <a:pt x="109" y="671"/>
                    </a:lnTo>
                    <a:lnTo>
                      <a:pt x="105" y="669"/>
                    </a:lnTo>
                    <a:lnTo>
                      <a:pt x="102" y="669"/>
                    </a:lnTo>
                    <a:lnTo>
                      <a:pt x="100" y="669"/>
                    </a:lnTo>
                    <a:lnTo>
                      <a:pt x="96" y="667"/>
                    </a:lnTo>
                    <a:lnTo>
                      <a:pt x="93" y="667"/>
                    </a:lnTo>
                    <a:lnTo>
                      <a:pt x="91" y="665"/>
                    </a:lnTo>
                    <a:lnTo>
                      <a:pt x="87" y="665"/>
                    </a:lnTo>
                    <a:lnTo>
                      <a:pt x="84" y="663"/>
                    </a:lnTo>
                    <a:lnTo>
                      <a:pt x="82" y="663"/>
                    </a:lnTo>
                    <a:lnTo>
                      <a:pt x="78" y="662"/>
                    </a:lnTo>
                    <a:lnTo>
                      <a:pt x="75" y="662"/>
                    </a:lnTo>
                    <a:lnTo>
                      <a:pt x="71" y="660"/>
                    </a:lnTo>
                    <a:lnTo>
                      <a:pt x="69" y="660"/>
                    </a:lnTo>
                    <a:lnTo>
                      <a:pt x="66" y="658"/>
                    </a:lnTo>
                    <a:lnTo>
                      <a:pt x="62" y="658"/>
                    </a:lnTo>
                    <a:lnTo>
                      <a:pt x="58" y="658"/>
                    </a:lnTo>
                    <a:lnTo>
                      <a:pt x="57" y="656"/>
                    </a:lnTo>
                    <a:lnTo>
                      <a:pt x="53" y="656"/>
                    </a:lnTo>
                    <a:lnTo>
                      <a:pt x="49" y="654"/>
                    </a:lnTo>
                    <a:lnTo>
                      <a:pt x="46" y="654"/>
                    </a:lnTo>
                    <a:lnTo>
                      <a:pt x="44" y="654"/>
                    </a:lnTo>
                    <a:lnTo>
                      <a:pt x="40" y="652"/>
                    </a:lnTo>
                    <a:lnTo>
                      <a:pt x="37" y="652"/>
                    </a:lnTo>
                    <a:lnTo>
                      <a:pt x="33" y="652"/>
                    </a:lnTo>
                    <a:lnTo>
                      <a:pt x="31" y="651"/>
                    </a:lnTo>
                    <a:lnTo>
                      <a:pt x="28" y="651"/>
                    </a:lnTo>
                    <a:lnTo>
                      <a:pt x="24" y="651"/>
                    </a:lnTo>
                    <a:lnTo>
                      <a:pt x="20" y="651"/>
                    </a:lnTo>
                    <a:lnTo>
                      <a:pt x="20" y="633"/>
                    </a:lnTo>
                    <a:lnTo>
                      <a:pt x="20" y="613"/>
                    </a:lnTo>
                    <a:lnTo>
                      <a:pt x="20" y="594"/>
                    </a:lnTo>
                    <a:lnTo>
                      <a:pt x="18" y="576"/>
                    </a:lnTo>
                    <a:lnTo>
                      <a:pt x="18" y="558"/>
                    </a:lnTo>
                    <a:lnTo>
                      <a:pt x="17" y="538"/>
                    </a:lnTo>
                    <a:lnTo>
                      <a:pt x="17" y="520"/>
                    </a:lnTo>
                    <a:lnTo>
                      <a:pt x="15" y="502"/>
                    </a:lnTo>
                    <a:lnTo>
                      <a:pt x="15" y="482"/>
                    </a:lnTo>
                    <a:lnTo>
                      <a:pt x="13" y="464"/>
                    </a:lnTo>
                    <a:lnTo>
                      <a:pt x="13" y="446"/>
                    </a:lnTo>
                    <a:lnTo>
                      <a:pt x="11" y="428"/>
                    </a:lnTo>
                    <a:lnTo>
                      <a:pt x="11" y="408"/>
                    </a:lnTo>
                    <a:lnTo>
                      <a:pt x="9" y="390"/>
                    </a:lnTo>
                    <a:lnTo>
                      <a:pt x="8" y="372"/>
                    </a:lnTo>
                    <a:lnTo>
                      <a:pt x="8" y="352"/>
                    </a:lnTo>
                    <a:lnTo>
                      <a:pt x="6" y="334"/>
                    </a:lnTo>
                    <a:lnTo>
                      <a:pt x="6" y="315"/>
                    </a:lnTo>
                    <a:lnTo>
                      <a:pt x="4" y="296"/>
                    </a:lnTo>
                    <a:lnTo>
                      <a:pt x="2" y="277"/>
                    </a:lnTo>
                    <a:lnTo>
                      <a:pt x="2" y="257"/>
                    </a:lnTo>
                    <a:lnTo>
                      <a:pt x="2" y="239"/>
                    </a:lnTo>
                    <a:lnTo>
                      <a:pt x="0" y="221"/>
                    </a:lnTo>
                    <a:lnTo>
                      <a:pt x="0" y="201"/>
                    </a:lnTo>
                    <a:lnTo>
                      <a:pt x="0" y="183"/>
                    </a:lnTo>
                    <a:lnTo>
                      <a:pt x="0" y="163"/>
                    </a:lnTo>
                    <a:lnTo>
                      <a:pt x="0" y="145"/>
                    </a:lnTo>
                    <a:lnTo>
                      <a:pt x="0" y="125"/>
                    </a:lnTo>
                    <a:lnTo>
                      <a:pt x="0" y="107"/>
                    </a:lnTo>
                    <a:lnTo>
                      <a:pt x="0" y="87"/>
                    </a:lnTo>
                    <a:lnTo>
                      <a:pt x="0" y="67"/>
                    </a:lnTo>
                    <a:lnTo>
                      <a:pt x="2" y="49"/>
                    </a:lnTo>
                    <a:lnTo>
                      <a:pt x="6" y="47"/>
                    </a:lnTo>
                    <a:lnTo>
                      <a:pt x="11" y="47"/>
                    </a:lnTo>
                    <a:lnTo>
                      <a:pt x="15" y="45"/>
                    </a:lnTo>
                    <a:lnTo>
                      <a:pt x="20" y="45"/>
                    </a:lnTo>
                    <a:lnTo>
                      <a:pt x="24" y="44"/>
                    </a:lnTo>
                    <a:lnTo>
                      <a:pt x="29" y="44"/>
                    </a:lnTo>
                    <a:lnTo>
                      <a:pt x="33" y="42"/>
                    </a:lnTo>
                    <a:lnTo>
                      <a:pt x="38" y="40"/>
                    </a:lnTo>
                    <a:lnTo>
                      <a:pt x="42" y="40"/>
                    </a:lnTo>
                    <a:lnTo>
                      <a:pt x="47" y="38"/>
                    </a:lnTo>
                    <a:lnTo>
                      <a:pt x="51" y="38"/>
                    </a:lnTo>
                    <a:lnTo>
                      <a:pt x="57" y="36"/>
                    </a:lnTo>
                    <a:lnTo>
                      <a:pt x="60" y="35"/>
                    </a:lnTo>
                    <a:lnTo>
                      <a:pt x="66" y="35"/>
                    </a:lnTo>
                    <a:lnTo>
                      <a:pt x="69" y="33"/>
                    </a:lnTo>
                    <a:lnTo>
                      <a:pt x="73" y="31"/>
                    </a:lnTo>
                    <a:lnTo>
                      <a:pt x="78" y="29"/>
                    </a:lnTo>
                    <a:lnTo>
                      <a:pt x="82" y="29"/>
                    </a:lnTo>
                    <a:lnTo>
                      <a:pt x="87" y="27"/>
                    </a:lnTo>
                    <a:lnTo>
                      <a:pt x="91" y="26"/>
                    </a:lnTo>
                    <a:lnTo>
                      <a:pt x="95" y="24"/>
                    </a:lnTo>
                    <a:lnTo>
                      <a:pt x="100" y="22"/>
                    </a:lnTo>
                    <a:lnTo>
                      <a:pt x="104" y="20"/>
                    </a:lnTo>
                    <a:lnTo>
                      <a:pt x="107" y="18"/>
                    </a:lnTo>
                    <a:lnTo>
                      <a:pt x="113" y="16"/>
                    </a:lnTo>
                    <a:lnTo>
                      <a:pt x="116" y="15"/>
                    </a:lnTo>
                    <a:lnTo>
                      <a:pt x="120" y="13"/>
                    </a:lnTo>
                    <a:lnTo>
                      <a:pt x="124" y="9"/>
                    </a:lnTo>
                    <a:lnTo>
                      <a:pt x="127" y="7"/>
                    </a:lnTo>
                    <a:lnTo>
                      <a:pt x="133" y="6"/>
                    </a:lnTo>
                    <a:lnTo>
                      <a:pt x="136" y="2"/>
                    </a:lnTo>
                    <a:lnTo>
                      <a:pt x="140" y="0"/>
                    </a:lnTo>
                    <a:lnTo>
                      <a:pt x="143" y="4"/>
                    </a:lnTo>
                    <a:lnTo>
                      <a:pt x="149" y="7"/>
                    </a:lnTo>
                    <a:lnTo>
                      <a:pt x="153" y="11"/>
                    </a:lnTo>
                    <a:lnTo>
                      <a:pt x="156" y="15"/>
                    </a:lnTo>
                    <a:lnTo>
                      <a:pt x="162" y="18"/>
                    </a:lnTo>
                    <a:lnTo>
                      <a:pt x="165" y="20"/>
                    </a:lnTo>
                    <a:lnTo>
                      <a:pt x="171" y="24"/>
                    </a:lnTo>
                    <a:lnTo>
                      <a:pt x="176" y="26"/>
                    </a:lnTo>
                    <a:lnTo>
                      <a:pt x="180" y="29"/>
                    </a:lnTo>
                    <a:lnTo>
                      <a:pt x="185" y="31"/>
                    </a:lnTo>
                    <a:lnTo>
                      <a:pt x="191" y="33"/>
                    </a:lnTo>
                    <a:lnTo>
                      <a:pt x="194" y="36"/>
                    </a:lnTo>
                    <a:lnTo>
                      <a:pt x="200" y="38"/>
                    </a:lnTo>
                    <a:lnTo>
                      <a:pt x="205" y="40"/>
                    </a:lnTo>
                    <a:lnTo>
                      <a:pt x="209" y="42"/>
                    </a:lnTo>
                    <a:lnTo>
                      <a:pt x="214" y="44"/>
                    </a:lnTo>
                    <a:lnTo>
                      <a:pt x="220" y="45"/>
                    </a:lnTo>
                    <a:lnTo>
                      <a:pt x="225" y="47"/>
                    </a:lnTo>
                    <a:lnTo>
                      <a:pt x="230" y="47"/>
                    </a:lnTo>
                    <a:lnTo>
                      <a:pt x="236" y="49"/>
                    </a:lnTo>
                    <a:lnTo>
                      <a:pt x="241" y="51"/>
                    </a:lnTo>
                    <a:lnTo>
                      <a:pt x="247" y="51"/>
                    </a:lnTo>
                    <a:lnTo>
                      <a:pt x="252" y="53"/>
                    </a:lnTo>
                    <a:lnTo>
                      <a:pt x="258" y="53"/>
                    </a:lnTo>
                    <a:lnTo>
                      <a:pt x="263" y="55"/>
                    </a:lnTo>
                    <a:lnTo>
                      <a:pt x="268" y="55"/>
                    </a:lnTo>
                    <a:lnTo>
                      <a:pt x="274" y="55"/>
                    </a:lnTo>
                    <a:lnTo>
                      <a:pt x="279" y="56"/>
                    </a:lnTo>
                    <a:lnTo>
                      <a:pt x="285" y="56"/>
                    </a:lnTo>
                    <a:lnTo>
                      <a:pt x="290" y="56"/>
                    </a:lnTo>
                    <a:lnTo>
                      <a:pt x="296" y="56"/>
                    </a:lnTo>
                    <a:lnTo>
                      <a:pt x="303" y="56"/>
                    </a:lnTo>
                    <a:close/>
                  </a:path>
                </a:pathLst>
              </a:custGeom>
              <a:solidFill>
                <a:srgbClr val="4997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Freeform 41"/>
              <p:cNvSpPr/>
              <p:nvPr/>
            </p:nvSpPr>
            <p:spPr bwMode="auto">
              <a:xfrm>
                <a:off x="4293" y="1572"/>
                <a:ext cx="60" cy="38"/>
              </a:xfrm>
              <a:custGeom>
                <a:avLst/>
                <a:gdLst>
                  <a:gd name="T0" fmla="*/ 1 w 119"/>
                  <a:gd name="T1" fmla="*/ 1 h 74"/>
                  <a:gd name="T2" fmla="*/ 1 w 119"/>
                  <a:gd name="T3" fmla="*/ 1 h 74"/>
                  <a:gd name="T4" fmla="*/ 1 w 119"/>
                  <a:gd name="T5" fmla="*/ 1 h 74"/>
                  <a:gd name="T6" fmla="*/ 1 w 119"/>
                  <a:gd name="T7" fmla="*/ 1 h 74"/>
                  <a:gd name="T8" fmla="*/ 1 w 119"/>
                  <a:gd name="T9" fmla="*/ 1 h 74"/>
                  <a:gd name="T10" fmla="*/ 1 w 119"/>
                  <a:gd name="T11" fmla="*/ 1 h 74"/>
                  <a:gd name="T12" fmla="*/ 1 w 119"/>
                  <a:gd name="T13" fmla="*/ 1 h 74"/>
                  <a:gd name="T14" fmla="*/ 1 w 119"/>
                  <a:gd name="T15" fmla="*/ 1 h 74"/>
                  <a:gd name="T16" fmla="*/ 1 w 119"/>
                  <a:gd name="T17" fmla="*/ 1 h 74"/>
                  <a:gd name="T18" fmla="*/ 1 w 119"/>
                  <a:gd name="T19" fmla="*/ 1 h 74"/>
                  <a:gd name="T20" fmla="*/ 1 w 119"/>
                  <a:gd name="T21" fmla="*/ 1 h 74"/>
                  <a:gd name="T22" fmla="*/ 1 w 119"/>
                  <a:gd name="T23" fmla="*/ 1 h 74"/>
                  <a:gd name="T24" fmla="*/ 1 w 119"/>
                  <a:gd name="T25" fmla="*/ 1 h 74"/>
                  <a:gd name="T26" fmla="*/ 1 w 119"/>
                  <a:gd name="T27" fmla="*/ 1 h 74"/>
                  <a:gd name="T28" fmla="*/ 1 w 119"/>
                  <a:gd name="T29" fmla="*/ 1 h 74"/>
                  <a:gd name="T30" fmla="*/ 1 w 119"/>
                  <a:gd name="T31" fmla="*/ 1 h 74"/>
                  <a:gd name="T32" fmla="*/ 1 w 119"/>
                  <a:gd name="T33" fmla="*/ 1 h 74"/>
                  <a:gd name="T34" fmla="*/ 1 w 119"/>
                  <a:gd name="T35" fmla="*/ 1 h 74"/>
                  <a:gd name="T36" fmla="*/ 1 w 119"/>
                  <a:gd name="T37" fmla="*/ 1 h 74"/>
                  <a:gd name="T38" fmla="*/ 0 w 119"/>
                  <a:gd name="T39" fmla="*/ 1 h 74"/>
                  <a:gd name="T40" fmla="*/ 0 w 119"/>
                  <a:gd name="T41" fmla="*/ 1 h 74"/>
                  <a:gd name="T42" fmla="*/ 0 w 119"/>
                  <a:gd name="T43" fmla="*/ 1 h 74"/>
                  <a:gd name="T44" fmla="*/ 0 w 119"/>
                  <a:gd name="T45" fmla="*/ 1 h 74"/>
                  <a:gd name="T46" fmla="*/ 0 w 119"/>
                  <a:gd name="T47" fmla="*/ 1 h 74"/>
                  <a:gd name="T48" fmla="*/ 0 w 119"/>
                  <a:gd name="T49" fmla="*/ 1 h 74"/>
                  <a:gd name="T50" fmla="*/ 0 w 119"/>
                  <a:gd name="T51" fmla="*/ 1 h 74"/>
                  <a:gd name="T52" fmla="*/ 0 w 119"/>
                  <a:gd name="T53" fmla="*/ 1 h 74"/>
                  <a:gd name="T54" fmla="*/ 0 w 119"/>
                  <a:gd name="T55" fmla="*/ 1 h 74"/>
                  <a:gd name="T56" fmla="*/ 0 w 119"/>
                  <a:gd name="T57" fmla="*/ 1 h 74"/>
                  <a:gd name="T58" fmla="*/ 1 w 119"/>
                  <a:gd name="T59" fmla="*/ 1 h 74"/>
                  <a:gd name="T60" fmla="*/ 1 w 119"/>
                  <a:gd name="T61" fmla="*/ 1 h 74"/>
                  <a:gd name="T62" fmla="*/ 1 w 119"/>
                  <a:gd name="T63" fmla="*/ 1 h 74"/>
                  <a:gd name="T64" fmla="*/ 1 w 119"/>
                  <a:gd name="T65" fmla="*/ 1 h 74"/>
                  <a:gd name="T66" fmla="*/ 1 w 119"/>
                  <a:gd name="T67" fmla="*/ 0 h 74"/>
                  <a:gd name="T68" fmla="*/ 1 w 119"/>
                  <a:gd name="T69" fmla="*/ 0 h 74"/>
                  <a:gd name="T70" fmla="*/ 1 w 119"/>
                  <a:gd name="T71" fmla="*/ 0 h 74"/>
                  <a:gd name="T72" fmla="*/ 1 w 119"/>
                  <a:gd name="T73" fmla="*/ 0 h 74"/>
                  <a:gd name="T74" fmla="*/ 1 w 119"/>
                  <a:gd name="T75" fmla="*/ 0 h 74"/>
                  <a:gd name="T76" fmla="*/ 1 w 119"/>
                  <a:gd name="T77" fmla="*/ 0 h 74"/>
                  <a:gd name="T78" fmla="*/ 1 w 119"/>
                  <a:gd name="T79" fmla="*/ 0 h 74"/>
                  <a:gd name="T80" fmla="*/ 1 w 119"/>
                  <a:gd name="T81" fmla="*/ 0 h 74"/>
                  <a:gd name="T82" fmla="*/ 1 w 119"/>
                  <a:gd name="T83" fmla="*/ 0 h 74"/>
                  <a:gd name="T84" fmla="*/ 1 w 119"/>
                  <a:gd name="T85" fmla="*/ 0 h 74"/>
                  <a:gd name="T86" fmla="*/ 1 w 119"/>
                  <a:gd name="T87" fmla="*/ 0 h 74"/>
                  <a:gd name="T88" fmla="*/ 1 w 119"/>
                  <a:gd name="T89" fmla="*/ 0 h 74"/>
                  <a:gd name="T90" fmla="*/ 1 w 119"/>
                  <a:gd name="T91" fmla="*/ 0 h 74"/>
                  <a:gd name="T92" fmla="*/ 1 w 119"/>
                  <a:gd name="T93" fmla="*/ 0 h 74"/>
                  <a:gd name="T94" fmla="*/ 1 w 119"/>
                  <a:gd name="T95" fmla="*/ 0 h 74"/>
                  <a:gd name="T96" fmla="*/ 1 w 119"/>
                  <a:gd name="T97" fmla="*/ 1 h 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9"/>
                  <a:gd name="T148" fmla="*/ 0 h 74"/>
                  <a:gd name="T149" fmla="*/ 119 w 119"/>
                  <a:gd name="T150" fmla="*/ 74 h 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9" h="74">
                    <a:moveTo>
                      <a:pt x="119" y="72"/>
                    </a:moveTo>
                    <a:lnTo>
                      <a:pt x="116" y="72"/>
                    </a:lnTo>
                    <a:lnTo>
                      <a:pt x="114" y="72"/>
                    </a:lnTo>
                    <a:lnTo>
                      <a:pt x="110" y="74"/>
                    </a:lnTo>
                    <a:lnTo>
                      <a:pt x="107" y="74"/>
                    </a:lnTo>
                    <a:lnTo>
                      <a:pt x="103" y="74"/>
                    </a:lnTo>
                    <a:lnTo>
                      <a:pt x="99" y="74"/>
                    </a:lnTo>
                    <a:lnTo>
                      <a:pt x="96" y="74"/>
                    </a:lnTo>
                    <a:lnTo>
                      <a:pt x="92" y="74"/>
                    </a:lnTo>
                    <a:lnTo>
                      <a:pt x="88" y="74"/>
                    </a:lnTo>
                    <a:lnTo>
                      <a:pt x="85" y="74"/>
                    </a:lnTo>
                    <a:lnTo>
                      <a:pt x="81" y="74"/>
                    </a:lnTo>
                    <a:lnTo>
                      <a:pt x="78" y="74"/>
                    </a:lnTo>
                    <a:lnTo>
                      <a:pt x="74" y="74"/>
                    </a:lnTo>
                    <a:lnTo>
                      <a:pt x="70" y="74"/>
                    </a:lnTo>
                    <a:lnTo>
                      <a:pt x="67" y="74"/>
                    </a:lnTo>
                    <a:lnTo>
                      <a:pt x="63" y="74"/>
                    </a:lnTo>
                    <a:lnTo>
                      <a:pt x="59" y="74"/>
                    </a:lnTo>
                    <a:lnTo>
                      <a:pt x="56" y="74"/>
                    </a:lnTo>
                    <a:lnTo>
                      <a:pt x="52" y="74"/>
                    </a:lnTo>
                    <a:lnTo>
                      <a:pt x="49" y="74"/>
                    </a:lnTo>
                    <a:lnTo>
                      <a:pt x="45" y="74"/>
                    </a:lnTo>
                    <a:lnTo>
                      <a:pt x="41" y="74"/>
                    </a:lnTo>
                    <a:lnTo>
                      <a:pt x="38" y="74"/>
                    </a:lnTo>
                    <a:lnTo>
                      <a:pt x="32" y="74"/>
                    </a:lnTo>
                    <a:lnTo>
                      <a:pt x="29" y="74"/>
                    </a:lnTo>
                    <a:lnTo>
                      <a:pt x="25" y="74"/>
                    </a:lnTo>
                    <a:lnTo>
                      <a:pt x="21" y="74"/>
                    </a:lnTo>
                    <a:lnTo>
                      <a:pt x="18" y="74"/>
                    </a:lnTo>
                    <a:lnTo>
                      <a:pt x="14" y="74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69"/>
                    </a:lnTo>
                    <a:lnTo>
                      <a:pt x="1" y="67"/>
                    </a:lnTo>
                    <a:lnTo>
                      <a:pt x="1" y="65"/>
                    </a:lnTo>
                    <a:lnTo>
                      <a:pt x="1" y="63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7" y="0"/>
                    </a:lnTo>
                    <a:lnTo>
                      <a:pt x="70" y="0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6" y="0"/>
                    </a:lnTo>
                    <a:lnTo>
                      <a:pt x="101" y="0"/>
                    </a:lnTo>
                    <a:lnTo>
                      <a:pt x="105" y="0"/>
                    </a:lnTo>
                    <a:lnTo>
                      <a:pt x="108" y="0"/>
                    </a:lnTo>
                    <a:lnTo>
                      <a:pt x="112" y="0"/>
                    </a:lnTo>
                    <a:lnTo>
                      <a:pt x="116" y="0"/>
                    </a:lnTo>
                    <a:lnTo>
                      <a:pt x="119" y="0"/>
                    </a:lnTo>
                    <a:lnTo>
                      <a:pt x="119" y="7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Freeform 42"/>
              <p:cNvSpPr/>
              <p:nvPr/>
            </p:nvSpPr>
            <p:spPr bwMode="auto">
              <a:xfrm>
                <a:off x="5244" y="1601"/>
                <a:ext cx="92" cy="24"/>
              </a:xfrm>
              <a:custGeom>
                <a:avLst/>
                <a:gdLst>
                  <a:gd name="T0" fmla="*/ 1 w 184"/>
                  <a:gd name="T1" fmla="*/ 0 h 49"/>
                  <a:gd name="T2" fmla="*/ 1 w 184"/>
                  <a:gd name="T3" fmla="*/ 0 h 49"/>
                  <a:gd name="T4" fmla="*/ 1 w 184"/>
                  <a:gd name="T5" fmla="*/ 0 h 49"/>
                  <a:gd name="T6" fmla="*/ 1 w 184"/>
                  <a:gd name="T7" fmla="*/ 0 h 49"/>
                  <a:gd name="T8" fmla="*/ 1 w 184"/>
                  <a:gd name="T9" fmla="*/ 0 h 49"/>
                  <a:gd name="T10" fmla="*/ 1 w 184"/>
                  <a:gd name="T11" fmla="*/ 0 h 49"/>
                  <a:gd name="T12" fmla="*/ 1 w 184"/>
                  <a:gd name="T13" fmla="*/ 0 h 49"/>
                  <a:gd name="T14" fmla="*/ 1 w 184"/>
                  <a:gd name="T15" fmla="*/ 0 h 49"/>
                  <a:gd name="T16" fmla="*/ 1 w 184"/>
                  <a:gd name="T17" fmla="*/ 0 h 49"/>
                  <a:gd name="T18" fmla="*/ 1 w 184"/>
                  <a:gd name="T19" fmla="*/ 0 h 49"/>
                  <a:gd name="T20" fmla="*/ 1 w 184"/>
                  <a:gd name="T21" fmla="*/ 0 h 49"/>
                  <a:gd name="T22" fmla="*/ 1 w 184"/>
                  <a:gd name="T23" fmla="*/ 0 h 49"/>
                  <a:gd name="T24" fmla="*/ 1 w 184"/>
                  <a:gd name="T25" fmla="*/ 0 h 49"/>
                  <a:gd name="T26" fmla="*/ 1 w 184"/>
                  <a:gd name="T27" fmla="*/ 0 h 49"/>
                  <a:gd name="T28" fmla="*/ 1 w 184"/>
                  <a:gd name="T29" fmla="*/ 0 h 49"/>
                  <a:gd name="T30" fmla="*/ 1 w 184"/>
                  <a:gd name="T31" fmla="*/ 0 h 49"/>
                  <a:gd name="T32" fmla="*/ 1 w 184"/>
                  <a:gd name="T33" fmla="*/ 0 h 49"/>
                  <a:gd name="T34" fmla="*/ 1 w 184"/>
                  <a:gd name="T35" fmla="*/ 0 h 49"/>
                  <a:gd name="T36" fmla="*/ 1 w 184"/>
                  <a:gd name="T37" fmla="*/ 0 h 49"/>
                  <a:gd name="T38" fmla="*/ 1 w 184"/>
                  <a:gd name="T39" fmla="*/ 0 h 49"/>
                  <a:gd name="T40" fmla="*/ 1 w 184"/>
                  <a:gd name="T41" fmla="*/ 0 h 49"/>
                  <a:gd name="T42" fmla="*/ 0 w 184"/>
                  <a:gd name="T43" fmla="*/ 0 h 49"/>
                  <a:gd name="T44" fmla="*/ 0 w 184"/>
                  <a:gd name="T45" fmla="*/ 0 h 49"/>
                  <a:gd name="T46" fmla="*/ 0 w 184"/>
                  <a:gd name="T47" fmla="*/ 0 h 49"/>
                  <a:gd name="T48" fmla="*/ 1 w 184"/>
                  <a:gd name="T49" fmla="*/ 0 h 49"/>
                  <a:gd name="T50" fmla="*/ 1 w 184"/>
                  <a:gd name="T51" fmla="*/ 0 h 49"/>
                  <a:gd name="T52" fmla="*/ 1 w 184"/>
                  <a:gd name="T53" fmla="*/ 0 h 49"/>
                  <a:gd name="T54" fmla="*/ 1 w 184"/>
                  <a:gd name="T55" fmla="*/ 0 h 49"/>
                  <a:gd name="T56" fmla="*/ 1 w 184"/>
                  <a:gd name="T57" fmla="*/ 0 h 49"/>
                  <a:gd name="T58" fmla="*/ 1 w 184"/>
                  <a:gd name="T59" fmla="*/ 0 h 49"/>
                  <a:gd name="T60" fmla="*/ 1 w 184"/>
                  <a:gd name="T61" fmla="*/ 0 h 49"/>
                  <a:gd name="T62" fmla="*/ 1 w 184"/>
                  <a:gd name="T63" fmla="*/ 0 h 49"/>
                  <a:gd name="T64" fmla="*/ 1 w 184"/>
                  <a:gd name="T65" fmla="*/ 0 h 49"/>
                  <a:gd name="T66" fmla="*/ 1 w 184"/>
                  <a:gd name="T67" fmla="*/ 0 h 49"/>
                  <a:gd name="T68" fmla="*/ 1 w 184"/>
                  <a:gd name="T69" fmla="*/ 0 h 49"/>
                  <a:gd name="T70" fmla="*/ 1 w 184"/>
                  <a:gd name="T71" fmla="*/ 0 h 49"/>
                  <a:gd name="T72" fmla="*/ 1 w 184"/>
                  <a:gd name="T73" fmla="*/ 0 h 49"/>
                  <a:gd name="T74" fmla="*/ 1 w 184"/>
                  <a:gd name="T75" fmla="*/ 0 h 49"/>
                  <a:gd name="T76" fmla="*/ 1 w 184"/>
                  <a:gd name="T77" fmla="*/ 0 h 49"/>
                  <a:gd name="T78" fmla="*/ 1 w 184"/>
                  <a:gd name="T79" fmla="*/ 0 h 49"/>
                  <a:gd name="T80" fmla="*/ 1 w 184"/>
                  <a:gd name="T81" fmla="*/ 0 h 49"/>
                  <a:gd name="T82" fmla="*/ 1 w 184"/>
                  <a:gd name="T83" fmla="*/ 0 h 49"/>
                  <a:gd name="T84" fmla="*/ 1 w 184"/>
                  <a:gd name="T85" fmla="*/ 0 h 49"/>
                  <a:gd name="T86" fmla="*/ 1 w 184"/>
                  <a:gd name="T87" fmla="*/ 0 h 49"/>
                  <a:gd name="T88" fmla="*/ 1 w 184"/>
                  <a:gd name="T89" fmla="*/ 0 h 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4"/>
                  <a:gd name="T136" fmla="*/ 0 h 49"/>
                  <a:gd name="T137" fmla="*/ 184 w 184"/>
                  <a:gd name="T138" fmla="*/ 49 h 4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4" h="49">
                    <a:moveTo>
                      <a:pt x="184" y="47"/>
                    </a:moveTo>
                    <a:lnTo>
                      <a:pt x="179" y="47"/>
                    </a:lnTo>
                    <a:lnTo>
                      <a:pt x="175" y="47"/>
                    </a:lnTo>
                    <a:lnTo>
                      <a:pt x="170" y="47"/>
                    </a:lnTo>
                    <a:lnTo>
                      <a:pt x="166" y="47"/>
                    </a:lnTo>
                    <a:lnTo>
                      <a:pt x="161" y="47"/>
                    </a:lnTo>
                    <a:lnTo>
                      <a:pt x="157" y="47"/>
                    </a:lnTo>
                    <a:lnTo>
                      <a:pt x="152" y="47"/>
                    </a:lnTo>
                    <a:lnTo>
                      <a:pt x="148" y="49"/>
                    </a:lnTo>
                    <a:lnTo>
                      <a:pt x="143" y="49"/>
                    </a:lnTo>
                    <a:lnTo>
                      <a:pt x="139" y="49"/>
                    </a:lnTo>
                    <a:lnTo>
                      <a:pt x="134" y="49"/>
                    </a:lnTo>
                    <a:lnTo>
                      <a:pt x="128" y="49"/>
                    </a:lnTo>
                    <a:lnTo>
                      <a:pt x="125" y="49"/>
                    </a:lnTo>
                    <a:lnTo>
                      <a:pt x="119" y="49"/>
                    </a:lnTo>
                    <a:lnTo>
                      <a:pt x="115" y="49"/>
                    </a:lnTo>
                    <a:lnTo>
                      <a:pt x="110" y="49"/>
                    </a:lnTo>
                    <a:lnTo>
                      <a:pt x="106" y="49"/>
                    </a:lnTo>
                    <a:lnTo>
                      <a:pt x="101" y="49"/>
                    </a:lnTo>
                    <a:lnTo>
                      <a:pt x="97" y="47"/>
                    </a:lnTo>
                    <a:lnTo>
                      <a:pt x="92" y="47"/>
                    </a:lnTo>
                    <a:lnTo>
                      <a:pt x="88" y="47"/>
                    </a:lnTo>
                    <a:lnTo>
                      <a:pt x="83" y="47"/>
                    </a:lnTo>
                    <a:lnTo>
                      <a:pt x="79" y="45"/>
                    </a:lnTo>
                    <a:lnTo>
                      <a:pt x="76" y="45"/>
                    </a:lnTo>
                    <a:lnTo>
                      <a:pt x="70" y="44"/>
                    </a:lnTo>
                    <a:lnTo>
                      <a:pt x="67" y="42"/>
                    </a:lnTo>
                    <a:lnTo>
                      <a:pt x="63" y="42"/>
                    </a:lnTo>
                    <a:lnTo>
                      <a:pt x="59" y="40"/>
                    </a:lnTo>
                    <a:lnTo>
                      <a:pt x="54" y="38"/>
                    </a:lnTo>
                    <a:lnTo>
                      <a:pt x="50" y="36"/>
                    </a:lnTo>
                    <a:lnTo>
                      <a:pt x="47" y="35"/>
                    </a:lnTo>
                    <a:lnTo>
                      <a:pt x="43" y="33"/>
                    </a:lnTo>
                    <a:lnTo>
                      <a:pt x="43" y="35"/>
                    </a:lnTo>
                    <a:lnTo>
                      <a:pt x="41" y="36"/>
                    </a:lnTo>
                    <a:lnTo>
                      <a:pt x="41" y="38"/>
                    </a:lnTo>
                    <a:lnTo>
                      <a:pt x="39" y="38"/>
                    </a:lnTo>
                    <a:lnTo>
                      <a:pt x="39" y="40"/>
                    </a:lnTo>
                    <a:lnTo>
                      <a:pt x="38" y="40"/>
                    </a:lnTo>
                    <a:lnTo>
                      <a:pt x="38" y="42"/>
                    </a:lnTo>
                    <a:lnTo>
                      <a:pt x="36" y="42"/>
                    </a:lnTo>
                    <a:lnTo>
                      <a:pt x="34" y="42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1" y="42"/>
                    </a:lnTo>
                    <a:lnTo>
                      <a:pt x="19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3" y="40"/>
                    </a:lnTo>
                    <a:lnTo>
                      <a:pt x="1" y="40"/>
                    </a:lnTo>
                    <a:lnTo>
                      <a:pt x="1" y="38"/>
                    </a:lnTo>
                    <a:lnTo>
                      <a:pt x="1" y="36"/>
                    </a:lnTo>
                    <a:lnTo>
                      <a:pt x="1" y="35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5" y="22"/>
                    </a:lnTo>
                    <a:lnTo>
                      <a:pt x="7" y="20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21" y="16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30" y="13"/>
                    </a:lnTo>
                    <a:lnTo>
                      <a:pt x="32" y="13"/>
                    </a:lnTo>
                    <a:lnTo>
                      <a:pt x="36" y="13"/>
                    </a:lnTo>
                    <a:lnTo>
                      <a:pt x="38" y="11"/>
                    </a:lnTo>
                    <a:lnTo>
                      <a:pt x="41" y="11"/>
                    </a:lnTo>
                    <a:lnTo>
                      <a:pt x="45" y="11"/>
                    </a:lnTo>
                    <a:lnTo>
                      <a:pt x="47" y="9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6" y="7"/>
                    </a:lnTo>
                    <a:lnTo>
                      <a:pt x="59" y="7"/>
                    </a:lnTo>
                    <a:lnTo>
                      <a:pt x="61" y="7"/>
                    </a:lnTo>
                    <a:lnTo>
                      <a:pt x="65" y="6"/>
                    </a:lnTo>
                    <a:lnTo>
                      <a:pt x="67" y="6"/>
                    </a:lnTo>
                    <a:lnTo>
                      <a:pt x="70" y="6"/>
                    </a:lnTo>
                    <a:lnTo>
                      <a:pt x="72" y="4"/>
                    </a:lnTo>
                    <a:lnTo>
                      <a:pt x="76" y="4"/>
                    </a:lnTo>
                    <a:lnTo>
                      <a:pt x="77" y="2"/>
                    </a:lnTo>
                    <a:lnTo>
                      <a:pt x="81" y="2"/>
                    </a:lnTo>
                    <a:lnTo>
                      <a:pt x="85" y="2"/>
                    </a:lnTo>
                    <a:lnTo>
                      <a:pt x="86" y="0"/>
                    </a:lnTo>
                    <a:lnTo>
                      <a:pt x="90" y="0"/>
                    </a:lnTo>
                    <a:lnTo>
                      <a:pt x="92" y="2"/>
                    </a:lnTo>
                    <a:lnTo>
                      <a:pt x="96" y="4"/>
                    </a:lnTo>
                    <a:lnTo>
                      <a:pt x="97" y="4"/>
                    </a:lnTo>
                    <a:lnTo>
                      <a:pt x="101" y="6"/>
                    </a:lnTo>
                    <a:lnTo>
                      <a:pt x="105" y="7"/>
                    </a:lnTo>
                    <a:lnTo>
                      <a:pt x="106" y="9"/>
                    </a:lnTo>
                    <a:lnTo>
                      <a:pt x="110" y="11"/>
                    </a:lnTo>
                    <a:lnTo>
                      <a:pt x="112" y="13"/>
                    </a:lnTo>
                    <a:lnTo>
                      <a:pt x="115" y="15"/>
                    </a:lnTo>
                    <a:lnTo>
                      <a:pt x="119" y="15"/>
                    </a:lnTo>
                    <a:lnTo>
                      <a:pt x="121" y="16"/>
                    </a:lnTo>
                    <a:lnTo>
                      <a:pt x="125" y="18"/>
                    </a:lnTo>
                    <a:lnTo>
                      <a:pt x="128" y="20"/>
                    </a:lnTo>
                    <a:lnTo>
                      <a:pt x="130" y="20"/>
                    </a:lnTo>
                    <a:lnTo>
                      <a:pt x="134" y="22"/>
                    </a:lnTo>
                    <a:lnTo>
                      <a:pt x="137" y="24"/>
                    </a:lnTo>
                    <a:lnTo>
                      <a:pt x="139" y="26"/>
                    </a:lnTo>
                    <a:lnTo>
                      <a:pt x="143" y="26"/>
                    </a:lnTo>
                    <a:lnTo>
                      <a:pt x="146" y="27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155" y="31"/>
                    </a:lnTo>
                    <a:lnTo>
                      <a:pt x="157" y="33"/>
                    </a:lnTo>
                    <a:lnTo>
                      <a:pt x="161" y="35"/>
                    </a:lnTo>
                    <a:lnTo>
                      <a:pt x="164" y="36"/>
                    </a:lnTo>
                    <a:lnTo>
                      <a:pt x="166" y="38"/>
                    </a:lnTo>
                    <a:lnTo>
                      <a:pt x="170" y="38"/>
                    </a:lnTo>
                    <a:lnTo>
                      <a:pt x="172" y="40"/>
                    </a:lnTo>
                    <a:lnTo>
                      <a:pt x="175" y="42"/>
                    </a:lnTo>
                    <a:lnTo>
                      <a:pt x="179" y="44"/>
                    </a:lnTo>
                    <a:lnTo>
                      <a:pt x="181" y="45"/>
                    </a:lnTo>
                    <a:lnTo>
                      <a:pt x="184" y="47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Freeform 43"/>
              <p:cNvSpPr/>
              <p:nvPr/>
            </p:nvSpPr>
            <p:spPr bwMode="auto">
              <a:xfrm>
                <a:off x="5112" y="1602"/>
                <a:ext cx="96" cy="26"/>
              </a:xfrm>
              <a:custGeom>
                <a:avLst/>
                <a:gdLst>
                  <a:gd name="T0" fmla="*/ 1 w 194"/>
                  <a:gd name="T1" fmla="*/ 1 h 51"/>
                  <a:gd name="T2" fmla="*/ 1 w 194"/>
                  <a:gd name="T3" fmla="*/ 1 h 51"/>
                  <a:gd name="T4" fmla="*/ 1 w 194"/>
                  <a:gd name="T5" fmla="*/ 1 h 51"/>
                  <a:gd name="T6" fmla="*/ 1 w 194"/>
                  <a:gd name="T7" fmla="*/ 1 h 51"/>
                  <a:gd name="T8" fmla="*/ 1 w 194"/>
                  <a:gd name="T9" fmla="*/ 1 h 51"/>
                  <a:gd name="T10" fmla="*/ 1 w 194"/>
                  <a:gd name="T11" fmla="*/ 1 h 51"/>
                  <a:gd name="T12" fmla="*/ 1 w 194"/>
                  <a:gd name="T13" fmla="*/ 1 h 51"/>
                  <a:gd name="T14" fmla="*/ 1 w 194"/>
                  <a:gd name="T15" fmla="*/ 1 h 51"/>
                  <a:gd name="T16" fmla="*/ 1 w 194"/>
                  <a:gd name="T17" fmla="*/ 1 h 51"/>
                  <a:gd name="T18" fmla="*/ 1 w 194"/>
                  <a:gd name="T19" fmla="*/ 1 h 51"/>
                  <a:gd name="T20" fmla="*/ 1 w 194"/>
                  <a:gd name="T21" fmla="*/ 1 h 51"/>
                  <a:gd name="T22" fmla="*/ 1 w 194"/>
                  <a:gd name="T23" fmla="*/ 1 h 51"/>
                  <a:gd name="T24" fmla="*/ 1 w 194"/>
                  <a:gd name="T25" fmla="*/ 1 h 51"/>
                  <a:gd name="T26" fmla="*/ 1 w 194"/>
                  <a:gd name="T27" fmla="*/ 1 h 51"/>
                  <a:gd name="T28" fmla="*/ 0 w 194"/>
                  <a:gd name="T29" fmla="*/ 1 h 51"/>
                  <a:gd name="T30" fmla="*/ 0 w 194"/>
                  <a:gd name="T31" fmla="*/ 1 h 51"/>
                  <a:gd name="T32" fmla="*/ 0 w 194"/>
                  <a:gd name="T33" fmla="*/ 1 h 51"/>
                  <a:gd name="T34" fmla="*/ 0 w 194"/>
                  <a:gd name="T35" fmla="*/ 1 h 51"/>
                  <a:gd name="T36" fmla="*/ 0 w 194"/>
                  <a:gd name="T37" fmla="*/ 1 h 51"/>
                  <a:gd name="T38" fmla="*/ 0 w 194"/>
                  <a:gd name="T39" fmla="*/ 1 h 51"/>
                  <a:gd name="T40" fmla="*/ 0 w 194"/>
                  <a:gd name="T41" fmla="*/ 1 h 51"/>
                  <a:gd name="T42" fmla="*/ 0 w 194"/>
                  <a:gd name="T43" fmla="*/ 1 h 51"/>
                  <a:gd name="T44" fmla="*/ 0 w 194"/>
                  <a:gd name="T45" fmla="*/ 1 h 51"/>
                  <a:gd name="T46" fmla="*/ 0 w 194"/>
                  <a:gd name="T47" fmla="*/ 1 h 51"/>
                  <a:gd name="T48" fmla="*/ 0 w 194"/>
                  <a:gd name="T49" fmla="*/ 1 h 51"/>
                  <a:gd name="T50" fmla="*/ 0 w 194"/>
                  <a:gd name="T51" fmla="*/ 1 h 51"/>
                  <a:gd name="T52" fmla="*/ 0 w 194"/>
                  <a:gd name="T53" fmla="*/ 1 h 51"/>
                  <a:gd name="T54" fmla="*/ 0 w 194"/>
                  <a:gd name="T55" fmla="*/ 1 h 51"/>
                  <a:gd name="T56" fmla="*/ 0 w 194"/>
                  <a:gd name="T57" fmla="*/ 1 h 51"/>
                  <a:gd name="T58" fmla="*/ 0 w 194"/>
                  <a:gd name="T59" fmla="*/ 1 h 51"/>
                  <a:gd name="T60" fmla="*/ 0 w 194"/>
                  <a:gd name="T61" fmla="*/ 1 h 51"/>
                  <a:gd name="T62" fmla="*/ 0 w 194"/>
                  <a:gd name="T63" fmla="*/ 1 h 51"/>
                  <a:gd name="T64" fmla="*/ 0 w 194"/>
                  <a:gd name="T65" fmla="*/ 1 h 51"/>
                  <a:gd name="T66" fmla="*/ 0 w 194"/>
                  <a:gd name="T67" fmla="*/ 1 h 51"/>
                  <a:gd name="T68" fmla="*/ 0 w 194"/>
                  <a:gd name="T69" fmla="*/ 1 h 51"/>
                  <a:gd name="T70" fmla="*/ 0 w 194"/>
                  <a:gd name="T71" fmla="*/ 1 h 51"/>
                  <a:gd name="T72" fmla="*/ 0 w 194"/>
                  <a:gd name="T73" fmla="*/ 0 h 51"/>
                  <a:gd name="T74" fmla="*/ 0 w 194"/>
                  <a:gd name="T75" fmla="*/ 1 h 51"/>
                  <a:gd name="T76" fmla="*/ 0 w 194"/>
                  <a:gd name="T77" fmla="*/ 1 h 51"/>
                  <a:gd name="T78" fmla="*/ 1 w 194"/>
                  <a:gd name="T79" fmla="*/ 1 h 51"/>
                  <a:gd name="T80" fmla="*/ 1 w 194"/>
                  <a:gd name="T81" fmla="*/ 1 h 51"/>
                  <a:gd name="T82" fmla="*/ 1 w 194"/>
                  <a:gd name="T83" fmla="*/ 1 h 51"/>
                  <a:gd name="T84" fmla="*/ 1 w 194"/>
                  <a:gd name="T85" fmla="*/ 1 h 51"/>
                  <a:gd name="T86" fmla="*/ 1 w 194"/>
                  <a:gd name="T87" fmla="*/ 1 h 51"/>
                  <a:gd name="T88" fmla="*/ 1 w 194"/>
                  <a:gd name="T89" fmla="*/ 1 h 51"/>
                  <a:gd name="T90" fmla="*/ 1 w 194"/>
                  <a:gd name="T91" fmla="*/ 1 h 51"/>
                  <a:gd name="T92" fmla="*/ 1 w 194"/>
                  <a:gd name="T93" fmla="*/ 1 h 5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4"/>
                  <a:gd name="T142" fmla="*/ 0 h 51"/>
                  <a:gd name="T143" fmla="*/ 194 w 194"/>
                  <a:gd name="T144" fmla="*/ 51 h 5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4" h="51">
                    <a:moveTo>
                      <a:pt x="194" y="27"/>
                    </a:moveTo>
                    <a:lnTo>
                      <a:pt x="194" y="41"/>
                    </a:lnTo>
                    <a:lnTo>
                      <a:pt x="192" y="41"/>
                    </a:lnTo>
                    <a:lnTo>
                      <a:pt x="190" y="41"/>
                    </a:lnTo>
                    <a:lnTo>
                      <a:pt x="188" y="41"/>
                    </a:lnTo>
                    <a:lnTo>
                      <a:pt x="187" y="41"/>
                    </a:lnTo>
                    <a:lnTo>
                      <a:pt x="187" y="43"/>
                    </a:lnTo>
                    <a:lnTo>
                      <a:pt x="185" y="43"/>
                    </a:lnTo>
                    <a:lnTo>
                      <a:pt x="183" y="43"/>
                    </a:lnTo>
                    <a:lnTo>
                      <a:pt x="181" y="43"/>
                    </a:lnTo>
                    <a:lnTo>
                      <a:pt x="179" y="43"/>
                    </a:lnTo>
                    <a:lnTo>
                      <a:pt x="178" y="43"/>
                    </a:lnTo>
                    <a:lnTo>
                      <a:pt x="178" y="45"/>
                    </a:lnTo>
                    <a:lnTo>
                      <a:pt x="176" y="45"/>
                    </a:lnTo>
                    <a:lnTo>
                      <a:pt x="174" y="45"/>
                    </a:lnTo>
                    <a:lnTo>
                      <a:pt x="172" y="45"/>
                    </a:lnTo>
                    <a:lnTo>
                      <a:pt x="170" y="45"/>
                    </a:lnTo>
                    <a:lnTo>
                      <a:pt x="169" y="45"/>
                    </a:lnTo>
                    <a:lnTo>
                      <a:pt x="167" y="45"/>
                    </a:lnTo>
                    <a:lnTo>
                      <a:pt x="165" y="45"/>
                    </a:lnTo>
                    <a:lnTo>
                      <a:pt x="163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59" y="40"/>
                    </a:lnTo>
                    <a:lnTo>
                      <a:pt x="159" y="38"/>
                    </a:lnTo>
                    <a:lnTo>
                      <a:pt x="158" y="38"/>
                    </a:lnTo>
                    <a:lnTo>
                      <a:pt x="156" y="36"/>
                    </a:lnTo>
                    <a:lnTo>
                      <a:pt x="154" y="36"/>
                    </a:lnTo>
                    <a:lnTo>
                      <a:pt x="152" y="36"/>
                    </a:lnTo>
                    <a:lnTo>
                      <a:pt x="150" y="36"/>
                    </a:lnTo>
                    <a:lnTo>
                      <a:pt x="149" y="36"/>
                    </a:lnTo>
                    <a:lnTo>
                      <a:pt x="147" y="38"/>
                    </a:lnTo>
                    <a:lnTo>
                      <a:pt x="145" y="38"/>
                    </a:lnTo>
                    <a:lnTo>
                      <a:pt x="143" y="40"/>
                    </a:lnTo>
                    <a:lnTo>
                      <a:pt x="141" y="40"/>
                    </a:lnTo>
                    <a:lnTo>
                      <a:pt x="141" y="41"/>
                    </a:lnTo>
                    <a:lnTo>
                      <a:pt x="140" y="41"/>
                    </a:lnTo>
                    <a:lnTo>
                      <a:pt x="138" y="43"/>
                    </a:lnTo>
                    <a:lnTo>
                      <a:pt x="136" y="43"/>
                    </a:lnTo>
                    <a:lnTo>
                      <a:pt x="136" y="45"/>
                    </a:lnTo>
                    <a:lnTo>
                      <a:pt x="134" y="45"/>
                    </a:lnTo>
                    <a:lnTo>
                      <a:pt x="132" y="45"/>
                    </a:lnTo>
                    <a:lnTo>
                      <a:pt x="131" y="47"/>
                    </a:lnTo>
                    <a:lnTo>
                      <a:pt x="129" y="47"/>
                    </a:lnTo>
                    <a:lnTo>
                      <a:pt x="127" y="49"/>
                    </a:lnTo>
                    <a:lnTo>
                      <a:pt x="125" y="49"/>
                    </a:lnTo>
                    <a:lnTo>
                      <a:pt x="123" y="49"/>
                    </a:lnTo>
                    <a:lnTo>
                      <a:pt x="120" y="49"/>
                    </a:lnTo>
                    <a:lnTo>
                      <a:pt x="116" y="49"/>
                    </a:lnTo>
                    <a:lnTo>
                      <a:pt x="112" y="51"/>
                    </a:lnTo>
                    <a:lnTo>
                      <a:pt x="109" y="51"/>
                    </a:lnTo>
                    <a:lnTo>
                      <a:pt x="105" y="51"/>
                    </a:lnTo>
                    <a:lnTo>
                      <a:pt x="102" y="51"/>
                    </a:lnTo>
                    <a:lnTo>
                      <a:pt x="98" y="51"/>
                    </a:lnTo>
                    <a:lnTo>
                      <a:pt x="94" y="51"/>
                    </a:lnTo>
                    <a:lnTo>
                      <a:pt x="91" y="51"/>
                    </a:lnTo>
                    <a:lnTo>
                      <a:pt x="87" y="51"/>
                    </a:lnTo>
                    <a:lnTo>
                      <a:pt x="82" y="51"/>
                    </a:lnTo>
                    <a:lnTo>
                      <a:pt x="78" y="51"/>
                    </a:lnTo>
                    <a:lnTo>
                      <a:pt x="74" y="51"/>
                    </a:lnTo>
                    <a:lnTo>
                      <a:pt x="71" y="51"/>
                    </a:lnTo>
                    <a:lnTo>
                      <a:pt x="67" y="51"/>
                    </a:lnTo>
                    <a:lnTo>
                      <a:pt x="63" y="51"/>
                    </a:lnTo>
                    <a:lnTo>
                      <a:pt x="60" y="51"/>
                    </a:lnTo>
                    <a:lnTo>
                      <a:pt x="54" y="51"/>
                    </a:lnTo>
                    <a:lnTo>
                      <a:pt x="51" y="51"/>
                    </a:lnTo>
                    <a:lnTo>
                      <a:pt x="47" y="51"/>
                    </a:lnTo>
                    <a:lnTo>
                      <a:pt x="44" y="51"/>
                    </a:lnTo>
                    <a:lnTo>
                      <a:pt x="40" y="51"/>
                    </a:lnTo>
                    <a:lnTo>
                      <a:pt x="35" y="51"/>
                    </a:lnTo>
                    <a:lnTo>
                      <a:pt x="31" y="51"/>
                    </a:lnTo>
                    <a:lnTo>
                      <a:pt x="27" y="51"/>
                    </a:lnTo>
                    <a:lnTo>
                      <a:pt x="24" y="51"/>
                    </a:lnTo>
                    <a:lnTo>
                      <a:pt x="20" y="51"/>
                    </a:lnTo>
                    <a:lnTo>
                      <a:pt x="16" y="49"/>
                    </a:lnTo>
                    <a:lnTo>
                      <a:pt x="11" y="49"/>
                    </a:lnTo>
                    <a:lnTo>
                      <a:pt x="7" y="51"/>
                    </a:lnTo>
                    <a:lnTo>
                      <a:pt x="4" y="51"/>
                    </a:lnTo>
                    <a:lnTo>
                      <a:pt x="0" y="51"/>
                    </a:lnTo>
                    <a:lnTo>
                      <a:pt x="4" y="49"/>
                    </a:lnTo>
                    <a:lnTo>
                      <a:pt x="7" y="47"/>
                    </a:lnTo>
                    <a:lnTo>
                      <a:pt x="11" y="45"/>
                    </a:lnTo>
                    <a:lnTo>
                      <a:pt x="13" y="43"/>
                    </a:lnTo>
                    <a:lnTo>
                      <a:pt x="16" y="41"/>
                    </a:lnTo>
                    <a:lnTo>
                      <a:pt x="20" y="41"/>
                    </a:lnTo>
                    <a:lnTo>
                      <a:pt x="24" y="40"/>
                    </a:lnTo>
                    <a:lnTo>
                      <a:pt x="27" y="38"/>
                    </a:lnTo>
                    <a:lnTo>
                      <a:pt x="31" y="36"/>
                    </a:lnTo>
                    <a:lnTo>
                      <a:pt x="35" y="34"/>
                    </a:lnTo>
                    <a:lnTo>
                      <a:pt x="36" y="32"/>
                    </a:lnTo>
                    <a:lnTo>
                      <a:pt x="40" y="32"/>
                    </a:lnTo>
                    <a:lnTo>
                      <a:pt x="44" y="31"/>
                    </a:lnTo>
                    <a:lnTo>
                      <a:pt x="47" y="29"/>
                    </a:lnTo>
                    <a:lnTo>
                      <a:pt x="51" y="27"/>
                    </a:lnTo>
                    <a:lnTo>
                      <a:pt x="54" y="25"/>
                    </a:lnTo>
                    <a:lnTo>
                      <a:pt x="56" y="23"/>
                    </a:lnTo>
                    <a:lnTo>
                      <a:pt x="60" y="22"/>
                    </a:lnTo>
                    <a:lnTo>
                      <a:pt x="63" y="20"/>
                    </a:lnTo>
                    <a:lnTo>
                      <a:pt x="67" y="18"/>
                    </a:lnTo>
                    <a:lnTo>
                      <a:pt x="71" y="18"/>
                    </a:lnTo>
                    <a:lnTo>
                      <a:pt x="74" y="16"/>
                    </a:lnTo>
                    <a:lnTo>
                      <a:pt x="76" y="14"/>
                    </a:lnTo>
                    <a:lnTo>
                      <a:pt x="80" y="12"/>
                    </a:lnTo>
                    <a:lnTo>
                      <a:pt x="83" y="11"/>
                    </a:lnTo>
                    <a:lnTo>
                      <a:pt x="87" y="9"/>
                    </a:lnTo>
                    <a:lnTo>
                      <a:pt x="91" y="7"/>
                    </a:lnTo>
                    <a:lnTo>
                      <a:pt x="94" y="5"/>
                    </a:lnTo>
                    <a:lnTo>
                      <a:pt x="96" y="3"/>
                    </a:lnTo>
                    <a:lnTo>
                      <a:pt x="100" y="3"/>
                    </a:lnTo>
                    <a:lnTo>
                      <a:pt x="103" y="2"/>
                    </a:lnTo>
                    <a:lnTo>
                      <a:pt x="107" y="0"/>
                    </a:lnTo>
                    <a:lnTo>
                      <a:pt x="109" y="0"/>
                    </a:lnTo>
                    <a:lnTo>
                      <a:pt x="112" y="2"/>
                    </a:lnTo>
                    <a:lnTo>
                      <a:pt x="114" y="2"/>
                    </a:lnTo>
                    <a:lnTo>
                      <a:pt x="118" y="2"/>
                    </a:lnTo>
                    <a:lnTo>
                      <a:pt x="120" y="3"/>
                    </a:lnTo>
                    <a:lnTo>
                      <a:pt x="123" y="3"/>
                    </a:lnTo>
                    <a:lnTo>
                      <a:pt x="125" y="5"/>
                    </a:lnTo>
                    <a:lnTo>
                      <a:pt x="129" y="5"/>
                    </a:lnTo>
                    <a:lnTo>
                      <a:pt x="131" y="5"/>
                    </a:lnTo>
                    <a:lnTo>
                      <a:pt x="134" y="7"/>
                    </a:lnTo>
                    <a:lnTo>
                      <a:pt x="138" y="7"/>
                    </a:lnTo>
                    <a:lnTo>
                      <a:pt x="140" y="7"/>
                    </a:lnTo>
                    <a:lnTo>
                      <a:pt x="143" y="9"/>
                    </a:lnTo>
                    <a:lnTo>
                      <a:pt x="145" y="9"/>
                    </a:lnTo>
                    <a:lnTo>
                      <a:pt x="149" y="9"/>
                    </a:lnTo>
                    <a:lnTo>
                      <a:pt x="152" y="11"/>
                    </a:lnTo>
                    <a:lnTo>
                      <a:pt x="154" y="11"/>
                    </a:lnTo>
                    <a:lnTo>
                      <a:pt x="158" y="11"/>
                    </a:lnTo>
                    <a:lnTo>
                      <a:pt x="159" y="12"/>
                    </a:lnTo>
                    <a:lnTo>
                      <a:pt x="163" y="12"/>
                    </a:lnTo>
                    <a:lnTo>
                      <a:pt x="165" y="14"/>
                    </a:lnTo>
                    <a:lnTo>
                      <a:pt x="169" y="14"/>
                    </a:lnTo>
                    <a:lnTo>
                      <a:pt x="172" y="16"/>
                    </a:lnTo>
                    <a:lnTo>
                      <a:pt x="174" y="16"/>
                    </a:lnTo>
                    <a:lnTo>
                      <a:pt x="178" y="18"/>
                    </a:lnTo>
                    <a:lnTo>
                      <a:pt x="179" y="18"/>
                    </a:lnTo>
                    <a:lnTo>
                      <a:pt x="181" y="20"/>
                    </a:lnTo>
                    <a:lnTo>
                      <a:pt x="185" y="22"/>
                    </a:lnTo>
                    <a:lnTo>
                      <a:pt x="187" y="22"/>
                    </a:lnTo>
                    <a:lnTo>
                      <a:pt x="190" y="23"/>
                    </a:lnTo>
                    <a:lnTo>
                      <a:pt x="192" y="25"/>
                    </a:lnTo>
                    <a:lnTo>
                      <a:pt x="194" y="27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" name="Rectangle 72"/>
            <p:cNvSpPr>
              <a:spLocks noChangeArrowheads="1"/>
            </p:cNvSpPr>
            <p:nvPr/>
          </p:nvSpPr>
          <p:spPr bwMode="auto">
            <a:xfrm>
              <a:off x="1419228" y="4257676"/>
              <a:ext cx="1492485" cy="338554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342900" indent="-342900"/>
              <a:r>
                <a:rPr lang="zh-CN" alt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培训、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研讨</a:t>
              </a:r>
              <a:r>
                <a:rPr lang="zh-CN" alt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会 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424227" y="3539801"/>
            <a:ext cx="2819400" cy="1974850"/>
            <a:chOff x="5562600" y="4186238"/>
            <a:chExt cx="2819400" cy="1974850"/>
          </a:xfrm>
        </p:grpSpPr>
        <p:pic>
          <p:nvPicPr>
            <p:cNvPr id="60" name="Picture 8" descr="2_1_DragandDropall_a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62600" y="4635692"/>
              <a:ext cx="2819400" cy="1525396"/>
            </a:xfrm>
            <a:prstGeom prst="rect">
              <a:avLst/>
            </a:prstGeom>
            <a:noFill/>
            <a:ln w="9525">
              <a:solidFill>
                <a:srgbClr val="005096"/>
              </a:solidFill>
              <a:miter lim="800000"/>
              <a:headEnd/>
              <a:tailEnd/>
            </a:ln>
          </p:spPr>
        </p:pic>
        <p:sp>
          <p:nvSpPr>
            <p:cNvPr id="61" name="Rectangle 50"/>
            <p:cNvSpPr>
              <a:spLocks noChangeArrowheads="1"/>
            </p:cNvSpPr>
            <p:nvPr/>
          </p:nvSpPr>
          <p:spPr bwMode="auto">
            <a:xfrm>
              <a:off x="6057904" y="4186238"/>
              <a:ext cx="1714512" cy="31393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个性化数据定制</a:t>
              </a:r>
              <a:endParaRPr lang="en-GB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2" name="组合 52"/>
          <p:cNvGrpSpPr/>
          <p:nvPr/>
        </p:nvGrpSpPr>
        <p:grpSpPr>
          <a:xfrm>
            <a:off x="1653255" y="1307451"/>
            <a:ext cx="3427438" cy="1685925"/>
            <a:chOff x="1000100" y="1438275"/>
            <a:chExt cx="3427438" cy="1685925"/>
          </a:xfrm>
        </p:grpSpPr>
        <p:pic>
          <p:nvPicPr>
            <p:cNvPr id="63" name="Picture 7" descr="pe01561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0538" y="1438275"/>
              <a:ext cx="2667000" cy="168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Box 63"/>
            <p:cNvSpPr txBox="1"/>
            <p:nvPr/>
          </p:nvSpPr>
          <p:spPr>
            <a:xfrm>
              <a:off x="1000100" y="1767893"/>
              <a:ext cx="1143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热线电话、现场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支持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5" name="AutoShape 9"/>
          <p:cNvSpPr>
            <a:spLocks noChangeArrowheads="1"/>
          </p:cNvSpPr>
          <p:nvPr/>
        </p:nvSpPr>
        <p:spPr bwMode="auto">
          <a:xfrm>
            <a:off x="1724693" y="5920172"/>
            <a:ext cx="2928958" cy="342900"/>
          </a:xfrm>
          <a:prstGeom prst="roundRect">
            <a:avLst>
              <a:gd name="adj" fmla="val 13125"/>
            </a:avLst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服务电话：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010-82601461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AutoShape 9"/>
          <p:cNvSpPr>
            <a:spLocks noChangeArrowheads="1"/>
          </p:cNvSpPr>
          <p:nvPr/>
        </p:nvSpPr>
        <p:spPr bwMode="auto">
          <a:xfrm>
            <a:off x="7209913" y="5897255"/>
            <a:ext cx="3214710" cy="342900"/>
          </a:xfrm>
          <a:prstGeom prst="roundRect">
            <a:avLst>
              <a:gd name="adj" fmla="val 13125"/>
            </a:avLst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服务邮箱：</a:t>
            </a:r>
            <a:r>
              <a:rPr lang="en-US" altLang="zh-CN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resset@resset.cn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p:transition advTm="10000">
    <p:pull dir="u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5637245"/>
            <a:ext cx="12192000" cy="1220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5475952" cy="6858000"/>
          </a:xfrm>
          <a:custGeom>
            <a:avLst/>
            <a:gdLst/>
            <a:ahLst/>
            <a:cxnLst/>
            <a:rect l="l" t="t" r="r" b="b"/>
            <a:pathLst>
              <a:path w="4106964" h="4299942">
                <a:moveTo>
                  <a:pt x="0" y="0"/>
                </a:moveTo>
                <a:lnTo>
                  <a:pt x="3398556" y="0"/>
                </a:lnTo>
                <a:lnTo>
                  <a:pt x="4106964" y="1472607"/>
                </a:lnTo>
                <a:lnTo>
                  <a:pt x="2724810" y="4299942"/>
                </a:lnTo>
                <a:lnTo>
                  <a:pt x="0" y="4299942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矩形 3"/>
          <p:cNvSpPr/>
          <p:nvPr/>
        </p:nvSpPr>
        <p:spPr>
          <a:xfrm>
            <a:off x="0" y="0"/>
            <a:ext cx="4726840" cy="6858000"/>
          </a:xfrm>
          <a:custGeom>
            <a:avLst/>
            <a:gdLst/>
            <a:ahLst/>
            <a:cxnLst/>
            <a:rect l="l" t="t" r="r" b="b"/>
            <a:pathLst>
              <a:path w="3545130" h="4299942">
                <a:moveTo>
                  <a:pt x="0" y="0"/>
                </a:moveTo>
                <a:lnTo>
                  <a:pt x="2836722" y="0"/>
                </a:lnTo>
                <a:lnTo>
                  <a:pt x="3545130" y="1472607"/>
                </a:lnTo>
                <a:lnTo>
                  <a:pt x="2162976" y="4299942"/>
                </a:lnTo>
                <a:lnTo>
                  <a:pt x="0" y="4299942"/>
                </a:lnTo>
                <a:close/>
              </a:path>
            </a:pathLst>
          </a:custGeom>
          <a:blipFill>
            <a:blip r:embed="rId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6142005"/>
            <a:ext cx="12192000" cy="9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5833077" y="1168574"/>
            <a:ext cx="4871435" cy="1856905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r>
              <a:rPr lang="en-US" altLang="zh-CN" sz="11500" dirty="0">
                <a:solidFill>
                  <a:schemeClr val="accent1"/>
                </a:solidFill>
                <a:latin typeface="Impact" panose="020B0806030902050204" pitchFamily="34" charset="0"/>
              </a:rPr>
              <a:t>THANKS</a:t>
            </a:r>
            <a:endParaRPr lang="zh-CN" altLang="en-US" sz="115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3112" y="2703301"/>
            <a:ext cx="6404073" cy="584763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+mn-ea"/>
              </a:rPr>
              <a:t>北京聚源锐思数据科技有限公司</a:t>
            </a:r>
            <a:endParaRPr lang="zh-CN" altLang="en-US" sz="3200" b="1" dirty="0">
              <a:solidFill>
                <a:schemeClr val="accent1"/>
              </a:solidFill>
              <a:latin typeface="+mn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238745" y="3606035"/>
            <a:ext cx="6283721" cy="13467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77004" y="3677465"/>
            <a:ext cx="5048285" cy="1705610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/>
                </a:solidFill>
              </a:rPr>
              <a:t> </a:t>
            </a:r>
            <a:r>
              <a:rPr lang="zh-CN" altLang="en-US" sz="1400" dirty="0">
                <a:solidFill>
                  <a:schemeClr val="tx1"/>
                </a:solidFill>
              </a:rPr>
              <a:t>总部地址：北京市 海淀区中关村东路</a:t>
            </a:r>
            <a:r>
              <a:rPr lang="en-US" altLang="zh-CN" sz="1400" dirty="0">
                <a:solidFill>
                  <a:schemeClr val="tx1"/>
                </a:solidFill>
              </a:rPr>
              <a:t>18</a:t>
            </a:r>
            <a:r>
              <a:rPr lang="zh-CN" altLang="en-US" sz="1400" dirty="0">
                <a:solidFill>
                  <a:schemeClr val="tx1"/>
                </a:solidFill>
              </a:rPr>
              <a:t>号财智大厦</a:t>
            </a:r>
            <a:r>
              <a:rPr lang="en-US" altLang="zh-CN" sz="1400" dirty="0">
                <a:solidFill>
                  <a:schemeClr val="tx1"/>
                </a:solidFill>
              </a:rPr>
              <a:t>B</a:t>
            </a:r>
            <a:r>
              <a:rPr lang="zh-CN" altLang="en-US" sz="1400" dirty="0">
                <a:solidFill>
                  <a:schemeClr val="tx1"/>
                </a:solidFill>
              </a:rPr>
              <a:t>座</a:t>
            </a:r>
            <a:r>
              <a:rPr lang="en-US" altLang="zh-CN" sz="1400" dirty="0">
                <a:solidFill>
                  <a:schemeClr val="tx1"/>
                </a:solidFill>
              </a:rPr>
              <a:t>10</a:t>
            </a:r>
            <a:r>
              <a:rPr lang="zh-CN" altLang="en-US" sz="1400" dirty="0">
                <a:solidFill>
                  <a:schemeClr val="tx1"/>
                </a:solidFill>
              </a:rPr>
              <a:t>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</a:rPr>
              <a:t>上海地址 ：上海市 沪闵路</a:t>
            </a:r>
            <a:r>
              <a:rPr lang="en-US" altLang="zh-CN" sz="1400" dirty="0">
                <a:solidFill>
                  <a:schemeClr val="tx1"/>
                </a:solidFill>
              </a:rPr>
              <a:t>6088</a:t>
            </a:r>
            <a:r>
              <a:rPr lang="zh-CN" altLang="en-US" sz="1400" dirty="0">
                <a:solidFill>
                  <a:schemeClr val="tx1"/>
                </a:solidFill>
              </a:rPr>
              <a:t>号凯德龙之梦广场</a:t>
            </a:r>
            <a:r>
              <a:rPr lang="en-US" altLang="zh-CN" sz="1400" dirty="0">
                <a:solidFill>
                  <a:schemeClr val="tx1"/>
                </a:solidFill>
              </a:rPr>
              <a:t>29</a:t>
            </a:r>
            <a:r>
              <a:rPr lang="zh-CN" altLang="en-US" sz="1400" dirty="0">
                <a:solidFill>
                  <a:schemeClr val="tx1"/>
                </a:solidFill>
              </a:rPr>
              <a:t>层</a:t>
            </a:r>
            <a:endParaRPr lang="zh-CN" altLang="en-US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</a:rPr>
              <a:t>电话：</a:t>
            </a:r>
            <a:r>
              <a:rPr lang="en-US" altLang="zh-CN" sz="1400" dirty="0">
                <a:solidFill>
                  <a:schemeClr val="tx1"/>
                </a:solidFill>
              </a:rPr>
              <a:t>010-82601461</a:t>
            </a:r>
            <a:endParaRPr lang="en-US" altLang="zh-CN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</a:rPr>
              <a:t>网址：</a:t>
            </a:r>
            <a:r>
              <a:rPr lang="en-US" altLang="en-US" sz="1400" dirty="0">
                <a:solidFill>
                  <a:schemeClr val="tx1"/>
                </a:solidFill>
              </a:rPr>
              <a:t>www.resset.cn</a:t>
            </a:r>
            <a:endParaRPr lang="en-US" altLang="en-US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</a:rPr>
              <a:t>邮箱：</a:t>
            </a:r>
            <a:r>
              <a:rPr lang="en-US" altLang="en-US" sz="1400" dirty="0">
                <a:solidFill>
                  <a:schemeClr val="tx1"/>
                </a:solidFill>
              </a:rPr>
              <a:t>resset@resset.cn</a:t>
            </a:r>
            <a:endParaRPr lang="en-US" altLang="en-US" sz="1400" dirty="0">
              <a:solidFill>
                <a:schemeClr val="tx1"/>
              </a:solidFill>
            </a:endParaRPr>
          </a:p>
        </p:txBody>
      </p:sp>
      <p:pic>
        <p:nvPicPr>
          <p:cNvPr id="19" name="Picture 4" descr="C:\Users\RESSET_15060501\Desktop\index_r3_c2.g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5084" y="4030347"/>
            <a:ext cx="1143008" cy="1143008"/>
          </a:xfrm>
          <a:prstGeom prst="rect">
            <a:avLst/>
          </a:prstGeom>
          <a:noFill/>
        </p:spPr>
      </p:pic>
      <p:pic>
        <p:nvPicPr>
          <p:cNvPr id="20" name="Picture 3" descr="E:\文档\doc\04.svn\100.综合\005.Logo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20339" y="190477"/>
            <a:ext cx="1600200" cy="63500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pull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锐思金融研究数据库科研应用</a:t>
            </a:r>
            <a:endParaRPr lang="zh-CN" altLang="en-US" sz="36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2321560" y="1784350"/>
            <a:ext cx="804164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400" dirty="0">
                <a:ea typeface="宋体" panose="02010600030101010101" pitchFamily="2" charset="-122"/>
                <a:sym typeface="+mn-ea"/>
              </a:rPr>
              <a:t>、设定研究的主题</a:t>
            </a:r>
            <a:endParaRPr lang="en-US" altLang="zh-CN" sz="2400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400" dirty="0">
                <a:ea typeface="宋体" panose="02010600030101010101" pitchFamily="2" charset="-122"/>
                <a:sym typeface="+mn-ea"/>
              </a:rPr>
              <a:t>、查阅相关理论以及以往的研究结果</a:t>
            </a:r>
            <a:endParaRPr lang="en-US" altLang="zh-CN" sz="2400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2400" dirty="0">
                <a:ea typeface="宋体" panose="02010600030101010101" pitchFamily="2" charset="-122"/>
                <a:sym typeface="+mn-ea"/>
              </a:rPr>
              <a:t>、确定研究问题、提出假设或模型</a:t>
            </a:r>
            <a:endParaRPr lang="en-US" altLang="zh-CN" sz="2400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>
                <a:ea typeface="宋体" panose="02010600030101010101" pitchFamily="2" charset="-122"/>
                <a:sym typeface="+mn-ea"/>
              </a:rPr>
              <a:t>4</a:t>
            </a:r>
            <a:r>
              <a:rPr lang="zh-CN" altLang="en-US" sz="2400" dirty="0">
                <a:ea typeface="宋体" panose="02010600030101010101" pitchFamily="2" charset="-122"/>
                <a:sym typeface="+mn-ea"/>
              </a:rPr>
              <a:t>、选择适用的研究方法、设计研究方案</a:t>
            </a:r>
            <a:endParaRPr lang="en-US" altLang="zh-CN" sz="2400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>
                <a:ea typeface="宋体" panose="02010600030101010101" pitchFamily="2" charset="-122"/>
                <a:sym typeface="+mn-ea"/>
              </a:rPr>
              <a:t>5</a:t>
            </a:r>
            <a:r>
              <a:rPr lang="zh-CN" altLang="en-US" sz="2400" dirty="0">
                <a:ea typeface="宋体" panose="02010600030101010101" pitchFamily="2" charset="-122"/>
                <a:sym typeface="+mn-ea"/>
              </a:rPr>
              <a:t>、收集数据或资料</a:t>
            </a:r>
            <a:endParaRPr lang="en-US" altLang="zh-CN" sz="2400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>
                <a:ea typeface="宋体" panose="02010600030101010101" pitchFamily="2" charset="-122"/>
                <a:sym typeface="+mn-ea"/>
              </a:rPr>
              <a:t>6</a:t>
            </a:r>
            <a:r>
              <a:rPr lang="zh-CN" altLang="en-US" sz="2400" dirty="0">
                <a:ea typeface="宋体" panose="02010600030101010101" pitchFamily="2" charset="-122"/>
                <a:sym typeface="+mn-ea"/>
              </a:rPr>
              <a:t>、处理、分析和解释数据或资料</a:t>
            </a:r>
            <a:endParaRPr lang="en-US" altLang="zh-CN" sz="2400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>
                <a:ea typeface="宋体" panose="02010600030101010101" pitchFamily="2" charset="-122"/>
                <a:sym typeface="+mn-ea"/>
              </a:rPr>
              <a:t>7</a:t>
            </a:r>
            <a:r>
              <a:rPr lang="zh-CN" altLang="en-US" sz="2400" dirty="0">
                <a:ea typeface="宋体" panose="02010600030101010101" pitchFamily="2" charset="-122"/>
                <a:sym typeface="+mn-ea"/>
              </a:rPr>
              <a:t>、撰写研究报告、以适当的形式发布研究结果</a:t>
            </a:r>
            <a:endParaRPr lang="en-US" altLang="zh-CN" sz="2400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>
                <a:ea typeface="宋体" panose="02010600030101010101" pitchFamily="2" charset="-122"/>
                <a:sym typeface="+mn-ea"/>
              </a:rPr>
              <a:t>8</a:t>
            </a:r>
            <a:r>
              <a:rPr lang="zh-CN" altLang="en-US" sz="2400" dirty="0">
                <a:ea typeface="宋体" panose="02010600030101010101" pitchFamily="2" charset="-122"/>
                <a:sym typeface="+mn-ea"/>
              </a:rPr>
              <a:t>、必要时再次跟踪研究该课题</a:t>
            </a:r>
            <a:endParaRPr lang="zh-CN" altLang="en-US" sz="2400"/>
          </a:p>
        </p:txBody>
      </p:sp>
      <p:sp>
        <p:nvSpPr>
          <p:cNvPr id="33794" name="标题 1"/>
          <p:cNvSpPr>
            <a:spLocks noGrp="1"/>
          </p:cNvSpPr>
          <p:nvPr/>
        </p:nvSpPr>
        <p:spPr>
          <a:xfrm>
            <a:off x="1741805" y="860425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实证研究的基本步骤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 bwMode="auto">
          <a:xfrm>
            <a:off x="2371090" y="4091940"/>
            <a:ext cx="5093335" cy="1098550"/>
          </a:xfrm>
          <a:prstGeom prst="roundRect">
            <a:avLst/>
          </a:prstGeom>
          <a:noFill/>
          <a:ln w="6667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Tm="10000">
    <p:pull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锐思金融研究数据库科研应用</a:t>
            </a: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——</a:t>
            </a:r>
            <a:r>
              <a:rPr sz="2800" i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实证论文写作</a:t>
            </a:r>
            <a:endParaRPr lang="en-US" altLang="zh-CN" sz="2800" i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4818" name="标题 1"/>
          <p:cNvSpPr>
            <a:spLocks noGrp="1"/>
          </p:cNvSpPr>
          <p:nvPr/>
        </p:nvSpPr>
        <p:spPr>
          <a:xfrm>
            <a:off x="1952625" y="1122680"/>
            <a:ext cx="8534400" cy="5054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 sz="3200" dirty="0">
              <a:latin typeface="Times New Roman" panose="02020603050405020304" pitchFamily="18" charset="0"/>
              <a:ea typeface="宋体" panose="02010600030101010101" pitchFamily="2" charset="-122"/>
              <a:cs typeface="+mj-cs"/>
            </a:endParaRPr>
          </a:p>
        </p:txBody>
      </p:sp>
      <p:sp>
        <p:nvSpPr>
          <p:cNvPr id="34819" name="内容占位符 2"/>
          <p:cNvSpPr>
            <a:spLocks noGrp="1"/>
          </p:cNvSpPr>
          <p:nvPr>
            <p:ph idx="4294967295"/>
          </p:nvPr>
        </p:nvSpPr>
        <p:spPr>
          <a:xfrm>
            <a:off x="1038860" y="2004695"/>
            <a:ext cx="10972800" cy="3750945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charset="0"/>
              <a:buChar char=""/>
            </a:pP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以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《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债务期限结构影响因素研究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》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为例</a:t>
            </a:r>
            <a:endParaRPr lang="zh-CN" altLang="en-US" sz="2800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Tm="10000">
    <p:pull dir="u"/>
  </p:transition>
</p:sld>
</file>

<file path=ppt/tags/tag1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0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1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2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3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4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5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6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7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8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9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0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1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2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3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4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5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6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7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8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29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0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1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2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3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4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5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6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7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8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39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0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1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2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3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4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5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6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7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8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49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0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1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2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3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4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5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6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7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8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59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6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60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61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62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63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64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65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66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67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68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7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8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9.xml><?xml version="1.0" encoding="utf-8"?>
<p:tagLst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heme/theme1.xml><?xml version="1.0" encoding="utf-8"?>
<a:theme xmlns:a="http://schemas.openxmlformats.org/drawingml/2006/main" name="3_Office 主题​​">
  <a:themeElements>
    <a:clrScheme name="自定义 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0070C0"/>
      </a:accent1>
      <a:accent2>
        <a:srgbClr val="A5A5A5"/>
      </a:accent2>
      <a:accent3>
        <a:srgbClr val="F69200"/>
      </a:accent3>
      <a:accent4>
        <a:srgbClr val="92D050"/>
      </a:accent4>
      <a:accent5>
        <a:srgbClr val="FF0000"/>
      </a:accent5>
      <a:accent6>
        <a:srgbClr val="C00000"/>
      </a:accent6>
      <a:hlink>
        <a:srgbClr val="0070C0"/>
      </a:hlink>
      <a:folHlink>
        <a:srgbClr val="7030A0"/>
      </a:folHlink>
    </a:clrScheme>
    <a:fontScheme name="微软雅黑和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13246</Words>
  <Application>WPS 演示</Application>
  <PresentationFormat>宽屏</PresentationFormat>
  <Paragraphs>1748</Paragraphs>
  <Slides>76</Slides>
  <Notes>75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76</vt:i4>
      </vt:variant>
    </vt:vector>
  </HeadingPairs>
  <TitlesOfParts>
    <vt:vector size="95" baseType="lpstr">
      <vt:lpstr>Arial</vt:lpstr>
      <vt:lpstr>宋体</vt:lpstr>
      <vt:lpstr>Wingdings</vt:lpstr>
      <vt:lpstr>微软雅黑</vt:lpstr>
      <vt:lpstr>Impact</vt:lpstr>
      <vt:lpstr>Calibri</vt:lpstr>
      <vt:lpstr>Times New Roman</vt:lpstr>
      <vt:lpstr>Calibri</vt:lpstr>
      <vt:lpstr>Segoe UI</vt:lpstr>
      <vt:lpstr>Wingdings</vt:lpstr>
      <vt:lpstr>Arial Unicode MS</vt:lpstr>
      <vt:lpstr>Courier New</vt:lpstr>
      <vt:lpstr>Times New Roman</vt:lpstr>
      <vt:lpstr>黑体</vt:lpstr>
      <vt:lpstr>Arial</vt:lpstr>
      <vt:lpstr>方正兰亭特黑简体</vt:lpstr>
      <vt:lpstr>MS PGothic</vt:lpstr>
      <vt:lpstr>Tahoma</vt:lpstr>
      <vt:lpstr>3_Office 主题​​</vt:lpstr>
      <vt:lpstr>PowerPoint 演示文稿</vt:lpstr>
      <vt:lpstr>PowerPoint 演示文稿</vt:lpstr>
      <vt:lpstr>金融研究数据库-科研应用</vt:lpstr>
      <vt:lpstr>金融研究数据库-科研应用</vt:lpstr>
      <vt:lpstr>金融研究数据库-科研应用</vt:lpstr>
      <vt:lpstr>金融研究数据库-科研应用</vt:lpstr>
      <vt:lpstr>PowerPoint 演示文稿</vt:lpstr>
      <vt:lpstr>锐思金融研究数据库科研应用</vt:lpstr>
      <vt:lpstr>锐思金融研究数据库科研应用——实证论文写作</vt:lpstr>
      <vt:lpstr>锐思金融研究数据库科研应用——实证论文写作</vt:lpstr>
      <vt:lpstr>锐思金融研究数据库科研应用——实证论文写作</vt:lpstr>
      <vt:lpstr>锐思金融研究数据库科研应用——实证论文写作</vt:lpstr>
      <vt:lpstr>锐思金融研究数据库科研应用——实证论文写作</vt:lpstr>
      <vt:lpstr>锐思金融研究数据库科研应用——实证论文写作</vt:lpstr>
      <vt:lpstr>锐思金融研究数据库科研应用——实证论文写作</vt:lpstr>
      <vt:lpstr>锐思金融研究数据库科研应用——实证论文写作</vt:lpstr>
      <vt:lpstr>锐思金融研究数据库科研应用——实证论文写作</vt:lpstr>
      <vt:lpstr>锐思金融研究数据库科研应用——实证论文写作</vt:lpstr>
      <vt:lpstr>锐思金融研究数据库科研应用——实证论文写作</vt:lpstr>
      <vt:lpstr>锐思金融研究数据库科研应用——实证论文写作</vt:lpstr>
      <vt:lpstr>锐思金融研究数据库科研应用——实证论文写作</vt:lpstr>
      <vt:lpstr>锐思金融研究数据库科研应用——实证论文写作</vt:lpstr>
      <vt:lpstr>锐思金融研究数据库科研应用——实证论文写作</vt:lpstr>
      <vt:lpstr>锐思金融研究数据库科研应用——实证论文写作</vt:lpstr>
      <vt:lpstr>锐思金融研究数据库科研应用——实证论文写作</vt:lpstr>
      <vt:lpstr>锐思金融研究数据库科研应用——实证论文写作</vt:lpstr>
      <vt:lpstr>锐思金融研究数据库科研应用——实证论文写作</vt:lpstr>
      <vt:lpstr>锐思金融研究数据库科研应用——实证论文写作</vt:lpstr>
      <vt:lpstr>锐思金融研究数据库科研应用——实证论文写作</vt:lpstr>
      <vt:lpstr>锐思金融研究数据库科研应用——实证论文写作</vt:lpstr>
      <vt:lpstr>锐思金融研究数据库科研应用——实证论文写作</vt:lpstr>
      <vt:lpstr>锐思金融研究数据库科研应用——实证论文写作</vt:lpstr>
      <vt:lpstr>锐思金融研究数据库科研应用——实证论文写作</vt:lpstr>
      <vt:lpstr>锐思金融研究数据库科研应用——实证论文写作</vt:lpstr>
      <vt:lpstr>锐思金融研究数据库科研应用——实证论文写作</vt:lpstr>
      <vt:lpstr>PowerPoint 演示文稿</vt:lpstr>
      <vt:lpstr>锐思数据库-访问途径</vt:lpstr>
      <vt:lpstr>金融研究数据库-概况</vt:lpstr>
      <vt:lpstr>金融研究数据库-检索主页</vt:lpstr>
      <vt:lpstr>金融研究数据库-数据词典查阅</vt:lpstr>
      <vt:lpstr>金融研究数据库-三种查询方式</vt:lpstr>
      <vt:lpstr>金融研究数据库-变量分类功能</vt:lpstr>
      <vt:lpstr>金融研究数据库-变量跟踪提示功能</vt:lpstr>
      <vt:lpstr>金融研究数据库-选择记忆功能</vt:lpstr>
      <vt:lpstr>金融研究数据库-丰富的数据输出格式</vt:lpstr>
      <vt:lpstr>金融研究数据库-数据连续下载功能</vt:lpstr>
      <vt:lpstr>金融研究数据库-如何找到您需要的数据？</vt:lpstr>
      <vt:lpstr>数据查询案例-阅读数据词典与计算方式</vt:lpstr>
      <vt:lpstr>数据查询案例-“最新股票信息”查询</vt:lpstr>
      <vt:lpstr>数据查询案例-查询方式1-查询字段</vt:lpstr>
      <vt:lpstr>数据查询案例-查询方式1-查询字段</vt:lpstr>
      <vt:lpstr>数据查询案例-查询方式1-查询字段</vt:lpstr>
      <vt:lpstr>数据查询案例-查询方式2-代码选择</vt:lpstr>
      <vt:lpstr>数据查询案例-查询方式3-概念板块</vt:lpstr>
      <vt:lpstr>数据查询案例-附加查询条件</vt:lpstr>
      <vt:lpstr>数据查询案例-输出字段</vt:lpstr>
      <vt:lpstr>数据查询案例-输出设置</vt:lpstr>
      <vt:lpstr>数据查询案例-输出结果示例</vt:lpstr>
      <vt:lpstr>金融研究数据库-数据来源标注</vt:lpstr>
      <vt:lpstr>PowerPoint 演示文稿</vt:lpstr>
      <vt:lpstr>锐思（RESSET）数据库整体介绍</vt:lpstr>
      <vt:lpstr>实证研究数据与资讯类数据的区别</vt:lpstr>
      <vt:lpstr>实证研究数据与资讯类数据的区别</vt:lpstr>
      <vt:lpstr>锐思（RESSET）数据库特点</vt:lpstr>
      <vt:lpstr>锐思数据库助力教学与科研</vt:lpstr>
      <vt:lpstr>锐思数据库助力教学与科研</vt:lpstr>
      <vt:lpstr>锐思数据库助力教学与科研</vt:lpstr>
      <vt:lpstr>锐思助力馆建活动</vt:lpstr>
      <vt:lpstr>锐思（RESSET）数据库产品体系</vt:lpstr>
      <vt:lpstr>PowerPoint 演示文稿</vt:lpstr>
      <vt:lpstr>锐思公司介绍</vt:lpstr>
      <vt:lpstr>锐思公司荣誉</vt:lpstr>
      <vt:lpstr>锐思公司荣誉</vt:lpstr>
      <vt:lpstr>锐思三大产品系列</vt:lpstr>
      <vt:lpstr>锐思服务体系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RESSET</dc:creator>
  <cp:lastModifiedBy>郭亚男</cp:lastModifiedBy>
  <cp:revision>234</cp:revision>
  <dcterms:created xsi:type="dcterms:W3CDTF">2017-12-05T05:43:00Z</dcterms:created>
  <dcterms:modified xsi:type="dcterms:W3CDTF">2018-12-01T04:07:14Z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2052-11.1.0.7989</vt:lpwstr>
  </property>
</Properties>
</file>