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9" r:id="rId3"/>
    <p:sldId id="260" r:id="rId4"/>
    <p:sldId id="331" r:id="rId5"/>
    <p:sldId id="262" r:id="rId6"/>
    <p:sldId id="261" r:id="rId7"/>
    <p:sldId id="268" r:id="rId9"/>
    <p:sldId id="516" r:id="rId10"/>
    <p:sldId id="517" r:id="rId11"/>
    <p:sldId id="518" r:id="rId12"/>
    <p:sldId id="515" r:id="rId13"/>
    <p:sldId id="335" r:id="rId14"/>
    <p:sldId id="365" r:id="rId15"/>
    <p:sldId id="366" r:id="rId16"/>
    <p:sldId id="367" r:id="rId17"/>
    <p:sldId id="519" r:id="rId18"/>
    <p:sldId id="368" r:id="rId19"/>
    <p:sldId id="369" r:id="rId20"/>
    <p:sldId id="370" r:id="rId21"/>
    <p:sldId id="371" r:id="rId22"/>
    <p:sldId id="520" r:id="rId23"/>
    <p:sldId id="372" r:id="rId24"/>
    <p:sldId id="373" r:id="rId25"/>
    <p:sldId id="374" r:id="rId26"/>
    <p:sldId id="375" r:id="rId27"/>
    <p:sldId id="376" r:id="rId28"/>
    <p:sldId id="524" r:id="rId29"/>
    <p:sldId id="525" r:id="rId30"/>
    <p:sldId id="377" r:id="rId31"/>
    <p:sldId id="535" r:id="rId32"/>
    <p:sldId id="378" r:id="rId33"/>
    <p:sldId id="522" r:id="rId34"/>
    <p:sldId id="380" r:id="rId35"/>
    <p:sldId id="381" r:id="rId36"/>
    <p:sldId id="382" r:id="rId37"/>
    <p:sldId id="383" r:id="rId38"/>
    <p:sldId id="384" r:id="rId39"/>
    <p:sldId id="385" r:id="rId40"/>
    <p:sldId id="442" r:id="rId41"/>
    <p:sldId id="527" r:id="rId42"/>
    <p:sldId id="528" r:id="rId43"/>
    <p:sldId id="529" r:id="rId44"/>
    <p:sldId id="530" r:id="rId45"/>
    <p:sldId id="531" r:id="rId46"/>
    <p:sldId id="532" r:id="rId47"/>
    <p:sldId id="533" r:id="rId48"/>
    <p:sldId id="534" r:id="rId49"/>
    <p:sldId id="465" r:id="rId50"/>
    <p:sldId id="443" r:id="rId51"/>
    <p:sldId id="444" r:id="rId52"/>
    <p:sldId id="445" r:id="rId53"/>
    <p:sldId id="446" r:id="rId54"/>
    <p:sldId id="447" r:id="rId55"/>
    <p:sldId id="448" r:id="rId56"/>
    <p:sldId id="338" r:id="rId57"/>
    <p:sldId id="269" r:id="rId58"/>
    <p:sldId id="484" r:id="rId59"/>
    <p:sldId id="485" r:id="rId60"/>
    <p:sldId id="486" r:id="rId61"/>
    <p:sldId id="294" r:id="rId6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044" y="-1968"/>
      </p:cViewPr>
      <p:guideLst>
        <p:guide orient="horz" pos="2325"/>
        <p:guide pos="3761"/>
      </p:guideLst>
    </p:cSldViewPr>
  </p:slideViewPr>
  <p:notesTextViewPr>
    <p:cViewPr>
      <p:scale>
        <a:sx n="1" d="1"/>
        <a:sy n="1" d="1"/>
      </p:scale>
      <p:origin x="0" y="0"/>
    </p:cViewPr>
  </p:notesTextViewPr>
  <p:sorterViewPr>
    <p:cViewPr>
      <p:scale>
        <a:sx n="139" d="100"/>
        <a:sy n="139" d="100"/>
      </p:scale>
      <p:origin x="0" y="0"/>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a:lvl1pPr>
          </a:lstStyle>
          <a:p>
            <a:pPr>
              <a:defRPr/>
            </a:pPr>
            <a:fld id="{2CB0F2E7-D889-404A-AFF5-CB680005AFF0}" type="datetime1">
              <a:rPr lang="zh-CN" altLang="en-US"/>
            </a:fld>
            <a:endParaRPr lang="zh-CN" altLang="en-US" sz="1200"/>
          </a:p>
        </p:txBody>
      </p:sp>
      <p:sp>
        <p:nvSpPr>
          <p:cNvPr id="2052"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sp>
      <p:sp>
        <p:nvSpPr>
          <p:cNvPr id="2053" name="备注占位符 4"/>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zh-CN" altLang="zh-CN" smtClean="0"/>
              <a:t>单击此处编辑母版文本样式</a:t>
            </a:r>
            <a:endParaRPr lang="zh-CN" altLang="zh-CN" smtClean="0"/>
          </a:p>
          <a:p>
            <a:pPr>
              <a:defRPr/>
            </a:pPr>
            <a:r>
              <a:rPr lang="zh-CN" altLang="zh-CN" smtClean="0"/>
              <a:t>第二级</a:t>
            </a:r>
            <a:endParaRPr lang="zh-CN" altLang="zh-CN" smtClean="0"/>
          </a:p>
          <a:p>
            <a:pPr>
              <a:defRPr/>
            </a:pPr>
            <a:r>
              <a:rPr lang="zh-CN" altLang="zh-CN" smtClean="0"/>
              <a:t>第三级</a:t>
            </a:r>
            <a:endParaRPr lang="zh-CN" altLang="zh-CN" smtClean="0"/>
          </a:p>
          <a:p>
            <a:pPr>
              <a:defRPr/>
            </a:pPr>
            <a:r>
              <a:rPr lang="zh-CN" altLang="zh-CN" smtClean="0"/>
              <a:t>第四级</a:t>
            </a:r>
            <a:endParaRPr lang="zh-CN" altLang="zh-CN" smtClean="0"/>
          </a:p>
          <a:p>
            <a:pPr>
              <a:defRPr/>
            </a:pPr>
            <a:r>
              <a:rPr lang="zh-CN" altLang="zh-CN" smtClean="0"/>
              <a:t>第五级</a:t>
            </a:r>
            <a:endParaRPr lang="zh-CN" altLang="zh-CN" smtClean="0"/>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a:lvl1pPr>
          </a:lstStyle>
          <a:p>
            <a:pPr>
              <a:defRPr/>
            </a:pPr>
            <a:fld id="{DF593EF1-2FB5-4D0D-9C53-2E3FCF60BE9A}" type="slidenum">
              <a:rPr lang="zh-CN" altLang="en-US"/>
            </a:fld>
            <a:endParaRPr lang="zh-CN" altLang="en-US"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等线"/>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等线"/>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等线"/>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等线"/>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等线"/>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日期占位符 2"/>
          <p:cNvSpPr>
            <a:spLocks noGrp="1"/>
          </p:cNvSpPr>
          <p:nvPr>
            <p:ph type="dt" idx="1"/>
          </p:nvPr>
        </p:nvSpPr>
        <p:spPr/>
        <p:txBody>
          <a:bodyPr/>
          <a:p>
            <a:pPr>
              <a:defRPr/>
            </a:pPr>
            <a:fld id="{2CB0F2E7-D889-404A-AFF5-CB680005AFF0}" type="datetime1">
              <a:rPr lang="zh-CN" altLang="en-US"/>
            </a:fld>
            <a:endParaRPr lang="zh-CN" altLang="en-US" sz="1200"/>
          </a:p>
        </p:txBody>
      </p:sp>
      <p:sp>
        <p:nvSpPr>
          <p:cNvPr id="4" name="灯片编号占位符 3"/>
          <p:cNvSpPr>
            <a:spLocks noGrp="1"/>
          </p:cNvSpPr>
          <p:nvPr>
            <p:ph type="sldNum" sz="quarter" idx="5"/>
          </p:nvPr>
        </p:nvSpPr>
        <p:spPr/>
        <p:txBody>
          <a:bodyPr/>
          <a:p>
            <a:pPr>
              <a:defRPr/>
            </a:pPr>
            <a:fld id="{DF593EF1-2FB5-4D0D-9C53-2E3FCF60BE9A}" type="slidenum">
              <a:rPr lang="zh-CN" altLang="en-US"/>
            </a:fld>
            <a:endParaRPr lang="zh-CN" altLang="en-US" sz="1200"/>
          </a:p>
        </p:txBody>
      </p:sp>
      <p:sp>
        <p:nvSpPr>
          <p:cNvPr id="5" name="文本占位符 4"/>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日期占位符 2"/>
          <p:cNvSpPr>
            <a:spLocks noGrp="1"/>
          </p:cNvSpPr>
          <p:nvPr>
            <p:ph type="dt" idx="1"/>
          </p:nvPr>
        </p:nvSpPr>
        <p:spPr/>
        <p:txBody>
          <a:bodyPr/>
          <a:p>
            <a:pPr>
              <a:defRPr/>
            </a:pPr>
            <a:fld id="{2CB0F2E7-D889-404A-AFF5-CB680005AFF0}" type="datetime1">
              <a:rPr lang="zh-CN" altLang="en-US"/>
            </a:fld>
            <a:endParaRPr lang="zh-CN" altLang="en-US" sz="1200"/>
          </a:p>
        </p:txBody>
      </p:sp>
      <p:sp>
        <p:nvSpPr>
          <p:cNvPr id="4" name="灯片编号占位符 3"/>
          <p:cNvSpPr>
            <a:spLocks noGrp="1"/>
          </p:cNvSpPr>
          <p:nvPr>
            <p:ph type="sldNum" sz="quarter" idx="5"/>
          </p:nvPr>
        </p:nvSpPr>
        <p:spPr/>
        <p:txBody>
          <a:bodyPr/>
          <a:p>
            <a:pPr>
              <a:defRPr/>
            </a:pPr>
            <a:fld id="{DF593EF1-2FB5-4D0D-9C53-2E3FCF60BE9A}" type="slidenum">
              <a:rPr lang="zh-CN" altLang="en-US"/>
            </a:fld>
            <a:endParaRPr lang="zh-CN" altLang="en-US" sz="1200"/>
          </a:p>
        </p:txBody>
      </p:sp>
      <p:sp>
        <p:nvSpPr>
          <p:cNvPr id="5" name="文本占位符 4"/>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89B9C5C-3F5F-46D0-9FC1-2FE2D0CCC3C5}"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796A67D0-6713-4644-BA50-90057156E823}" type="slidenum">
              <a:rPr lang="zh-CN" altLang="en-US"/>
            </a:fld>
            <a:endParaRPr lang="zh-CN" altLang="en-US" sz="18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0FC7ACB-8108-40AC-9365-31283B26AC27}"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031E54E0-2860-4773-BD42-A251DF9EEDB0}" type="slidenum">
              <a:rPr lang="zh-CN" altLang="en-US"/>
            </a:fld>
            <a:endParaRPr lang="zh-CN" altLang="en-US" sz="180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FD6F97C6-71F2-4430-9958-5EA35E2208E5}"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62E7FBCB-50BA-49F9-A69D-053253F4FC21}" type="slidenum">
              <a:rPr lang="zh-CN" altLang="en-US"/>
            </a:fld>
            <a:endParaRPr lang="zh-CN" altLang="en-US" sz="180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C8E707FB-9A4B-43C9-BEBC-5527A0815104}"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D81D8D7C-BAC7-484D-8442-92C965557AA3}" type="slidenum">
              <a:rPr lang="zh-CN" altLang="en-US"/>
            </a:fld>
            <a:endParaRPr lang="zh-CN" altLang="en-US" sz="180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D0B7870-610D-436D-A052-19F05B2A81AF}"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A798277F-F25B-40B1-84FB-42A994B2C412}" type="slidenum">
              <a:rPr lang="zh-CN" altLang="en-US"/>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endParaRPr lang="zh-CN" altLang="en-US" smtClean="0"/>
          </a:p>
        </p:txBody>
      </p:sp>
      <p:sp>
        <p:nvSpPr>
          <p:cNvPr id="4" name="日期占位符 3"/>
          <p:cNvSpPr>
            <a:spLocks noGrp="1" noChangeArrowheads="1"/>
          </p:cNvSpPr>
          <p:nvPr>
            <p:ph type="dt" sz="half" idx="10"/>
          </p:nvPr>
        </p:nvSpPr>
        <p:spPr/>
        <p:txBody>
          <a:bodyPr/>
          <a:lstStyle>
            <a:lvl1pPr>
              <a:defRPr/>
            </a:lvl1pPr>
          </a:lstStyle>
          <a:p>
            <a:pPr>
              <a:defRPr/>
            </a:pPr>
            <a:fld id="{5C77BC45-1D26-4284-9A8F-9C27AB2DC76C}"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D250B031-B951-4BEA-9726-6C50DF061EB1}" type="slidenum">
              <a:rPr lang="zh-CN" altLang="en-US"/>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6E0D6C5E-CFA5-4679-B0BD-CA8A4C246D6B}"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0399EA77-16FF-4662-A618-15DB39B8B0EF}" type="slidenum">
              <a:rPr lang="zh-CN" altLang="en-US"/>
            </a:fld>
            <a:endParaRPr lang="zh-CN" altLang="en-US" sz="18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510192" y="5345275"/>
            <a:ext cx="775136" cy="246221"/>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r>
              <a:rPr lang="en-US" altLang="zh-CN" sz="100" dirty="0" smtClean="0">
                <a:solidFill>
                  <a:prstClr val="white"/>
                </a:solidFill>
                <a:latin typeface="Calibri" panose="020F0502020204030204"/>
                <a:ea typeface="宋体" panose="02010600030101010101" pitchFamily="2" charset="-122"/>
              </a:rPr>
              <a:t>      </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zh-CN" altLang="en-US" sz="100" dirty="0" smtClean="0">
                <a:solidFill>
                  <a:prstClr val="white"/>
                </a:solidFill>
                <a:latin typeface="Calibri" panose="020F0502020204030204"/>
                <a:ea typeface="宋体" panose="02010600030101010101" pitchFamily="2" charset="-122"/>
              </a:rPr>
              <a:t>字体下载：</a:t>
            </a:r>
            <a:r>
              <a:rPr lang="en-US" altLang="zh-CN" sz="100" dirty="0" smtClean="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D4DCF2D9-86EB-4412-9570-CAC40DA89FF9}" type="datetime1">
              <a:rPr lang="zh-CN" altLang="en-US"/>
            </a:fld>
            <a:endParaRPr lang="zh-CN" altLang="en-US" sz="1800">
              <a:solidFill>
                <a:schemeClr val="tx1"/>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pPr>
              <a:defRPr/>
            </a:pPr>
            <a:fld id="{98FB8423-C4B8-4660-B366-8F8480A33E63}" type="slidenum">
              <a:rPr lang="zh-CN" altLang="en-US"/>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45DFF352-7925-463F-BA85-BC95EE909F3F}"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947ED768-8F4E-4CBE-94D3-7F0DEA205A6D}" type="slidenum">
              <a:rPr lang="zh-CN" altLang="en-US"/>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F3C5D0B8-708A-4F5A-AF47-E43B511D9D19}" type="datetime1">
              <a:rPr lang="zh-CN" altLang="en-US"/>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pPr>
              <a:defRPr/>
            </a:pPr>
            <a:fld id="{909BD95E-DC8F-4A84-93D2-D46A7F0B533C}" type="slidenum">
              <a:rPr lang="zh-CN" altLang="en-US"/>
            </a:fld>
            <a:endParaRPr lang="zh-CN" altLang="en-US" sz="180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AA08F363-2517-402F-8D67-A0E2F832C786}"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7EBF7F39-BCD4-4A2D-BA24-05D60B6D6B58}" type="slidenum">
              <a:rPr lang="zh-CN" altLang="en-US"/>
            </a:fld>
            <a:endParaRPr lang="zh-CN" altLang="en-US" sz="180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B5E34CB7-59CF-47D7-94FA-E3D7D4CA9A2E}"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0CD0D19C-178B-4630-8DEF-5C0C45828983}" type="slidenum">
              <a:rPr lang="zh-CN" altLang="en-US"/>
            </a:fld>
            <a:endParaRPr lang="zh-CN" altLang="en-US" sz="18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sym typeface="Calibri Light" panose="020F0302020204030204" pitchFamily="34" charset="0"/>
              </a:rPr>
              <a:t>单击此处编辑母版标题样式</a:t>
            </a:r>
            <a:endParaRPr lang="zh-CN" altLang="zh-CN" smtClean="0">
              <a:sym typeface="Calibri Light" panose="020F0302020204030204" pitchFamily="34" charset="0"/>
            </a:endParaRP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smtClean="0">
                <a:sym typeface="Calibri" panose="020F0502020204030204" pitchFamily="34" charset="0"/>
              </a:rPr>
              <a:t>单击此处编辑母版文本样式</a:t>
            </a:r>
            <a:endParaRPr lang="zh-CN" altLang="zh-CN" smtClean="0">
              <a:sym typeface="Calibri" panose="020F0502020204030204" pitchFamily="34" charset="0"/>
            </a:endParaRPr>
          </a:p>
          <a:p>
            <a:pPr lvl="1"/>
            <a:r>
              <a:rPr lang="zh-CN" altLang="zh-CN" smtClean="0">
                <a:sym typeface="Calibri" panose="020F0502020204030204" pitchFamily="34" charset="0"/>
              </a:rPr>
              <a:t>第二级</a:t>
            </a:r>
            <a:endParaRPr lang="zh-CN" altLang="zh-CN" smtClean="0">
              <a:sym typeface="Calibri" panose="020F0502020204030204" pitchFamily="34" charset="0"/>
            </a:endParaRPr>
          </a:p>
          <a:p>
            <a:pPr lvl="2"/>
            <a:r>
              <a:rPr lang="zh-CN" altLang="zh-CN" smtClean="0">
                <a:sym typeface="Calibri" panose="020F0502020204030204" pitchFamily="34" charset="0"/>
              </a:rPr>
              <a:t>第三级</a:t>
            </a:r>
            <a:endParaRPr lang="zh-CN" altLang="zh-CN" smtClean="0">
              <a:sym typeface="Calibri" panose="020F0502020204030204" pitchFamily="34" charset="0"/>
            </a:endParaRPr>
          </a:p>
          <a:p>
            <a:pPr lvl="3"/>
            <a:r>
              <a:rPr lang="zh-CN" altLang="zh-CN" smtClean="0">
                <a:sym typeface="Calibri" panose="020F0502020204030204" pitchFamily="34" charset="0"/>
              </a:rPr>
              <a:t>第四级</a:t>
            </a:r>
            <a:endParaRPr lang="zh-CN" altLang="zh-CN" smtClean="0">
              <a:sym typeface="Calibri" panose="020F0502020204030204" pitchFamily="34" charset="0"/>
            </a:endParaRPr>
          </a:p>
          <a:p>
            <a:pPr lvl="4"/>
            <a:r>
              <a:rPr lang="zh-CN" altLang="zh-CN" smtClean="0">
                <a:sym typeface="Calibri" panose="020F0502020204030204" pitchFamily="34" charset="0"/>
              </a:rPr>
              <a:t>第五级</a:t>
            </a:r>
            <a:endParaRPr lang="zh-CN" altLang="zh-CN" smtClean="0">
              <a:sym typeface="Calibri" panose="020F0502020204030204" pitchFamily="34" charset="0"/>
            </a:endParaRP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7E0669E4-29C4-478F-B44B-0A08911765A6}" type="datetime1">
              <a:rPr lang="zh-CN" altLang="en-US"/>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5A789B67-57E7-481B-B643-8841D4935DB5}" type="slidenum">
              <a:rPr lang="zh-CN" altLang="en-US"/>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9.png"/><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0" Type="http://schemas.openxmlformats.org/officeDocument/2006/relationships/slideLayout" Target="../slideLayouts/slideLayout12.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3" Type="http://schemas.openxmlformats.org/officeDocument/2006/relationships/slideLayout" Target="../slideLayouts/slideLayout12.xml"/><Relationship Id="rId12" Type="http://schemas.openxmlformats.org/officeDocument/2006/relationships/image" Target="../media/image75.png"/><Relationship Id="rId11" Type="http://schemas.openxmlformats.org/officeDocument/2006/relationships/image" Target="../media/image74.png"/><Relationship Id="rId10" Type="http://schemas.openxmlformats.org/officeDocument/2006/relationships/image" Target="../media/image73.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8.png"/><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7.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image" Target="../media/image10.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image" Target="../media/image10.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7.png"/><Relationship Id="rId3" Type="http://schemas.openxmlformats.org/officeDocument/2006/relationships/image" Target="../media/image7.png"/><Relationship Id="rId2" Type="http://schemas.openxmlformats.org/officeDocument/2006/relationships/image" Target="../media/image96.png"/><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9.png"/><Relationship Id="rId1" Type="http://schemas.openxmlformats.org/officeDocument/2006/relationships/image" Target="../media/image10.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7.png"/><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image" Target="../media/image10.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5.png"/><Relationship Id="rId3" Type="http://schemas.openxmlformats.org/officeDocument/2006/relationships/image" Target="../media/image104.png"/><Relationship Id="rId2" Type="http://schemas.openxmlformats.org/officeDocument/2006/relationships/image" Target="../media/image7.png"/><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7.png"/><Relationship Id="rId2" Type="http://schemas.openxmlformats.org/officeDocument/2006/relationships/image" Target="../media/image7.png"/><Relationship Id="rId1"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10.jpe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11.png"/><Relationship Id="rId1"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0.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7.png"/><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7.png"/><Relationship Id="rId4" Type="http://schemas.openxmlformats.org/officeDocument/2006/relationships/image" Target="../media/image116.png"/><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8.png"/><Relationship Id="rId1" Type="http://schemas.openxmlformats.org/officeDocument/2006/relationships/image" Target="../media/image10.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0.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3.png"/><Relationship Id="rId1" Type="http://schemas.openxmlformats.org/officeDocument/2006/relationships/image" Target="../media/image10.png"/></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25.png"/><Relationship Id="rId7" Type="http://schemas.openxmlformats.org/officeDocument/2006/relationships/image" Target="../media/image124.jpe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0" Type="http://schemas.openxmlformats.org/officeDocument/2006/relationships/slideLayout" Target="../slideLayouts/slideLayout1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7.pn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2"/>
          <p:cNvSpPr>
            <a:spLocks noChangeArrowheads="1"/>
          </p:cNvSpPr>
          <p:nvPr/>
        </p:nvSpPr>
        <p:spPr bwMode="auto">
          <a:xfrm>
            <a:off x="0" y="0"/>
            <a:ext cx="12192000" cy="4362450"/>
          </a:xfrm>
          <a:prstGeom prst="rect">
            <a:avLst/>
          </a:prstGeom>
          <a:solidFill>
            <a:srgbClr val="FFCC6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075" name="Picture 4" descr="C:\Users\Administrator\Desktop\images\004_03.png"/>
          <p:cNvPicPr>
            <a:picLocks noChangeAspect="1" noChangeArrowheads="1"/>
          </p:cNvPicPr>
          <p:nvPr/>
        </p:nvPicPr>
        <p:blipFill>
          <a:blip r:embed="rId1" cstate="screen"/>
          <a:srcRect/>
          <a:stretch>
            <a:fillRect/>
          </a:stretch>
        </p:blipFill>
        <p:spPr bwMode="auto">
          <a:xfrm>
            <a:off x="258763" y="2095500"/>
            <a:ext cx="81438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C:\Users\Administrator\Desktop\images\004_07.png"/>
          <p:cNvPicPr>
            <a:picLocks noChangeAspect="1" noChangeArrowheads="1"/>
          </p:cNvPicPr>
          <p:nvPr/>
        </p:nvPicPr>
        <p:blipFill>
          <a:blip r:embed="rId2" cstate="screen"/>
          <a:srcRect/>
          <a:stretch>
            <a:fillRect/>
          </a:stretch>
        </p:blipFill>
        <p:spPr bwMode="auto">
          <a:xfrm>
            <a:off x="1331913" y="1995488"/>
            <a:ext cx="7747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C:\Users\Administrator\Desktop\images\004_07.png"/>
          <p:cNvPicPr>
            <a:picLocks noChangeAspect="1" noChangeArrowheads="1"/>
          </p:cNvPicPr>
          <p:nvPr/>
        </p:nvPicPr>
        <p:blipFill>
          <a:blip r:embed="rId3" cstate="screen"/>
          <a:srcRect/>
          <a:stretch>
            <a:fillRect/>
          </a:stretch>
        </p:blipFill>
        <p:spPr bwMode="auto">
          <a:xfrm>
            <a:off x="2406650" y="1665288"/>
            <a:ext cx="8651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C:\Users\Administrator\Desktop\images\004_07.png"/>
          <p:cNvPicPr>
            <a:picLocks noChangeAspect="1" noChangeArrowheads="1"/>
          </p:cNvPicPr>
          <p:nvPr/>
        </p:nvPicPr>
        <p:blipFill>
          <a:blip r:embed="rId4" cstate="screen"/>
          <a:srcRect/>
          <a:stretch>
            <a:fillRect/>
          </a:stretch>
        </p:blipFill>
        <p:spPr bwMode="auto">
          <a:xfrm>
            <a:off x="3282950" y="1392238"/>
            <a:ext cx="102393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C:\Users\Administrator\Desktop\images\004_03.png"/>
          <p:cNvPicPr>
            <a:picLocks noChangeAspect="1" noChangeArrowheads="1"/>
          </p:cNvPicPr>
          <p:nvPr/>
        </p:nvPicPr>
        <p:blipFill>
          <a:blip r:embed="rId5"/>
          <a:srcRect/>
          <a:stretch>
            <a:fillRect/>
          </a:stretch>
        </p:blipFill>
        <p:spPr bwMode="auto">
          <a:xfrm>
            <a:off x="4440238" y="1052513"/>
            <a:ext cx="1238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矩形 1"/>
          <p:cNvSpPr>
            <a:spLocks noChangeArrowheads="1"/>
          </p:cNvSpPr>
          <p:nvPr/>
        </p:nvSpPr>
        <p:spPr bwMode="auto">
          <a:xfrm>
            <a:off x="0" y="4362450"/>
            <a:ext cx="12192000" cy="2495550"/>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081" name="矩形 11"/>
          <p:cNvSpPr>
            <a:spLocks noChangeArrowheads="1"/>
          </p:cNvSpPr>
          <p:nvPr/>
        </p:nvSpPr>
        <p:spPr bwMode="auto">
          <a:xfrm>
            <a:off x="0" y="4179888"/>
            <a:ext cx="12192000" cy="3635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082" name="图片 4"/>
          <p:cNvPicPr>
            <a:picLocks noChangeAspect="1" noChangeArrowheads="1"/>
          </p:cNvPicPr>
          <p:nvPr/>
        </p:nvPicPr>
        <p:blipFill>
          <a:blip r:embed="rId6"/>
          <a:srcRect/>
          <a:stretch>
            <a:fillRect/>
          </a:stretch>
        </p:blipFill>
        <p:spPr bwMode="auto">
          <a:xfrm>
            <a:off x="6772275" y="-712788"/>
            <a:ext cx="4310063"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文本框 13"/>
          <p:cNvSpPr>
            <a:spLocks noChangeArrowheads="1"/>
          </p:cNvSpPr>
          <p:nvPr/>
        </p:nvSpPr>
        <p:spPr bwMode="auto">
          <a:xfrm>
            <a:off x="2392045" y="4485005"/>
            <a:ext cx="74072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sz="4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CNKI 文献信息检索与利用</a:t>
            </a:r>
            <a:endParaRPr sz="4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85" name="文本框 15"/>
          <p:cNvSpPr>
            <a:spLocks noChangeArrowheads="1"/>
          </p:cNvSpPr>
          <p:nvPr/>
        </p:nvSpPr>
        <p:spPr bwMode="auto">
          <a:xfrm>
            <a:off x="9540875" y="6212840"/>
            <a:ext cx="26511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河南财经政法大学</a:t>
            </a:r>
            <a:endParaRPr lang="zh-CN" altLang="en-US" sz="1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2018.12.03</a:t>
            </a:r>
            <a:endParaRPr lang="en-US" altLang="zh-CN" sz="1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5"/>
          <p:cNvSpPr>
            <a:spLocks noChangeArrowheads="1"/>
          </p:cNvSpPr>
          <p:nvPr/>
        </p:nvSpPr>
        <p:spPr bwMode="auto">
          <a:xfrm>
            <a:off x="3244850" y="5567363"/>
            <a:ext cx="570071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同方知网（北京）技术有限公司        </a:t>
            </a:r>
            <a:endParaRPr lang="zh-CN" altLang="en-US" sz="1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altLang="en-US" sz="1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河南分公司  张文兰</a:t>
            </a:r>
            <a:endParaRPr lang="zh-CN" altLang="en-US" sz="18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83"/>
                                        </p:tgtEl>
                                        <p:attrNameLst>
                                          <p:attrName>style.visibility</p:attrName>
                                        </p:attrNameLst>
                                      </p:cBhvr>
                                      <p:to>
                                        <p:strVal val="visible"/>
                                      </p:to>
                                    </p:set>
                                    <p:anim calcmode="lin" valueType="num">
                                      <p:cBhvr>
                                        <p:cTn id="7" dur="500" fill="hold"/>
                                        <p:tgtEl>
                                          <p:spTgt spid="30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83"/>
                                        </p:tgtEl>
                                        <p:attrNameLst>
                                          <p:attrName>ppt_y</p:attrName>
                                        </p:attrNameLst>
                                      </p:cBhvr>
                                      <p:tavLst>
                                        <p:tav tm="0">
                                          <p:val>
                                            <p:strVal val="#ppt_y"/>
                                          </p:val>
                                        </p:tav>
                                        <p:tav tm="100000">
                                          <p:val>
                                            <p:strVal val="#ppt_y"/>
                                          </p:val>
                                        </p:tav>
                                      </p:tavLst>
                                    </p:anim>
                                    <p:anim calcmode="lin" valueType="num">
                                      <p:cBhvr>
                                        <p:cTn id="9" dur="500" fill="hold"/>
                                        <p:tgtEl>
                                          <p:spTgt spid="30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8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083"/>
                                        </p:tgtEl>
                                      </p:cBhvr>
                                    </p:animEffect>
                                  </p:childTnLst>
                                </p:cTn>
                              </p:par>
                            </p:childTnLst>
                          </p:cTn>
                        </p:par>
                        <p:par>
                          <p:cTn id="12" fill="hold">
                            <p:stCondLst>
                              <p:cond delay="114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085"/>
                                        </p:tgtEl>
                                        <p:attrNameLst>
                                          <p:attrName>style.visibility</p:attrName>
                                        </p:attrNameLst>
                                      </p:cBhvr>
                                      <p:to>
                                        <p:strVal val="visible"/>
                                      </p:to>
                                    </p:set>
                                    <p:anim calcmode="lin" valueType="num">
                                      <p:cBhvr>
                                        <p:cTn id="15" dur="500" fill="hold"/>
                                        <p:tgtEl>
                                          <p:spTgt spid="308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085"/>
                                        </p:tgtEl>
                                        <p:attrNameLst>
                                          <p:attrName>ppt_y</p:attrName>
                                        </p:attrNameLst>
                                      </p:cBhvr>
                                      <p:tavLst>
                                        <p:tav tm="0">
                                          <p:val>
                                            <p:strVal val="#ppt_y"/>
                                          </p:val>
                                        </p:tav>
                                        <p:tav tm="100000">
                                          <p:val>
                                            <p:strVal val="#ppt_y"/>
                                          </p:val>
                                        </p:tav>
                                      </p:tavLst>
                                    </p:anim>
                                    <p:anim calcmode="lin" valueType="num">
                                      <p:cBhvr>
                                        <p:cTn id="17" dur="500" fill="hold"/>
                                        <p:tgtEl>
                                          <p:spTgt spid="308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085"/>
                                        </p:tgtEl>
                                        <p:attrNameLst>
                                          <p:attrName>ppt_w</p:attrName>
                                        </p:attrNameLst>
                                      </p:cBhvr>
                                      <p:tavLst>
                                        <p:tav tm="0">
                                          <p:val>
                                            <p:strVal val="#ppt_w/10"/>
                                          </p:val>
                                        </p:tav>
                                        <p:tav tm="50000">
                                          <p:val>
                                            <p:strVal val="#ppt_w+.01"/>
                                          </p:val>
                                        </p:tav>
                                        <p:tav tm="100000">
                                          <p:val>
                                            <p:strVal val="#ppt_w"/>
                                          </p:val>
                                        </p:tav>
                                      </p:tavLst>
                                    </p:anim>
                                    <p:animEffect>
                                      <p:cBhvr>
                                        <p:cTn id="19" dur="500" tmFilter="0,0; .5, 1; 1, 1"/>
                                        <p:tgtEl>
                                          <p:spTgt spid="3085"/>
                                        </p:tgtEl>
                                      </p:cBhvr>
                                    </p:animEffect>
                                  </p:childTnLst>
                                </p:cTn>
                              </p:par>
                            </p:childTnLst>
                          </p:cTn>
                        </p:par>
                        <p:par>
                          <p:cTn id="20" fill="hold">
                            <p:stCondLst>
                              <p:cond delay="2549"/>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
                                        </p:tgtEl>
                                        <p:attrNameLst>
                                          <p:attrName>ppt_w</p:attrName>
                                        </p:attrNameLst>
                                      </p:cBhvr>
                                      <p:tavLst>
                                        <p:tav tm="0">
                                          <p:val>
                                            <p:strVal val="#ppt_w/10"/>
                                          </p:val>
                                        </p:tav>
                                        <p:tav tm="50000">
                                          <p:val>
                                            <p:strVal val="#ppt_w+.01"/>
                                          </p:val>
                                        </p:tav>
                                        <p:tav tm="100000">
                                          <p:val>
                                            <p:strVal val="#ppt_w"/>
                                          </p:val>
                                        </p:tav>
                                      </p:tavLst>
                                    </p:anim>
                                    <p:animEffect>
                                      <p:cBhvr>
                                        <p:cTn id="2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bldLvl="0" autoUpdateAnimBg="0"/>
      <p:bldP spid="3085" grpId="0" bldLvl="0" autoUpdateAnimBg="0"/>
      <p:bldP spid="2" grpId="0"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4338"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nvGrpSpPr>
          <p:cNvPr id="16390" name="Group 6"/>
          <p:cNvGrpSpPr/>
          <p:nvPr/>
        </p:nvGrpSpPr>
        <p:grpSpPr bwMode="auto">
          <a:xfrm>
            <a:off x="1093470" y="1468438"/>
            <a:ext cx="10271754" cy="4192587"/>
            <a:chOff x="0" y="0"/>
            <a:chExt cx="10271423" cy="4192919"/>
          </a:xfrm>
        </p:grpSpPr>
        <p:grpSp>
          <p:nvGrpSpPr>
            <p:cNvPr id="14343" name="Group 7"/>
            <p:cNvGrpSpPr/>
            <p:nvPr/>
          </p:nvGrpSpPr>
          <p:grpSpPr bwMode="auto">
            <a:xfrm>
              <a:off x="0" y="0"/>
              <a:ext cx="3986578" cy="4192919"/>
              <a:chOff x="0" y="0"/>
              <a:chExt cx="3986578" cy="4192919"/>
            </a:xfrm>
          </p:grpSpPr>
          <p:sp>
            <p:nvSpPr>
              <p:cNvPr id="14364" name="Line 16"/>
              <p:cNvSpPr>
                <a:spLocks noChangeShapeType="1"/>
              </p:cNvSpPr>
              <p:nvPr/>
            </p:nvSpPr>
            <p:spPr bwMode="auto">
              <a:xfrm>
                <a:off x="0" y="2098240"/>
                <a:ext cx="3986578" cy="1"/>
              </a:xfrm>
              <a:prstGeom prst="line">
                <a:avLst/>
              </a:prstGeom>
              <a:noFill/>
              <a:ln w="28575">
                <a:solidFill>
                  <a:srgbClr val="808080">
                    <a:alpha val="50195"/>
                  </a:srgbClr>
                </a:solidFill>
                <a:bevel/>
              </a:ln>
              <a:extLst>
                <a:ext uri="{909E8E84-426E-40DD-AFC4-6F175D3DCCD1}">
                  <a14:hiddenFill xmlns:a14="http://schemas.microsoft.com/office/drawing/2010/main">
                    <a:noFill/>
                  </a14:hiddenFill>
                </a:ext>
              </a:extLst>
            </p:spPr>
            <p:txBody>
              <a:bodyPr/>
              <a:lstStyle/>
              <a:p>
                <a:endParaRPr lang="zh-CN" altLang="en-US"/>
              </a:p>
            </p:txBody>
          </p:sp>
          <p:sp>
            <p:nvSpPr>
              <p:cNvPr id="14365" name="Line 17"/>
              <p:cNvSpPr>
                <a:spLocks noChangeShapeType="1"/>
              </p:cNvSpPr>
              <p:nvPr/>
            </p:nvSpPr>
            <p:spPr bwMode="auto">
              <a:xfrm>
                <a:off x="1993289" y="0"/>
                <a:ext cx="1" cy="4192919"/>
              </a:xfrm>
              <a:prstGeom prst="line">
                <a:avLst/>
              </a:prstGeom>
              <a:noFill/>
              <a:ln w="28575">
                <a:solidFill>
                  <a:srgbClr val="808080">
                    <a:alpha val="50195"/>
                  </a:srgbClr>
                </a:solidFill>
                <a:bevel/>
              </a:ln>
              <a:extLst>
                <a:ext uri="{909E8E84-426E-40DD-AFC4-6F175D3DCCD1}">
                  <a14:hiddenFill xmlns:a14="http://schemas.microsoft.com/office/drawing/2010/main">
                    <a:noFill/>
                  </a14:hiddenFill>
                </a:ext>
              </a:extLst>
            </p:spPr>
            <p:txBody>
              <a:bodyPr/>
              <a:lstStyle/>
              <a:p>
                <a:endParaRPr lang="zh-CN" altLang="en-US"/>
              </a:p>
            </p:txBody>
          </p:sp>
          <p:sp>
            <p:nvSpPr>
              <p:cNvPr id="14366" name="Oval 10"/>
              <p:cNvSpPr>
                <a:spLocks noChangeArrowheads="1"/>
              </p:cNvSpPr>
              <p:nvPr/>
            </p:nvSpPr>
            <p:spPr bwMode="auto">
              <a:xfrm>
                <a:off x="395452" y="475577"/>
                <a:ext cx="3192112" cy="3216828"/>
              </a:xfrm>
              <a:prstGeom prst="ellipse">
                <a:avLst/>
              </a:prstGeom>
              <a:noFill/>
              <a:ln w="9525">
                <a:solidFill>
                  <a:srgbClr val="B2B2B2">
                    <a:alpha val="50195"/>
                  </a:srgbClr>
                </a:solidFill>
                <a:bevel/>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
            <p:nvSpPr>
              <p:cNvPr id="14367" name="Oval 15"/>
              <p:cNvSpPr>
                <a:spLocks noChangeArrowheads="1"/>
              </p:cNvSpPr>
              <p:nvPr/>
            </p:nvSpPr>
            <p:spPr bwMode="auto">
              <a:xfrm>
                <a:off x="197726" y="268959"/>
                <a:ext cx="3608939" cy="3642531"/>
              </a:xfrm>
              <a:prstGeom prst="ellipse">
                <a:avLst/>
              </a:prstGeom>
              <a:noFill/>
              <a:ln w="19050">
                <a:solidFill>
                  <a:srgbClr val="B2B2B2">
                    <a:alpha val="50195"/>
                  </a:srgbClr>
                </a:solidFill>
                <a:bevel/>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grpSp>
        <p:grpSp>
          <p:nvGrpSpPr>
            <p:cNvPr id="14344" name="Group 12"/>
            <p:cNvGrpSpPr/>
            <p:nvPr/>
          </p:nvGrpSpPr>
          <p:grpSpPr bwMode="auto">
            <a:xfrm>
              <a:off x="650179" y="755225"/>
              <a:ext cx="2668407" cy="2721656"/>
              <a:chOff x="0" y="0"/>
              <a:chExt cx="1358" cy="1358"/>
            </a:xfrm>
          </p:grpSpPr>
          <p:sp>
            <p:nvSpPr>
              <p:cNvPr id="14361" name="Oval 12"/>
              <p:cNvSpPr>
                <a:spLocks noChangeArrowheads="1"/>
              </p:cNvSpPr>
              <p:nvPr/>
            </p:nvSpPr>
            <p:spPr bwMode="auto">
              <a:xfrm>
                <a:off x="0" y="0"/>
                <a:ext cx="1358" cy="1358"/>
              </a:xfrm>
              <a:prstGeom prst="ellipse">
                <a:avLst/>
              </a:prstGeom>
              <a:solidFill>
                <a:srgbClr val="595959"/>
              </a:solidFill>
              <a:ln w="38100">
                <a:solidFill>
                  <a:srgbClr val="F8F8F8"/>
                </a:solidFill>
                <a:beve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
            <p:nvSpPr>
              <p:cNvPr id="14362" name="Oval 13"/>
              <p:cNvSpPr>
                <a:spLocks noChangeArrowheads="1"/>
              </p:cNvSpPr>
              <p:nvPr/>
            </p:nvSpPr>
            <p:spPr bwMode="auto">
              <a:xfrm>
                <a:off x="56" y="53"/>
                <a:ext cx="1245" cy="1246"/>
              </a:xfrm>
              <a:prstGeom prst="ellipse">
                <a:avLst/>
              </a:prstGeom>
              <a:solidFill>
                <a:srgbClr val="262626"/>
              </a:solidFill>
              <a:ln>
                <a:noFill/>
              </a:ln>
              <a:extLst>
                <a:ext uri="{91240B29-F687-4F45-9708-019B960494DF}">
                  <a14:hiddenLine xmlns:a14="http://schemas.microsoft.com/office/drawing/2010/main" w="9525">
                    <a:solidFill>
                      <a:srgbClr val="000000"/>
                    </a:solidFill>
                    <a:bevel/>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
            <p:nvSpPr>
              <p:cNvPr id="14363" name="Oval 14"/>
              <p:cNvSpPr>
                <a:spLocks noChangeArrowheads="1"/>
              </p:cNvSpPr>
              <p:nvPr/>
            </p:nvSpPr>
            <p:spPr bwMode="auto">
              <a:xfrm>
                <a:off x="286" y="291"/>
                <a:ext cx="797" cy="798"/>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b="1">
                    <a:solidFill>
                      <a:srgbClr val="000000"/>
                    </a:solidFill>
                    <a:latin typeface="Arial" panose="020B0604020202020204" pitchFamily="34" charset="0"/>
                    <a:ea typeface="微软雅黑" panose="020B0503020204020204" pitchFamily="34" charset="-122"/>
                  </a:rPr>
                  <a:t>知网可以</a:t>
                </a:r>
                <a:endParaRPr lang="zh-CN" altLang="en-US" b="1">
                  <a:solidFill>
                    <a:srgbClr val="000000"/>
                  </a:solidFill>
                  <a:latin typeface="Arial" panose="020B0604020202020204" pitchFamily="34" charset="0"/>
                  <a:ea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altLang="en-US" b="1">
                    <a:solidFill>
                      <a:srgbClr val="000000"/>
                    </a:solidFill>
                    <a:latin typeface="Arial" panose="020B0604020202020204" pitchFamily="34" charset="0"/>
                    <a:ea typeface="微软雅黑" panose="020B0503020204020204" pitchFamily="34" charset="-122"/>
                  </a:rPr>
                  <a:t>干什么？</a:t>
                </a:r>
                <a:endParaRPr lang="zh-CN" altLang="en-US" b="1">
                  <a:solidFill>
                    <a:srgbClr val="000000"/>
                  </a:solidFill>
                  <a:latin typeface="Arial" panose="020B0604020202020204" pitchFamily="34" charset="0"/>
                  <a:ea typeface="微软雅黑" panose="020B0503020204020204" pitchFamily="34" charset="-122"/>
                </a:endParaRPr>
              </a:p>
            </p:txBody>
          </p:sp>
        </p:grpSp>
        <p:sp>
          <p:nvSpPr>
            <p:cNvPr id="14345" name="文本5"/>
            <p:cNvSpPr>
              <a:spLocks noChangeArrowheads="1"/>
            </p:cNvSpPr>
            <p:nvPr/>
          </p:nvSpPr>
          <p:spPr bwMode="auto">
            <a:xfrm>
              <a:off x="3306333" y="3476898"/>
              <a:ext cx="5158574" cy="6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a:solidFill>
                    <a:schemeClr val="bg1"/>
                  </a:solidFill>
                  <a:latin typeface="微软雅黑" panose="020B0503020204020204" pitchFamily="34" charset="-122"/>
                  <a:ea typeface="微软雅黑" panose="020B0503020204020204" pitchFamily="34" charset="-122"/>
                  <a:sym typeface="+mn-ea"/>
                </a:rPr>
                <a:t>随时随地使用中国知网</a:t>
              </a:r>
              <a:endParaRPr lang="zh-CN" altLang="en-US" sz="1800" b="1">
                <a:solidFill>
                  <a:schemeClr val="bg1"/>
                </a:solidFill>
                <a:latin typeface="微软雅黑" panose="020B0503020204020204" pitchFamily="34" charset="-122"/>
                <a:ea typeface="微软雅黑" panose="020B0503020204020204" pitchFamily="34" charset="-122"/>
                <a:sym typeface="+mn-ea"/>
              </a:endParaRPr>
            </a:p>
            <a:p>
              <a:pPr eaLnBrk="1" hangingPunct="1">
                <a:lnSpc>
                  <a:spcPct val="100000"/>
                </a:lnSpc>
                <a:spcBef>
                  <a:spcPct val="0"/>
                </a:spcBef>
                <a:buFont typeface="Arial" panose="020B0604020202020204" pitchFamily="34" charset="0"/>
                <a:buNone/>
              </a:pPr>
              <a:r>
                <a:rPr lang="zh-CN" altLang="en-US" sz="1800" b="1">
                  <a:latin typeface="微软雅黑" panose="020B0503020204020204" pitchFamily="34" charset="-122"/>
                  <a:ea typeface="微软雅黑" panose="020B0503020204020204" pitchFamily="34" charset="-122"/>
                  <a:sym typeface="+mn-ea"/>
                </a:rPr>
                <a:t>      移动知网</a:t>
              </a:r>
              <a:r>
                <a:rPr lang="en-US" altLang="zh-CN" sz="1800" b="1">
                  <a:latin typeface="微软雅黑" panose="020B0503020204020204" pitchFamily="34" charset="-122"/>
                  <a:ea typeface="微软雅黑" panose="020B0503020204020204" pitchFamily="34" charset="-122"/>
                  <a:sym typeface="+mn-ea"/>
                </a:rPr>
                <a:t>----</a:t>
              </a:r>
              <a:r>
                <a:rPr lang="zh-CN" altLang="en-US" sz="1800" b="1">
                  <a:latin typeface="微软雅黑" panose="020B0503020204020204" pitchFamily="34" charset="-122"/>
                  <a:ea typeface="微软雅黑" panose="020B0503020204020204" pitchFamily="34" charset="-122"/>
                  <a:sym typeface="+mn-ea"/>
                </a:rPr>
                <a:t>全球学术快报</a:t>
              </a:r>
              <a:endParaRPr lang="zh-CN" altLang="en-US" sz="1800" b="1">
                <a:solidFill>
                  <a:schemeClr val="bg1"/>
                </a:solidFill>
                <a:latin typeface="微软雅黑" panose="020B0503020204020204" pitchFamily="34" charset="-122"/>
                <a:ea typeface="微软雅黑" panose="020B0503020204020204" pitchFamily="34" charset="-122"/>
                <a:sym typeface="+mn-ea"/>
              </a:endParaRPr>
            </a:p>
          </p:txBody>
        </p:sp>
        <p:sp>
          <p:nvSpPr>
            <p:cNvPr id="14346" name="文本4"/>
            <p:cNvSpPr>
              <a:spLocks noChangeArrowheads="1"/>
            </p:cNvSpPr>
            <p:nvPr/>
          </p:nvSpPr>
          <p:spPr bwMode="auto">
            <a:xfrm>
              <a:off x="3969257" y="2563691"/>
              <a:ext cx="5370022" cy="105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sym typeface="+mn-ea"/>
                </a:rPr>
                <a:t>丰富课余生活</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l" eaLnBrk="1" hangingPunct="1">
                <a:lnSpc>
                  <a:spcPct val="100000"/>
                </a:lnSpc>
                <a:buNone/>
              </a:pPr>
              <a:r>
                <a:rPr lang="zh-CN" altLang="en-US" sz="1800" b="1" dirty="0">
                  <a:solidFill>
                    <a:schemeClr val="bg1"/>
                  </a:solidFill>
                  <a:latin typeface="微软雅黑" panose="020B0503020204020204" pitchFamily="34" charset="-122"/>
                  <a:ea typeface="微软雅黑" panose="020B0503020204020204" pitchFamily="34" charset="-122"/>
                  <a:sym typeface="+mn-ea"/>
                </a:rPr>
                <a:t>       </a:t>
              </a:r>
              <a:r>
                <a:rPr lang="zh-CN" altLang="en-US" sz="1800" b="1" dirty="0">
                  <a:solidFill>
                    <a:schemeClr val="tx1"/>
                  </a:solidFill>
                  <a:latin typeface="微软雅黑" panose="020B0503020204020204" pitchFamily="34" charset="-122"/>
                  <a:ea typeface="微软雅黑" panose="020B0503020204020204" pitchFamily="34" charset="-122"/>
                  <a:sym typeface="+mn-ea"/>
                </a:rPr>
                <a:t>文艺/文化期刊文献库、创业、就业学苑</a:t>
              </a:r>
              <a:endParaRPr lang="zh-CN" altLang="en-US" sz="1800" b="1" dirty="0">
                <a:solidFill>
                  <a:schemeClr val="tx1"/>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b="1" dirty="0">
                <a:solidFill>
                  <a:schemeClr val="tx1"/>
                </a:solidFill>
                <a:latin typeface="微软雅黑" panose="020B0503020204020204" pitchFamily="34" charset="-122"/>
                <a:ea typeface="微软雅黑" panose="020B0503020204020204" pitchFamily="34" charset="-122"/>
                <a:sym typeface="+mn-ea"/>
              </a:endParaRPr>
            </a:p>
          </p:txBody>
        </p:sp>
        <p:sp>
          <p:nvSpPr>
            <p:cNvPr id="14347" name="文本3"/>
            <p:cNvSpPr>
              <a:spLocks noChangeArrowheads="1"/>
            </p:cNvSpPr>
            <p:nvPr/>
          </p:nvSpPr>
          <p:spPr bwMode="auto">
            <a:xfrm>
              <a:off x="4000373" y="1415522"/>
              <a:ext cx="3798448" cy="9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sym typeface="+mn-ea"/>
                </a:rPr>
                <a:t>撰写毕业论文</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eaLnBrk="1" hangingPunct="1">
                <a:lnSpc>
                  <a:spcPct val="100000"/>
                </a:lnSpc>
                <a:spcBef>
                  <a:spcPct val="0"/>
                </a:spcBef>
                <a:buFont typeface="Arial" panose="020B0604020202020204" pitchFamily="34" charset="0"/>
                <a:buNone/>
              </a:pPr>
              <a:r>
                <a:rPr lang="zh-CN" altLang="en-US" sz="1800" b="1" dirty="0">
                  <a:solidFill>
                    <a:srgbClr val="C00000"/>
                  </a:solidFill>
                  <a:latin typeface="微软雅黑" panose="020B0503020204020204" pitchFamily="34" charset="-122"/>
                  <a:ea typeface="微软雅黑" panose="020B0503020204020204" pitchFamily="34" charset="-122"/>
                  <a:sym typeface="+mn-ea"/>
                </a:rPr>
                <a:t>  </a:t>
              </a:r>
              <a:r>
                <a:rPr lang="zh-CN" altLang="en-US" sz="1800" b="1" dirty="0">
                  <a:latin typeface="微软雅黑" panose="020B0503020204020204" pitchFamily="34" charset="-122"/>
                  <a:ea typeface="微软雅黑" panose="020B0503020204020204" pitchFamily="34" charset="-122"/>
                  <a:sym typeface="+mn-ea"/>
                </a:rPr>
                <a:t>   </a:t>
              </a:r>
              <a:r>
                <a:rPr lang="en-US" altLang="zh-CN" sz="1800" b="1" dirty="0">
                  <a:latin typeface="微软雅黑" panose="020B0503020204020204" pitchFamily="34" charset="-122"/>
                  <a:ea typeface="微软雅黑" panose="020B0503020204020204" pitchFamily="34" charset="-122"/>
                  <a:sym typeface="+mn-ea"/>
                </a:rPr>
                <a:t>E-study</a:t>
              </a:r>
              <a:r>
                <a:rPr lang="zh-CN" altLang="en-US" sz="1800" b="1" dirty="0">
                  <a:latin typeface="微软雅黑" panose="020B0503020204020204" pitchFamily="34" charset="-122"/>
                  <a:ea typeface="微软雅黑" panose="020B0503020204020204" pitchFamily="34" charset="-122"/>
                  <a:sym typeface="+mn-ea"/>
                </a:rPr>
                <a:t>、协同</a:t>
              </a:r>
              <a:r>
                <a:rPr lang="zh-CN" sz="1800" b="1" dirty="0">
                  <a:latin typeface="微软雅黑" panose="020B0503020204020204" pitchFamily="34" charset="-122"/>
                  <a:ea typeface="微软雅黑" panose="020B0503020204020204" pitchFamily="34" charset="-122"/>
                  <a:sym typeface="+mn-ea"/>
                </a:rPr>
                <a:t>研学平台</a:t>
              </a:r>
              <a:endParaRPr lang="zh-CN" sz="1800" b="1" dirty="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p:txBody>
        </p:sp>
        <p:sp>
          <p:nvSpPr>
            <p:cNvPr id="14349" name="文本1"/>
            <p:cNvSpPr>
              <a:spLocks noChangeArrowheads="1"/>
            </p:cNvSpPr>
            <p:nvPr/>
          </p:nvSpPr>
          <p:spPr bwMode="auto">
            <a:xfrm>
              <a:off x="3287918" y="297197"/>
              <a:ext cx="6983505" cy="9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sym typeface="+mn-ea"/>
                </a:rPr>
                <a:t>查找专业文献、了解专业热点、查找课程作业和课程设计相关资料</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eaLnBrk="1" hangingPunct="1">
                <a:lnSpc>
                  <a:spcPct val="100000"/>
                </a:lnSpc>
                <a:spcBef>
                  <a:spcPct val="0"/>
                </a:spcBef>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mn-ea"/>
                </a:rPr>
                <a:t>       知网含有丰富的资源，期刊、报纸、会议、报纸将学术资源一网打尽；检索方式多样、检索结果分组</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p:txBody>
        </p:sp>
        <p:sp>
          <p:nvSpPr>
            <p:cNvPr id="14350" name="Oval 20"/>
            <p:cNvSpPr>
              <a:spLocks noChangeArrowheads="1"/>
            </p:cNvSpPr>
            <p:nvPr/>
          </p:nvSpPr>
          <p:spPr bwMode="auto">
            <a:xfrm>
              <a:off x="2684401" y="342337"/>
              <a:ext cx="378261" cy="375235"/>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
          <p:nvSpPr>
            <p:cNvPr id="14352" name="Oval 31"/>
            <p:cNvSpPr>
              <a:spLocks noChangeArrowheads="1"/>
            </p:cNvSpPr>
            <p:nvPr/>
          </p:nvSpPr>
          <p:spPr bwMode="auto">
            <a:xfrm>
              <a:off x="3468008" y="1405075"/>
              <a:ext cx="381201" cy="381174"/>
            </a:xfrm>
            <a:prstGeom prst="ellipse">
              <a:avLst/>
            </a:prstGeom>
            <a:solidFill>
              <a:schemeClr val="bg1"/>
            </a:solidFill>
            <a:ln w="12700">
              <a:solidFill>
                <a:srgbClr val="F8F8F8"/>
              </a:solidFill>
              <a:beve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
          <p:nvSpPr>
            <p:cNvPr id="14354" name="Oval 37"/>
            <p:cNvSpPr>
              <a:spLocks noChangeArrowheads="1"/>
            </p:cNvSpPr>
            <p:nvPr/>
          </p:nvSpPr>
          <p:spPr bwMode="auto">
            <a:xfrm>
              <a:off x="2657323" y="3470345"/>
              <a:ext cx="381201" cy="381174"/>
            </a:xfrm>
            <a:prstGeom prst="ellipse">
              <a:avLst/>
            </a:prstGeom>
            <a:solidFill>
              <a:schemeClr val="bg1"/>
            </a:solidFill>
            <a:ln w="12700">
              <a:solidFill>
                <a:srgbClr val="F8F8F8"/>
              </a:solidFill>
              <a:beve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grpSp>
      <p:sp>
        <p:nvSpPr>
          <p:cNvPr id="2" name="Oval 31"/>
          <p:cNvSpPr>
            <a:spLocks noChangeArrowheads="1"/>
          </p:cNvSpPr>
          <p:nvPr/>
        </p:nvSpPr>
        <p:spPr bwMode="auto">
          <a:xfrm>
            <a:off x="4550158" y="3994176"/>
            <a:ext cx="381213" cy="381144"/>
          </a:xfrm>
          <a:prstGeom prst="ellipse">
            <a:avLst/>
          </a:prstGeom>
          <a:solidFill>
            <a:schemeClr val="bg1"/>
          </a:solidFill>
          <a:ln w="12700">
            <a:solidFill>
              <a:srgbClr val="F8F8F8"/>
            </a:solidFill>
            <a:beve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0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1"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4" name="矩形 1"/>
          <p:cNvSpPr>
            <a:spLocks noChangeArrowheads="1"/>
          </p:cNvSpPr>
          <p:nvPr/>
        </p:nvSpPr>
        <p:spPr bwMode="auto">
          <a:xfrm>
            <a:off x="995363" y="1662113"/>
            <a:ext cx="4903787" cy="6683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12303" name="Picture 2" descr="http://pic19.nipic.com/20120222/7255961_114328961000_2.jpg"/>
          <p:cNvPicPr>
            <a:picLocks noChangeAspect="1" noChangeArrowheads="1"/>
          </p:cNvPicPr>
          <p:nvPr/>
        </p:nvPicPr>
        <p:blipFill>
          <a:blip r:embed="rId1" cstate="screen"/>
          <a:srcRect/>
          <a:stretch>
            <a:fillRect/>
          </a:stretch>
        </p:blipFill>
        <p:spPr bwMode="auto">
          <a:xfrm>
            <a:off x="995363" y="2339975"/>
            <a:ext cx="49037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文本框 14"/>
          <p:cNvSpPr>
            <a:spLocks noChangeArrowheads="1"/>
          </p:cNvSpPr>
          <p:nvPr/>
        </p:nvSpPr>
        <p:spPr bwMode="auto">
          <a:xfrm>
            <a:off x="2552700" y="1644650"/>
            <a:ext cx="1789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1800">
              <a:latin typeface="Arial" panose="020B0604020202020204" pitchFamily="34" charset="0"/>
            </a:endParaRPr>
          </a:p>
        </p:txBody>
      </p:sp>
      <p:sp>
        <p:nvSpPr>
          <p:cNvPr id="4" name="矩形 7"/>
          <p:cNvSpPr>
            <a:spLocks noChangeArrowheads="1"/>
          </p:cNvSpPr>
          <p:nvPr/>
        </p:nvSpPr>
        <p:spPr bwMode="auto">
          <a:xfrm>
            <a:off x="6464300" y="1887538"/>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 name="矩形 8"/>
          <p:cNvSpPr>
            <a:spLocks noChangeArrowheads="1"/>
          </p:cNvSpPr>
          <p:nvPr/>
        </p:nvSpPr>
        <p:spPr bwMode="auto">
          <a:xfrm>
            <a:off x="6464300" y="2797175"/>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 name="矩形 9"/>
          <p:cNvSpPr>
            <a:spLocks noChangeArrowheads="1"/>
          </p:cNvSpPr>
          <p:nvPr/>
        </p:nvSpPr>
        <p:spPr bwMode="auto">
          <a:xfrm>
            <a:off x="6464300" y="3706813"/>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 name="矩形 10"/>
          <p:cNvSpPr>
            <a:spLocks noChangeArrowheads="1"/>
          </p:cNvSpPr>
          <p:nvPr/>
        </p:nvSpPr>
        <p:spPr bwMode="auto">
          <a:xfrm>
            <a:off x="6464300" y="4616450"/>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 name="文本框 2"/>
          <p:cNvSpPr>
            <a:spLocks noChangeArrowheads="1"/>
          </p:cNvSpPr>
          <p:nvPr/>
        </p:nvSpPr>
        <p:spPr bwMode="auto">
          <a:xfrm>
            <a:off x="6759575" y="2043113"/>
            <a:ext cx="3457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spcBef>
                <a:spcPts val="1000"/>
              </a:spcBef>
              <a:buFont typeface="Arial" panose="020B0604020202020204" pitchFamily="34" charset="0"/>
              <a:buNone/>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400"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 </a:t>
            </a:r>
            <a:r>
              <a:rPr lang="zh-CN" altLang="en-US" sz="2400" b="1">
                <a:solidFill>
                  <a:schemeClr val="tx1"/>
                </a:solidFill>
                <a:latin typeface="微软雅黑" panose="020B0503020204020204" pitchFamily="34" charset="-122"/>
                <a:ea typeface="微软雅黑" panose="020B0503020204020204" pitchFamily="34" charset="-122"/>
                <a:sym typeface="+mn-ea"/>
              </a:rPr>
              <a:t>资源介绍</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11"/>
          <p:cNvSpPr>
            <a:spLocks noChangeArrowheads="1"/>
          </p:cNvSpPr>
          <p:nvPr/>
        </p:nvSpPr>
        <p:spPr bwMode="auto">
          <a:xfrm>
            <a:off x="6862763" y="2943225"/>
            <a:ext cx="324961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buFont typeface="Arial" panose="020B0604020202020204" pitchFamily="34" charset="0"/>
              <a:buNone/>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a:solidFill>
                  <a:schemeClr val="bg1"/>
                </a:solidFill>
                <a:latin typeface="微软雅黑" panose="020B0503020204020204" pitchFamily="34" charset="-122"/>
                <a:ea typeface="微软雅黑" panose="020B0503020204020204" pitchFamily="34" charset="-122"/>
                <a:sym typeface="+mn-ea"/>
              </a:rPr>
              <a:t>检索技巧</a:t>
            </a:r>
            <a:endParaRPr lang="zh-CN" altLang="en-US" sz="2400" b="1">
              <a:solidFill>
                <a:srgbClr val="000000"/>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10" name="文本框 12"/>
          <p:cNvSpPr>
            <a:spLocks noChangeArrowheads="1"/>
          </p:cNvSpPr>
          <p:nvPr/>
        </p:nvSpPr>
        <p:spPr bwMode="auto">
          <a:xfrm>
            <a:off x="6862763" y="3870325"/>
            <a:ext cx="3354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3.CAJ</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全文阅读器</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3"/>
          <p:cNvSpPr>
            <a:spLocks noChangeArrowheads="1"/>
          </p:cNvSpPr>
          <p:nvPr/>
        </p:nvSpPr>
        <p:spPr bwMode="auto">
          <a:xfrm>
            <a:off x="6862763" y="4765675"/>
            <a:ext cx="324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全球学术快报</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 name="TextBox 3"/>
          <p:cNvSpPr txBox="1"/>
          <p:nvPr/>
        </p:nvSpPr>
        <p:spPr>
          <a:xfrm>
            <a:off x="980570" y="3086493"/>
            <a:ext cx="10177781" cy="617220"/>
          </a:xfrm>
          <a:prstGeom prst="rect">
            <a:avLst/>
          </a:prstGeom>
          <a:noFill/>
        </p:spPr>
        <p:txBody>
          <a:bodyPr wrap="square" rtlCol="0">
            <a:spAutoFit/>
          </a:bodyPr>
          <a:p>
            <a:pPr algn="ctr"/>
            <a:r>
              <a:rPr lang="zh-CN" altLang="en-US" sz="3415" b="1" dirty="0">
                <a:solidFill>
                  <a:schemeClr val="bg1"/>
                </a:solidFill>
                <a:latin typeface="微软雅黑" panose="020B0503020204020204" pitchFamily="34" charset="-122"/>
                <a:ea typeface="微软雅黑" panose="020B0503020204020204" pitchFamily="34" charset="-122"/>
              </a:rPr>
              <a:t>场景一</a:t>
            </a:r>
            <a:r>
              <a:rPr lang="zh-CN" altLang="en-US" sz="3415" b="1" dirty="0" smtClean="0">
                <a:solidFill>
                  <a:schemeClr val="bg1"/>
                </a:solidFill>
                <a:latin typeface="微软雅黑" panose="020B0503020204020204" pitchFamily="34" charset="-122"/>
                <a:ea typeface="微软雅黑" panose="020B0503020204020204" pitchFamily="34" charset="-122"/>
              </a:rPr>
              <a:t>：如何进入知网并登录</a:t>
            </a:r>
            <a:endParaRPr lang="zh-CN" altLang="en-US" sz="3415"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 name="TextBox 3"/>
          <p:cNvSpPr txBox="1"/>
          <p:nvPr/>
        </p:nvSpPr>
        <p:spPr>
          <a:xfrm>
            <a:off x="1678305" y="746760"/>
            <a:ext cx="8416290" cy="368300"/>
          </a:xfrm>
          <a:prstGeom prst="rect">
            <a:avLst/>
          </a:prstGeom>
          <a:noFill/>
          <a:effectLst>
            <a:reflection blurRad="6350" stA="50000" endA="300" endPos="38500" dist="50800" dir="5400000" sy="-100000" algn="bl" rotWithShape="0"/>
          </a:effectLst>
        </p:spPr>
        <p:txBody>
          <a:bodyPr wrap="square" rtlCol="0">
            <a:spAutoFit/>
          </a:bodyPr>
          <a:p>
            <a:r>
              <a:rPr lang="zh-CN" altLang="en-US" sz="1800" b="1" dirty="0">
                <a:solidFill>
                  <a:schemeClr val="bg1"/>
                </a:solidFill>
                <a:latin typeface="微软雅黑" panose="020B0503020204020204" pitchFamily="34" charset="-122"/>
                <a:ea typeface="微软雅黑" panose="020B0503020204020204" pitchFamily="34" charset="-122"/>
              </a:rPr>
              <a:t>方法</a:t>
            </a:r>
            <a:r>
              <a:rPr lang="zh-CN" altLang="en-US" sz="1800" b="1" dirty="0" smtClean="0">
                <a:solidFill>
                  <a:schemeClr val="bg1"/>
                </a:solidFill>
                <a:latin typeface="微软雅黑" panose="020B0503020204020204" pitchFamily="34" charset="-122"/>
                <a:ea typeface="微软雅黑" panose="020B0503020204020204" pitchFamily="34" charset="-122"/>
              </a:rPr>
              <a:t>一：输入网址：</a:t>
            </a:r>
            <a:r>
              <a:rPr lang="en-US" altLang="zh-CN" sz="1800" b="1" dirty="0" smtClean="0">
                <a:solidFill>
                  <a:schemeClr val="bg1"/>
                </a:solidFill>
                <a:latin typeface="微软雅黑" panose="020B0503020204020204" pitchFamily="34" charset="-122"/>
                <a:ea typeface="微软雅黑" panose="020B0503020204020204" pitchFamily="34" charset="-122"/>
              </a:rPr>
              <a:t>www.cnki.ne</a:t>
            </a:r>
            <a:r>
              <a:rPr lang="en-US" altLang="zh-CN" sz="1400" b="1" dirty="0" smtClean="0">
                <a:solidFill>
                  <a:schemeClr val="bg1"/>
                </a:solidFill>
                <a:latin typeface="微软雅黑" panose="020B0503020204020204" pitchFamily="34" charset="-122"/>
                <a:ea typeface="微软雅黑" panose="020B0503020204020204" pitchFamily="34" charset="-122"/>
              </a:rPr>
              <a:t>t</a:t>
            </a:r>
            <a:endParaRPr lang="en-US" altLang="zh-CN" sz="1400" b="1" dirty="0" smtClean="0">
              <a:solidFill>
                <a:schemeClr val="bg1"/>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174" y="1100198"/>
            <a:ext cx="8869892" cy="219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58039" y="3402410"/>
            <a:ext cx="5382958" cy="368300"/>
          </a:xfrm>
          <a:prstGeom prst="rect">
            <a:avLst/>
          </a:prstGeom>
          <a:noFill/>
          <a:effectLst>
            <a:reflection blurRad="6350" stA="50000" endA="300" endPos="38500" dist="50800" dir="5400000" sy="-100000" algn="bl" rotWithShape="0"/>
          </a:effectLst>
        </p:spPr>
        <p:txBody>
          <a:bodyPr wrap="square" rtlCol="0">
            <a:spAutoFit/>
          </a:bodyPr>
          <a:p>
            <a:r>
              <a:rPr lang="zh-CN" altLang="en-US" sz="1800" b="1" dirty="0" smtClean="0">
                <a:solidFill>
                  <a:schemeClr val="bg1"/>
                </a:solidFill>
                <a:latin typeface="微软雅黑" panose="020B0503020204020204" pitchFamily="34" charset="-122"/>
                <a:ea typeface="微软雅黑" panose="020B0503020204020204" pitchFamily="34" charset="-122"/>
              </a:rPr>
              <a:t>方法二：网页查找：中国知网进入官网</a:t>
            </a:r>
            <a:endParaRPr lang="zh-CN" altLang="en-US" sz="1800" b="1" dirty="0" smtClean="0">
              <a:solidFill>
                <a:schemeClr val="bg1"/>
              </a:solidFill>
              <a:latin typeface="微软雅黑" panose="020B0503020204020204" pitchFamily="34" charset="-122"/>
              <a:ea typeface="微软雅黑" panose="020B0503020204020204" pitchFamily="34" charset="-122"/>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174" y="3770370"/>
            <a:ext cx="8869892" cy="256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413" y="74930"/>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进入知网</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barn(inVertical)">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 name="TextBox 2"/>
          <p:cNvSpPr txBox="1"/>
          <p:nvPr/>
        </p:nvSpPr>
        <p:spPr>
          <a:xfrm>
            <a:off x="1726116" y="727335"/>
            <a:ext cx="5677339" cy="368300"/>
          </a:xfrm>
          <a:prstGeom prst="rect">
            <a:avLst/>
          </a:prstGeom>
          <a:noFill/>
          <a:effectLst>
            <a:reflection blurRad="6350" stA="50000" endA="300" endPos="38500" dist="50800" dir="5400000" sy="-100000" algn="bl" rotWithShape="0"/>
          </a:effectLst>
        </p:spPr>
        <p:txBody>
          <a:bodyPr wrap="square" rtlCol="0">
            <a:spAutoFit/>
          </a:bodyPr>
          <a:p>
            <a:r>
              <a:rPr lang="zh-CN" altLang="en-US" sz="1800" b="1" dirty="0" smtClean="0">
                <a:solidFill>
                  <a:schemeClr val="bg1"/>
                </a:solidFill>
                <a:latin typeface="微软雅黑" panose="020B0503020204020204" pitchFamily="34" charset="-122"/>
                <a:ea typeface="微软雅黑" panose="020B0503020204020204" pitchFamily="34" charset="-122"/>
              </a:rPr>
              <a:t>方法三：学校图书馆官网找到中国知网，直接进入</a:t>
            </a:r>
            <a:endParaRPr lang="zh-CN" altLang="en-US" sz="1800" b="1" dirty="0" smtClean="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137410" y="1095375"/>
            <a:ext cx="7894955" cy="54000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562737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rPr>
              <a:t>首页展示（</a:t>
            </a:r>
            <a:r>
              <a:rPr lang="en-US" altLang="zh-CN" sz="2400" i="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rPr>
              <a:t>www.cnki.net</a:t>
            </a:r>
            <a:r>
              <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rPr>
              <a:t>）</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3"/>
          <a:stretch>
            <a:fillRect/>
          </a:stretch>
        </p:blipFill>
        <p:spPr>
          <a:xfrm>
            <a:off x="492205" y="1266190"/>
            <a:ext cx="6362065" cy="4678680"/>
          </a:xfrm>
          <a:prstGeom prst="rect">
            <a:avLst/>
          </a:prstGeom>
        </p:spPr>
      </p:pic>
      <p:pic>
        <p:nvPicPr>
          <p:cNvPr id="6" name="图片 5"/>
          <p:cNvPicPr>
            <a:picLocks noChangeAspect="1"/>
          </p:cNvPicPr>
          <p:nvPr/>
        </p:nvPicPr>
        <p:blipFill>
          <a:blip r:embed="rId4"/>
          <a:stretch>
            <a:fillRect/>
          </a:stretch>
        </p:blipFill>
        <p:spPr>
          <a:xfrm>
            <a:off x="7725519" y="1056956"/>
            <a:ext cx="4278154" cy="8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0 0 L 0 -0.25 E" pathEditMode="relative" ptsTypes="">
                                      <p:cBhvr>
                                        <p:cTn id="12"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56" y="1389405"/>
            <a:ext cx="10952163"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9"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413" y="74930"/>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zh-CN"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rPr>
              <a:t>登录方式</a:t>
            </a:r>
            <a:endParaRPr lang="zh-CN" altLang="zh-CN"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587" y="2017921"/>
            <a:ext cx="3390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 name="TextBox 3"/>
          <p:cNvSpPr txBox="1"/>
          <p:nvPr/>
        </p:nvSpPr>
        <p:spPr>
          <a:xfrm>
            <a:off x="803055" y="3219527"/>
            <a:ext cx="10734378" cy="645160"/>
          </a:xfrm>
          <a:prstGeom prst="rect">
            <a:avLst/>
          </a:prstGeom>
          <a:noFill/>
        </p:spPr>
        <p:txBody>
          <a:bodyPr wrap="square" rtlCol="0">
            <a:spAutoFit/>
          </a:bodyPr>
          <a:p>
            <a:pPr algn="ctr"/>
            <a:r>
              <a:rPr lang="zh-CN" altLang="en-US" sz="3600" b="1" dirty="0" smtClean="0">
                <a:solidFill>
                  <a:schemeClr val="bg1"/>
                </a:solidFill>
                <a:latin typeface="微软雅黑" panose="020B0503020204020204" pitchFamily="34" charset="-122"/>
                <a:ea typeface="微软雅黑" panose="020B0503020204020204" pitchFamily="34" charset="-122"/>
              </a:rPr>
              <a:t>场景二：文献</a:t>
            </a:r>
            <a:r>
              <a:rPr lang="zh-CN" altLang="en-US" sz="3600" b="1" dirty="0">
                <a:solidFill>
                  <a:schemeClr val="bg1"/>
                </a:solidFill>
                <a:latin typeface="微软雅黑" panose="020B0503020204020204" pitchFamily="34" charset="-122"/>
                <a:ea typeface="微软雅黑" panose="020B0503020204020204" pitchFamily="34" charset="-122"/>
              </a:rPr>
              <a:t>如何</a:t>
            </a:r>
            <a:r>
              <a:rPr lang="zh-CN" altLang="en-US" sz="3600" b="1" dirty="0" smtClean="0">
                <a:solidFill>
                  <a:schemeClr val="bg1"/>
                </a:solidFill>
                <a:latin typeface="微软雅黑" panose="020B0503020204020204" pitchFamily="34" charset="-122"/>
                <a:ea typeface="微软雅黑" panose="020B0503020204020204" pitchFamily="34" charset="-122"/>
              </a:rPr>
              <a:t>查找</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文献检索</a:t>
            </a:r>
            <a:r>
              <a:rPr lang="en-US" altLang="zh-CN" sz="2400" b="1" dirty="0">
                <a:solidFill>
                  <a:schemeClr val="bg1"/>
                </a:solidFill>
                <a:latin typeface="微软雅黑" panose="020B0503020204020204" pitchFamily="34" charset="-122"/>
                <a:ea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sym typeface="+mn-ea"/>
              </a:rPr>
              <a:t>一框式检索</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30" y="1426845"/>
            <a:ext cx="10409555" cy="261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823210" y="3023235"/>
            <a:ext cx="7649845" cy="668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170" y="2897505"/>
            <a:ext cx="1083945"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2449195"/>
            <a:ext cx="5327015" cy="34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130" y="1426845"/>
            <a:ext cx="10494645" cy="506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890905" y="714375"/>
            <a:ext cx="5580380" cy="737235"/>
          </a:xfrm>
          <a:prstGeom prst="rect">
            <a:avLst/>
          </a:prstGeom>
          <a:noFill/>
        </p:spPr>
        <p:txBody>
          <a:bodyPr wrap="square" rtlCol="0" anchor="t">
            <a:spAutoFit/>
          </a:bodyPr>
          <a:p>
            <a:pPr algn="l" defTabSz="914400" eaLnBrk="1" hangingPunct="1"/>
            <a:r>
              <a:rPr lang="zh-CN" sz="2400" b="1">
                <a:solidFill>
                  <a:srgbClr val="FFFFFF"/>
                </a:solidFill>
                <a:ea typeface="微软雅黑" panose="020B0503020204020204" pitchFamily="34" charset="-122"/>
                <a:cs typeface="+mn-ea"/>
                <a:sym typeface="+mn-ea"/>
              </a:rPr>
              <a:t>三步走：</a:t>
            </a:r>
            <a:endParaRPr lang="zh-CN" sz="2400" b="1"/>
          </a:p>
          <a:p>
            <a:pPr algn="l" defTabSz="914400" eaLnBrk="1" hangingPunct="1"/>
            <a:r>
              <a:rPr lang="en-US" altLang="zh-CN" sz="1800" b="1">
                <a:solidFill>
                  <a:srgbClr val="FFFFFF"/>
                </a:solidFill>
                <a:ea typeface="微软雅黑" panose="020B0503020204020204" pitchFamily="34" charset="-122"/>
                <a:cs typeface="+mn-ea"/>
                <a:sym typeface="+mn-ea"/>
              </a:rPr>
              <a:t>1.</a:t>
            </a:r>
            <a:r>
              <a:rPr lang="zh-CN" altLang="en-US" sz="1800" b="1">
                <a:solidFill>
                  <a:srgbClr val="FFFFFF"/>
                </a:solidFill>
                <a:ea typeface="微软雅黑" panose="020B0503020204020204" pitchFamily="34" charset="-122"/>
                <a:cs typeface="+mn-ea"/>
                <a:sym typeface="+mn-ea"/>
              </a:rPr>
              <a:t>选择数据库</a:t>
            </a:r>
            <a:r>
              <a:rPr lang="en-US" altLang="zh-CN" sz="1800" b="1">
                <a:solidFill>
                  <a:srgbClr val="FFFFFF"/>
                </a:solidFill>
                <a:ea typeface="微软雅黑" panose="020B0503020204020204" pitchFamily="34" charset="-122"/>
                <a:cs typeface="+mn-ea"/>
                <a:sym typeface="+mn-ea"/>
              </a:rPr>
              <a:t>——2.</a:t>
            </a:r>
            <a:r>
              <a:rPr lang="zh-CN" altLang="en-US" sz="1800" b="1">
                <a:solidFill>
                  <a:srgbClr val="FFFFFF"/>
                </a:solidFill>
                <a:ea typeface="微软雅黑" panose="020B0503020204020204" pitchFamily="34" charset="-122"/>
                <a:cs typeface="+mn-ea"/>
                <a:sym typeface="+mn-ea"/>
              </a:rPr>
              <a:t>选择检索项</a:t>
            </a:r>
            <a:r>
              <a:rPr lang="en-US" altLang="zh-CN" sz="1800" b="1">
                <a:solidFill>
                  <a:srgbClr val="FFFFFF"/>
                </a:solidFill>
                <a:ea typeface="微软雅黑" panose="020B0503020204020204" pitchFamily="34" charset="-122"/>
                <a:cs typeface="+mn-ea"/>
                <a:sym typeface="+mn-ea"/>
              </a:rPr>
              <a:t>——3.</a:t>
            </a:r>
            <a:r>
              <a:rPr lang="zh-CN" altLang="en-US" sz="1800" b="1">
                <a:solidFill>
                  <a:srgbClr val="FFFFFF"/>
                </a:solidFill>
                <a:ea typeface="微软雅黑" panose="020B0503020204020204" pitchFamily="34" charset="-122"/>
                <a:cs typeface="+mn-ea"/>
                <a:sym typeface="+mn-ea"/>
              </a:rPr>
              <a:t>输入检索词</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126"/>
                                        </p:tgtEl>
                                        <p:attrNameLst>
                                          <p:attrName>style.visibility</p:attrName>
                                        </p:attrNameLst>
                                      </p:cBhvr>
                                      <p:to>
                                        <p:strVal val="visible"/>
                                      </p:to>
                                    </p:set>
                                    <p:animEffect transition="in" filter="circle(in)">
                                      <p:cBhvr>
                                        <p:cTn id="30"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文献检索</a:t>
            </a:r>
            <a:r>
              <a:rPr lang="en-US" altLang="zh-CN" sz="2400" b="1" dirty="0">
                <a:solidFill>
                  <a:schemeClr val="bg1"/>
                </a:solidFill>
                <a:latin typeface="微软雅黑" panose="020B0503020204020204" pitchFamily="34" charset="-122"/>
                <a:ea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sym typeface="+mn-ea"/>
              </a:rPr>
              <a:t>高级检索</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362585" y="3961130"/>
            <a:ext cx="11466830" cy="2533650"/>
          </a:xfrm>
          <a:prstGeom prst="rect">
            <a:avLst/>
          </a:prstGeom>
        </p:spPr>
      </p:pic>
      <p:pic>
        <p:nvPicPr>
          <p:cNvPr id="3" name="图片 2"/>
          <p:cNvPicPr>
            <a:picLocks noChangeAspect="1"/>
          </p:cNvPicPr>
          <p:nvPr/>
        </p:nvPicPr>
        <p:blipFill>
          <a:blip r:embed="rId4"/>
          <a:srcRect l="2098" r="2359"/>
          <a:stretch>
            <a:fillRect/>
          </a:stretch>
        </p:blipFill>
        <p:spPr>
          <a:xfrm>
            <a:off x="413385" y="1741170"/>
            <a:ext cx="11365230" cy="2047875"/>
          </a:xfrm>
          <a:prstGeom prst="rect">
            <a:avLst/>
          </a:prstGeom>
        </p:spPr>
      </p:pic>
      <p:pic>
        <p:nvPicPr>
          <p:cNvPr id="5" name="图片 4"/>
          <p:cNvPicPr>
            <a:picLocks noChangeAspect="1"/>
          </p:cNvPicPr>
          <p:nvPr/>
        </p:nvPicPr>
        <p:blipFill>
          <a:blip r:embed="rId5"/>
          <a:stretch>
            <a:fillRect/>
          </a:stretch>
        </p:blipFill>
        <p:spPr>
          <a:xfrm>
            <a:off x="376555" y="1741170"/>
            <a:ext cx="11438255" cy="4504690"/>
          </a:xfrm>
          <a:prstGeom prst="rect">
            <a:avLst/>
          </a:prstGeom>
        </p:spPr>
      </p:pic>
      <p:sp>
        <p:nvSpPr>
          <p:cNvPr id="13" name="文本框 12"/>
          <p:cNvSpPr txBox="1"/>
          <p:nvPr/>
        </p:nvSpPr>
        <p:spPr>
          <a:xfrm>
            <a:off x="413385" y="859155"/>
            <a:ext cx="6111875" cy="737235"/>
          </a:xfrm>
          <a:prstGeom prst="rect">
            <a:avLst/>
          </a:prstGeom>
          <a:noFill/>
        </p:spPr>
        <p:txBody>
          <a:bodyPr wrap="square" rtlCol="0" anchor="t">
            <a:spAutoFit/>
          </a:bodyPr>
          <a:p>
            <a:pPr algn="l" defTabSz="914400" eaLnBrk="1" hangingPunct="1"/>
            <a:r>
              <a:rPr lang="zh-CN" sz="2400" b="1">
                <a:solidFill>
                  <a:srgbClr val="FFFFFF"/>
                </a:solidFill>
                <a:ea typeface="微软雅黑" panose="020B0503020204020204" pitchFamily="34" charset="-122"/>
                <a:cs typeface="+mn-ea"/>
                <a:sym typeface="+mn-ea"/>
              </a:rPr>
              <a:t>三步走：</a:t>
            </a:r>
            <a:endParaRPr lang="zh-CN" sz="2400" b="1"/>
          </a:p>
          <a:p>
            <a:pPr algn="l" defTabSz="914400" eaLnBrk="1" hangingPunct="1"/>
            <a:r>
              <a:rPr lang="en-US" altLang="zh-CN" sz="1800" b="1">
                <a:solidFill>
                  <a:srgbClr val="FFFFFF"/>
                </a:solidFill>
                <a:ea typeface="微软雅黑" panose="020B0503020204020204" pitchFamily="34" charset="-122"/>
                <a:cs typeface="+mn-ea"/>
                <a:sym typeface="+mn-ea"/>
              </a:rPr>
              <a:t>1.</a:t>
            </a:r>
            <a:r>
              <a:rPr lang="zh-CN" altLang="en-US" sz="1800" b="1">
                <a:solidFill>
                  <a:srgbClr val="FFFFFF"/>
                </a:solidFill>
                <a:ea typeface="微软雅黑" panose="020B0503020204020204" pitchFamily="34" charset="-122"/>
                <a:cs typeface="+mn-ea"/>
                <a:sym typeface="+mn-ea"/>
              </a:rPr>
              <a:t>选择数据库</a:t>
            </a:r>
            <a:r>
              <a:rPr lang="en-US" altLang="zh-CN" sz="1800" b="1">
                <a:solidFill>
                  <a:srgbClr val="FFFFFF"/>
                </a:solidFill>
                <a:ea typeface="微软雅黑" panose="020B0503020204020204" pitchFamily="34" charset="-122"/>
                <a:cs typeface="+mn-ea"/>
                <a:sym typeface="+mn-ea"/>
              </a:rPr>
              <a:t>——2.</a:t>
            </a:r>
            <a:r>
              <a:rPr lang="zh-CN" altLang="en-US" sz="1800" b="1">
                <a:solidFill>
                  <a:srgbClr val="FFFFFF"/>
                </a:solidFill>
                <a:ea typeface="微软雅黑" panose="020B0503020204020204" pitchFamily="34" charset="-122"/>
                <a:cs typeface="+mn-ea"/>
                <a:sym typeface="+mn-ea"/>
              </a:rPr>
              <a:t>选择文献分类</a:t>
            </a:r>
            <a:r>
              <a:rPr lang="en-US" altLang="zh-CN" sz="1800" b="1">
                <a:solidFill>
                  <a:srgbClr val="FFFFFF"/>
                </a:solidFill>
                <a:ea typeface="微软雅黑" panose="020B0503020204020204" pitchFamily="34" charset="-122"/>
                <a:cs typeface="+mn-ea"/>
                <a:sym typeface="+mn-ea"/>
              </a:rPr>
              <a:t>——3.</a:t>
            </a:r>
            <a:r>
              <a:rPr lang="zh-CN" altLang="en-US" sz="1800" b="1">
                <a:solidFill>
                  <a:srgbClr val="FFFFFF"/>
                </a:solidFill>
                <a:ea typeface="微软雅黑" panose="020B0503020204020204" pitchFamily="34" charset="-122"/>
                <a:cs typeface="+mn-ea"/>
                <a:sym typeface="+mn-ea"/>
              </a:rPr>
              <a:t>输入检索条件</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1"/>
          <p:cNvSpPr>
            <a:spLocks noChangeArrowheads="1"/>
          </p:cNvSpPr>
          <p:nvPr/>
        </p:nvSpPr>
        <p:spPr bwMode="auto">
          <a:xfrm>
            <a:off x="-11430" y="0"/>
            <a:ext cx="12192000" cy="6858000"/>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099" name="矩形 11"/>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00" name="矩形 16"/>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49" name="文本框 17"/>
          <p:cNvSpPr>
            <a:spLocks noChangeArrowheads="1"/>
          </p:cNvSpPr>
          <p:nvPr/>
        </p:nvSpPr>
        <p:spPr bwMode="auto">
          <a:xfrm>
            <a:off x="633413" y="130175"/>
            <a:ext cx="2665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102" name="图片 2"/>
          <p:cNvPicPr>
            <a:picLocks noChangeAspect="1" noChangeArrowheads="1"/>
          </p:cNvPicPr>
          <p:nvPr/>
        </p:nvPicPr>
        <p:blipFill>
          <a:blip r:embed="rId1"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Group 7"/>
          <p:cNvGrpSpPr/>
          <p:nvPr/>
        </p:nvGrpSpPr>
        <p:grpSpPr bwMode="auto">
          <a:xfrm>
            <a:off x="1010920" y="1258570"/>
            <a:ext cx="10327640" cy="5100320"/>
            <a:chOff x="280672" y="0"/>
            <a:chExt cx="8572380" cy="4907936"/>
          </a:xfrm>
        </p:grpSpPr>
        <p:pic>
          <p:nvPicPr>
            <p:cNvPr id="4104" name="图片 80"/>
            <p:cNvPicPr>
              <a:picLocks noChangeAspect="1" noChangeArrowheads="1"/>
            </p:cNvPicPr>
            <p:nvPr/>
          </p:nvPicPr>
          <p:blipFill>
            <a:blip r:embed="rId2" cstate="screen"/>
            <a:srcRect/>
            <a:stretch>
              <a:fillRect/>
            </a:stretch>
          </p:blipFill>
          <p:spPr bwMode="auto">
            <a:xfrm>
              <a:off x="1425553" y="1477425"/>
              <a:ext cx="7427499" cy="34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5" name="Group 9"/>
            <p:cNvGrpSpPr/>
            <p:nvPr/>
          </p:nvGrpSpPr>
          <p:grpSpPr bwMode="auto">
            <a:xfrm>
              <a:off x="280672" y="0"/>
              <a:ext cx="8250538" cy="2549400"/>
              <a:chOff x="372508" y="0"/>
              <a:chExt cx="10950136" cy="3383570"/>
            </a:xfrm>
          </p:grpSpPr>
          <p:sp>
            <p:nvSpPr>
              <p:cNvPr id="4106" name="TextBox 6"/>
              <p:cNvSpPr>
                <a:spLocks noChangeArrowheads="1"/>
              </p:cNvSpPr>
              <p:nvPr/>
            </p:nvSpPr>
            <p:spPr bwMode="auto">
              <a:xfrm>
                <a:off x="372508" y="2787546"/>
                <a:ext cx="1662789" cy="47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607695" rtl="0" eaLnBrk="0" fontAlgn="base" latinLnBrk="0" hangingPunct="0">
                  <a:lnSpc>
                    <a:spcPct val="100000"/>
                  </a:lnSpc>
                  <a:spcBef>
                    <a:spcPct val="0"/>
                  </a:spcBef>
                  <a:spcAft>
                    <a:spcPct val="0"/>
                  </a:spcAft>
                  <a:buClrTx/>
                  <a:buSzTx/>
                  <a:buFontTx/>
                  <a:buNone/>
                  <a:defRPr/>
                </a:pPr>
                <a:r>
                  <a:rPr lang="zh-CN" altLang="en-US" sz="1800" b="1" noProof="0">
                    <a:ln>
                      <a:noFill/>
                    </a:ln>
                    <a:solidFill>
                      <a:schemeClr val="tx1"/>
                    </a:solidFill>
                    <a:effectLst/>
                    <a:uLnTx/>
                    <a:uFillTx/>
                    <a:latin typeface="Arial" panose="020B0604020202020204" pitchFamily="34" charset="0"/>
                    <a:ea typeface="黑体" panose="02010609060101010101" charset="-122"/>
                    <a:sym typeface="+mn-ea"/>
                  </a:rPr>
                  <a:t>资源介绍</a:t>
                </a:r>
                <a:endParaRPr lang="zh-CN" altLang="en-US" sz="1800" b="1" noProof="0">
                  <a:ln>
                    <a:noFill/>
                  </a:ln>
                  <a:solidFill>
                    <a:schemeClr val="tx1"/>
                  </a:solidFill>
                  <a:effectLst/>
                  <a:uLnTx/>
                  <a:uFillTx/>
                  <a:latin typeface="Arial" panose="020B0604020202020204" pitchFamily="34" charset="0"/>
                  <a:ea typeface="黑体" panose="02010609060101010101" charset="-122"/>
                  <a:sym typeface="+mn-ea"/>
                </a:endParaRPr>
              </a:p>
            </p:txBody>
          </p:sp>
          <p:sp>
            <p:nvSpPr>
              <p:cNvPr id="4107" name="TextBox 6"/>
              <p:cNvSpPr>
                <a:spLocks noChangeArrowheads="1"/>
              </p:cNvSpPr>
              <p:nvPr/>
            </p:nvSpPr>
            <p:spPr bwMode="auto">
              <a:xfrm>
                <a:off x="3719655" y="1167852"/>
                <a:ext cx="2264886" cy="57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800" b="1">
                    <a:latin typeface="Arial" panose="020B0604020202020204" pitchFamily="34" charset="0"/>
                  </a:rPr>
                  <a:t>检索技巧</a:t>
                </a:r>
                <a:endParaRPr lang="zh-CN" altLang="en-US" sz="1800" b="1">
                  <a:latin typeface="Arial" panose="020B0604020202020204" pitchFamily="34" charset="0"/>
                </a:endParaRPr>
              </a:p>
            </p:txBody>
          </p:sp>
          <p:sp>
            <p:nvSpPr>
              <p:cNvPr id="4108" name="TextBox 6"/>
              <p:cNvSpPr>
                <a:spLocks noChangeArrowheads="1"/>
              </p:cNvSpPr>
              <p:nvPr/>
            </p:nvSpPr>
            <p:spPr bwMode="auto">
              <a:xfrm>
                <a:off x="5974414" y="2807771"/>
                <a:ext cx="2534216" cy="57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en-US" altLang="zh-CN" sz="1800" b="1">
                    <a:latin typeface="Arial" panose="020B0604020202020204" pitchFamily="34" charset="0"/>
                  </a:rPr>
                  <a:t>CAJ</a:t>
                </a:r>
                <a:r>
                  <a:rPr lang="zh-CN" altLang="en-US" sz="1800" b="1">
                    <a:latin typeface="Arial" panose="020B0604020202020204" pitchFamily="34" charset="0"/>
                  </a:rPr>
                  <a:t>全文阅读器</a:t>
                </a:r>
                <a:endParaRPr lang="zh-CN" altLang="en-US" sz="1800" b="1">
                  <a:latin typeface="Arial" panose="020B0604020202020204" pitchFamily="34" charset="0"/>
                </a:endParaRPr>
              </a:p>
            </p:txBody>
          </p:sp>
          <p:sp>
            <p:nvSpPr>
              <p:cNvPr id="4109" name="TextBox 6"/>
              <p:cNvSpPr>
                <a:spLocks noChangeArrowheads="1"/>
              </p:cNvSpPr>
              <p:nvPr/>
            </p:nvSpPr>
            <p:spPr bwMode="auto">
              <a:xfrm>
                <a:off x="9057758" y="1810452"/>
                <a:ext cx="2264886" cy="57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800" b="1">
                    <a:solidFill>
                      <a:schemeClr val="tx1"/>
                    </a:solidFill>
                    <a:latin typeface="Arial" panose="020B0604020202020204" pitchFamily="34" charset="0"/>
                  </a:rPr>
                  <a:t>全球学术快报</a:t>
                </a:r>
                <a:endParaRPr lang="zh-CN" altLang="en-US" sz="1800" b="1">
                  <a:solidFill>
                    <a:schemeClr val="tx1"/>
                  </a:solidFill>
                  <a:latin typeface="Arial" panose="020B0604020202020204" pitchFamily="34" charset="0"/>
                </a:endParaRPr>
              </a:p>
            </p:txBody>
          </p:sp>
          <p:sp>
            <p:nvSpPr>
              <p:cNvPr id="4110" name="椭圆 86"/>
              <p:cNvSpPr>
                <a:spLocks noChangeArrowheads="1"/>
              </p:cNvSpPr>
              <p:nvPr/>
            </p:nvSpPr>
            <p:spPr bwMode="auto">
              <a:xfrm>
                <a:off x="569110" y="1556166"/>
                <a:ext cx="1224299" cy="1224299"/>
              </a:xfrm>
              <a:prstGeom prst="ellipse">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宋体" panose="02010600030101010101" pitchFamily="2" charset="-122"/>
                  <a:sym typeface="宋体" panose="02010600030101010101" pitchFamily="2" charset="-122"/>
                </a:endParaRPr>
              </a:p>
            </p:txBody>
          </p:sp>
          <p:sp>
            <p:nvSpPr>
              <p:cNvPr id="4111" name="椭圆 87"/>
              <p:cNvSpPr>
                <a:spLocks noChangeArrowheads="1"/>
              </p:cNvSpPr>
              <p:nvPr/>
            </p:nvSpPr>
            <p:spPr bwMode="auto">
              <a:xfrm>
                <a:off x="4229650" y="0"/>
                <a:ext cx="1224299" cy="1224299"/>
              </a:xfrm>
              <a:prstGeom prst="ellipse">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12" name="椭圆 88"/>
              <p:cNvSpPr>
                <a:spLocks noChangeArrowheads="1"/>
              </p:cNvSpPr>
              <p:nvPr/>
            </p:nvSpPr>
            <p:spPr bwMode="auto">
              <a:xfrm>
                <a:off x="6550641" y="1669966"/>
                <a:ext cx="1224299" cy="1224299"/>
              </a:xfrm>
              <a:prstGeom prst="ellipse">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13" name="椭圆 89"/>
              <p:cNvSpPr>
                <a:spLocks noChangeArrowheads="1"/>
              </p:cNvSpPr>
              <p:nvPr/>
            </p:nvSpPr>
            <p:spPr bwMode="auto">
              <a:xfrm>
                <a:off x="9569657" y="598994"/>
                <a:ext cx="1224299" cy="1224299"/>
              </a:xfrm>
              <a:prstGeom prst="ellipse">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114" name="矩形 90"/>
              <p:cNvSpPr>
                <a:spLocks noChangeArrowheads="1"/>
              </p:cNvSpPr>
              <p:nvPr/>
            </p:nvSpPr>
            <p:spPr bwMode="auto">
              <a:xfrm>
                <a:off x="904863" y="1762319"/>
                <a:ext cx="479115" cy="8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rgbClr val="000000"/>
                    </a:solidFill>
                    <a:latin typeface="Impact" panose="020B0806030902050204" pitchFamily="34" charset="0"/>
                    <a:ea typeface="方正正大黑简体" panose="02000000000000000000" pitchFamily="2" charset="-122"/>
                    <a:sym typeface="Impact" panose="020B0806030902050204" pitchFamily="34" charset="0"/>
                  </a:rPr>
                  <a:t>1</a:t>
                </a:r>
                <a:endParaRPr lang="zh-CN" altLang="en-US" sz="3600">
                  <a:solidFill>
                    <a:srgbClr val="000000"/>
                  </a:solidFill>
                  <a:latin typeface="Impact" panose="020B0806030902050204" pitchFamily="34" charset="0"/>
                  <a:ea typeface="方正正大黑简体" panose="02000000000000000000" pitchFamily="2" charset="-122"/>
                  <a:sym typeface="Impact" panose="020B0806030902050204" pitchFamily="34" charset="0"/>
                </a:endParaRPr>
              </a:p>
            </p:txBody>
          </p:sp>
          <p:sp>
            <p:nvSpPr>
              <p:cNvPr id="4115" name="矩形 91"/>
              <p:cNvSpPr>
                <a:spLocks noChangeArrowheads="1"/>
              </p:cNvSpPr>
              <p:nvPr/>
            </p:nvSpPr>
            <p:spPr bwMode="auto">
              <a:xfrm>
                <a:off x="4581291" y="154518"/>
                <a:ext cx="553579" cy="8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rgbClr val="000000"/>
                    </a:solidFill>
                    <a:latin typeface="Impact" panose="020B0806030902050204" pitchFamily="34" charset="0"/>
                    <a:ea typeface="方正正大黑简体" panose="02000000000000000000" pitchFamily="2" charset="-122"/>
                    <a:sym typeface="Impact" panose="020B0806030902050204" pitchFamily="34" charset="0"/>
                  </a:rPr>
                  <a:t>2</a:t>
                </a:r>
                <a:endParaRPr lang="zh-CN" altLang="en-US" sz="3600">
                  <a:solidFill>
                    <a:srgbClr val="000000"/>
                  </a:solidFill>
                  <a:latin typeface="Impact" panose="020B0806030902050204" pitchFamily="34" charset="0"/>
                  <a:ea typeface="方正正大黑简体" panose="02000000000000000000" pitchFamily="2" charset="-122"/>
                  <a:sym typeface="Impact" panose="020B0806030902050204" pitchFamily="34" charset="0"/>
                </a:endParaRPr>
              </a:p>
            </p:txBody>
          </p:sp>
          <p:sp>
            <p:nvSpPr>
              <p:cNvPr id="4116" name="矩形 92"/>
              <p:cNvSpPr>
                <a:spLocks noChangeArrowheads="1"/>
              </p:cNvSpPr>
              <p:nvPr/>
            </p:nvSpPr>
            <p:spPr bwMode="auto">
              <a:xfrm>
                <a:off x="6866550" y="1904045"/>
                <a:ext cx="570599" cy="8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rgbClr val="000000"/>
                    </a:solidFill>
                    <a:latin typeface="Impact" panose="020B0806030902050204" pitchFamily="34" charset="0"/>
                    <a:ea typeface="方正正大黑简体" panose="02000000000000000000" pitchFamily="2" charset="-122"/>
                    <a:sym typeface="Impact" panose="020B0806030902050204" pitchFamily="34" charset="0"/>
                  </a:rPr>
                  <a:t>3</a:t>
                </a:r>
                <a:endParaRPr lang="zh-CN" altLang="en-US" sz="3600">
                  <a:solidFill>
                    <a:srgbClr val="000000"/>
                  </a:solidFill>
                  <a:latin typeface="Impact" panose="020B0806030902050204" pitchFamily="34" charset="0"/>
                  <a:ea typeface="方正正大黑简体" panose="02000000000000000000" pitchFamily="2" charset="-122"/>
                  <a:sym typeface="Impact" panose="020B0806030902050204" pitchFamily="34" charset="0"/>
                </a:endParaRPr>
              </a:p>
            </p:txBody>
          </p:sp>
          <p:sp>
            <p:nvSpPr>
              <p:cNvPr id="4117" name="矩形 93"/>
              <p:cNvSpPr>
                <a:spLocks noChangeArrowheads="1"/>
              </p:cNvSpPr>
              <p:nvPr/>
            </p:nvSpPr>
            <p:spPr bwMode="auto">
              <a:xfrm>
                <a:off x="9919512" y="859694"/>
                <a:ext cx="551450" cy="8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a:solidFill>
                      <a:srgbClr val="000000"/>
                    </a:solidFill>
                    <a:latin typeface="Impact" panose="020B0806030902050204" pitchFamily="34" charset="0"/>
                    <a:ea typeface="方正正大黑简体" panose="02000000000000000000" pitchFamily="2" charset="-122"/>
                    <a:sym typeface="Impact" panose="020B0806030902050204" pitchFamily="34" charset="0"/>
                  </a:rPr>
                  <a:t>4</a:t>
                </a:r>
                <a:endParaRPr lang="zh-CN" altLang="en-US" sz="3600">
                  <a:solidFill>
                    <a:srgbClr val="000000"/>
                  </a:solidFill>
                  <a:latin typeface="Impact" panose="020B0806030902050204" pitchFamily="34" charset="0"/>
                  <a:ea typeface="方正正大黑简体" panose="02000000000000000000" pitchFamily="2" charset="-122"/>
                  <a:sym typeface="Impact" panose="020B0806030902050204" pitchFamily="34" charset="0"/>
                </a:endParaRPr>
              </a:p>
            </p:txBody>
          </p:sp>
          <p:sp>
            <p:nvSpPr>
              <p:cNvPr id="4118" name="直接连接符 94"/>
              <p:cNvSpPr>
                <a:spLocks noChangeShapeType="1"/>
              </p:cNvSpPr>
              <p:nvPr/>
            </p:nvSpPr>
            <p:spPr bwMode="auto">
              <a:xfrm flipV="1">
                <a:off x="1814001" y="612150"/>
                <a:ext cx="2415649" cy="1491288"/>
              </a:xfrm>
              <a:prstGeom prst="line">
                <a:avLst/>
              </a:prstGeom>
              <a:noFill/>
              <a:ln w="38100">
                <a:solidFill>
                  <a:srgbClr val="A5A5A5"/>
                </a:solidFill>
                <a:prstDash val="sysDash"/>
                <a:bevel/>
              </a:ln>
              <a:extLst>
                <a:ext uri="{909E8E84-426E-40DD-AFC4-6F175D3DCCD1}">
                  <a14:hiddenFill xmlns:a14="http://schemas.microsoft.com/office/drawing/2010/main">
                    <a:noFill/>
                  </a14:hiddenFill>
                </a:ext>
              </a:extLst>
            </p:spPr>
            <p:txBody>
              <a:bodyPr/>
              <a:lstStyle/>
              <a:p>
                <a:endParaRPr lang="zh-CN" altLang="en-US"/>
              </a:p>
            </p:txBody>
          </p:sp>
          <p:cxnSp>
            <p:nvCxnSpPr>
              <p:cNvPr id="4119" name="直接连接符 95"/>
              <p:cNvCxnSpPr>
                <a:cxnSpLocks noChangeShapeType="1"/>
              </p:cNvCxnSpPr>
              <p:nvPr/>
            </p:nvCxnSpPr>
            <p:spPr bwMode="auto">
              <a:xfrm>
                <a:off x="5454792" y="624790"/>
                <a:ext cx="1275986" cy="1237110"/>
              </a:xfrm>
              <a:prstGeom prst="line">
                <a:avLst/>
              </a:prstGeom>
              <a:noFill/>
              <a:ln w="38100">
                <a:solidFill>
                  <a:srgbClr val="A5A5A5"/>
                </a:solidFill>
                <a:prstDash val="sysDash"/>
                <a:bevel/>
              </a:ln>
              <a:extLst>
                <a:ext uri="{909E8E84-426E-40DD-AFC4-6F175D3DCCD1}">
                  <a14:hiddenFill xmlns:a14="http://schemas.microsoft.com/office/drawing/2010/main">
                    <a:noFill/>
                  </a14:hiddenFill>
                </a:ext>
              </a:extLst>
            </p:spPr>
          </p:cxnSp>
          <p:cxnSp>
            <p:nvCxnSpPr>
              <p:cNvPr id="4120" name="直接连接符 96"/>
              <p:cNvCxnSpPr>
                <a:cxnSpLocks noChangeShapeType="1"/>
                <a:stCxn id="4112" idx="6"/>
                <a:endCxn id="4113" idx="2"/>
              </p:cNvCxnSpPr>
              <p:nvPr/>
            </p:nvCxnSpPr>
            <p:spPr bwMode="auto">
              <a:xfrm flipV="1">
                <a:off x="7774940" y="1211144"/>
                <a:ext cx="1794717" cy="1070972"/>
              </a:xfrm>
              <a:prstGeom prst="line">
                <a:avLst/>
              </a:prstGeom>
              <a:noFill/>
              <a:ln w="38100">
                <a:solidFill>
                  <a:srgbClr val="A5A5A5"/>
                </a:solidFill>
                <a:prstDash val="sysDash"/>
                <a:bevel/>
              </a:ln>
              <a:extLst>
                <a:ext uri="{909E8E84-426E-40DD-AFC4-6F175D3DCCD1}">
                  <a14:hiddenFill xmlns:a14="http://schemas.microsoft.com/office/drawing/2010/main">
                    <a:noFill/>
                  </a14:hiddenFill>
                </a:ext>
              </a:extLst>
            </p:spPr>
          </p:cxn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32004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文献检索</a:t>
            </a:r>
            <a:r>
              <a:rPr lang="en-US" altLang="zh-CN" sz="2400" b="1" dirty="0">
                <a:solidFill>
                  <a:schemeClr val="bg1"/>
                </a:solidFill>
                <a:latin typeface="微软雅黑" panose="020B0503020204020204" pitchFamily="34" charset="-122"/>
                <a:ea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sym typeface="+mn-ea"/>
              </a:rPr>
              <a:t>高级检索</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90" y="1096547"/>
            <a:ext cx="10901663" cy="397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p:nvPr/>
        </p:nvSpPr>
        <p:spPr>
          <a:xfrm>
            <a:off x="612732" y="5177333"/>
            <a:ext cx="10721351" cy="806118"/>
          </a:xfrm>
          <a:prstGeom prst="rect">
            <a:avLst/>
          </a:prstGeom>
          <a:noFill/>
          <a:ln w="9525">
            <a:noFill/>
          </a:ln>
        </p:spPr>
        <p:txBody>
          <a:bodyPr wrap="square">
            <a:spAutoFit/>
          </a:bodyPr>
          <a:lstStyle>
            <a:lvl1pPr marL="357505" indent="-357505" algn="just" rtl="0" eaLnBrk="0" fontAlgn="base" hangingPunct="0">
              <a:lnSpc>
                <a:spcPct val="110000"/>
              </a:lnSpc>
              <a:spcBef>
                <a:spcPts val="1800"/>
              </a:spcBef>
              <a:spcAft>
                <a:spcPct val="0"/>
              </a:spcAft>
              <a:buClr>
                <a:srgbClr val="1F6E76"/>
              </a:buClr>
              <a:buSzPct val="70000"/>
              <a:buFont typeface="Wingdings 2" panose="05020102010507070707" pitchFamily="18" charset="2"/>
              <a:buChar char=""/>
              <a:defRPr sz="2000" kern="1200">
                <a:solidFill>
                  <a:schemeClr val="accent1"/>
                </a:solidFill>
                <a:latin typeface="+mn-lt"/>
                <a:ea typeface="+mn-ea"/>
                <a:cs typeface="+mn-cs"/>
              </a:defRPr>
            </a:lvl1pPr>
            <a:lvl2pPr marL="357505" indent="-357505" algn="just" rtl="0" eaLnBrk="0" fontAlgn="base" hangingPunct="0">
              <a:lnSpc>
                <a:spcPct val="130000"/>
              </a:lnSpc>
              <a:spcBef>
                <a:spcPct val="0"/>
              </a:spcBef>
              <a:spcAft>
                <a:spcPts val="600"/>
              </a:spcAft>
              <a:buClr>
                <a:srgbClr val="9ADEE5"/>
              </a:buClr>
              <a:buFont typeface="幼圆" panose="02010509060101010101" pitchFamily="49" charset="-122"/>
              <a:buChar char=" "/>
              <a:defRPr sz="1600" kern="1200">
                <a:solidFill>
                  <a:srgbClr val="646464"/>
                </a:solidFill>
                <a:latin typeface="幼圆" panose="02010509060101010101" pitchFamily="49" charset="-122"/>
                <a:ea typeface="幼圆" panose="02010509060101010101" pitchFamily="49"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幼圆" panose="02010509060101010101" pitchFamily="49"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幼圆" panose="02010509060101010101" pitchFamily="49"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幼圆" panose="02010509060101010101" pitchFamily="49" charset="-122"/>
                <a:cs typeface="+mn-cs"/>
              </a:defRPr>
            </a:lvl5pPr>
          </a:lstStyle>
          <a:p>
            <a:pPr marL="0" indent="0" algn="l" eaLnBrk="1" hangingPunct="1">
              <a:lnSpc>
                <a:spcPct val="100000"/>
              </a:lnSpc>
              <a:spcBef>
                <a:spcPct val="0"/>
              </a:spcBef>
              <a:buClr>
                <a:srgbClr val="000000"/>
              </a:buClr>
              <a:buNone/>
            </a:pPr>
            <a:r>
              <a:rPr lang="zh-CN" altLang="en-US" sz="2320" b="1" dirty="0">
                <a:solidFill>
                  <a:schemeClr val="bg1"/>
                </a:solidFill>
                <a:latin typeface="微软雅黑" panose="020B0503020204020204" pitchFamily="34" charset="-122"/>
              </a:rPr>
              <a:t>高级检索：可同时输入多个主题词，可按“并且”、“或者”、“不含”三种关系进行不同的组合,</a:t>
            </a:r>
            <a:r>
              <a:rPr lang="zh-CN" altLang="en-US" sz="2320" b="1" dirty="0">
                <a:solidFill>
                  <a:schemeClr val="bg1"/>
                </a:solidFill>
                <a:latin typeface="微软雅黑" panose="020B0503020204020204" pitchFamily="34" charset="-122"/>
                <a:sym typeface="+mn-ea"/>
              </a:rPr>
              <a:t>快速准确地查找到目标文献</a:t>
            </a:r>
            <a:endParaRPr lang="zh-CN" altLang="en-US" sz="2320" b="1" dirty="0">
              <a:solidFill>
                <a:schemeClr val="bg1"/>
              </a:solidFill>
              <a:latin typeface="微软雅黑" panose="020B0503020204020204" pitchFamily="34" charset="-122"/>
              <a:sym typeface="+mn-ea"/>
            </a:endParaRPr>
          </a:p>
        </p:txBody>
      </p:sp>
      <p:sp>
        <p:nvSpPr>
          <p:cNvPr id="6" name="矩形 5"/>
          <p:cNvSpPr/>
          <p:nvPr/>
        </p:nvSpPr>
        <p:spPr>
          <a:xfrm>
            <a:off x="3614822" y="2798316"/>
            <a:ext cx="982345" cy="943610"/>
          </a:xfrm>
          <a:prstGeom prst="rect">
            <a:avLst/>
          </a:prstGeom>
          <a:noFill/>
          <a:ln w="539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40"/>
          </a:p>
        </p:txBody>
      </p:sp>
      <p:sp>
        <p:nvSpPr>
          <p:cNvPr id="7" name="矩形 6"/>
          <p:cNvSpPr/>
          <p:nvPr/>
        </p:nvSpPr>
        <p:spPr>
          <a:xfrm>
            <a:off x="7081877" y="2806070"/>
            <a:ext cx="692785" cy="450215"/>
          </a:xfrm>
          <a:prstGeom prst="rect">
            <a:avLst/>
          </a:prstGeom>
          <a:noFill/>
          <a:ln w="539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40"/>
          </a:p>
        </p:txBody>
      </p:sp>
      <p:pic>
        <p:nvPicPr>
          <p:cNvPr id="8" name="图片 7"/>
          <p:cNvPicPr>
            <a:picLocks noChangeAspect="1"/>
          </p:cNvPicPr>
          <p:nvPr/>
        </p:nvPicPr>
        <p:blipFill>
          <a:blip r:embed="rId4"/>
          <a:stretch>
            <a:fillRect/>
          </a:stretch>
        </p:blipFill>
        <p:spPr>
          <a:xfrm>
            <a:off x="10213791" y="2752229"/>
            <a:ext cx="552299" cy="414224"/>
          </a:xfrm>
          <a:prstGeom prst="rect">
            <a:avLst/>
          </a:prstGeom>
          <a:ln w="28575">
            <a:solidFill>
              <a:srgbClr val="FF0000"/>
            </a:solidFill>
          </a:ln>
        </p:spPr>
      </p:pic>
      <p:pic>
        <p:nvPicPr>
          <p:cNvPr id="9" name="图片 8"/>
          <p:cNvPicPr>
            <a:picLocks noChangeAspect="1"/>
          </p:cNvPicPr>
          <p:nvPr/>
        </p:nvPicPr>
        <p:blipFill>
          <a:blip r:embed="rId5"/>
          <a:stretch>
            <a:fillRect/>
          </a:stretch>
        </p:blipFill>
        <p:spPr>
          <a:xfrm>
            <a:off x="3614822" y="2798316"/>
            <a:ext cx="962025" cy="962025"/>
          </a:xfrm>
          <a:prstGeom prst="rect">
            <a:avLst/>
          </a:prstGeom>
        </p:spPr>
      </p:pic>
      <p:pic>
        <p:nvPicPr>
          <p:cNvPr id="10" name="图片 9"/>
          <p:cNvPicPr>
            <a:picLocks noChangeAspect="1"/>
          </p:cNvPicPr>
          <p:nvPr/>
        </p:nvPicPr>
        <p:blipFill>
          <a:blip r:embed="rId6"/>
          <a:stretch>
            <a:fillRect/>
          </a:stretch>
        </p:blipFill>
        <p:spPr>
          <a:xfrm>
            <a:off x="7081242" y="2827660"/>
            <a:ext cx="704850" cy="428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P spid="4" grpId="0" bldLvl="0"/>
      <p:bldP spid="6" grpId="0" bldLvl="0" animBg="1"/>
      <p:bldP spid="6" grpId="1" animBg="1"/>
      <p:bldP spid="7" grpId="0" bldLvl="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1365" cy="39751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 name="文本框 3"/>
          <p:cNvSpPr txBox="1"/>
          <p:nvPr/>
        </p:nvSpPr>
        <p:spPr>
          <a:xfrm>
            <a:off x="-635" y="704850"/>
            <a:ext cx="12192000" cy="645160"/>
          </a:xfrm>
          <a:prstGeom prst="rect">
            <a:avLst/>
          </a:prstGeom>
          <a:noFill/>
        </p:spPr>
        <p:txBody>
          <a:bodyPr wrap="square" rtlCol="0">
            <a:spAutoFit/>
          </a:bodyPr>
          <a:p>
            <a:r>
              <a:rPr lang="zh-CN" altLang="en-US" sz="1800" b="1" dirty="0">
                <a:solidFill>
                  <a:schemeClr val="bg1"/>
                </a:solidFill>
              </a:rPr>
              <a:t>任务：</a:t>
            </a:r>
            <a:r>
              <a:rPr lang="zh-CN" altLang="en-US" sz="1800" b="1" dirty="0" smtClean="0">
                <a:solidFill>
                  <a:schemeClr val="bg1"/>
                </a:solidFill>
              </a:rPr>
              <a:t>查找</a:t>
            </a:r>
            <a:r>
              <a:rPr lang="en-US" altLang="zh-CN" sz="1800" b="1" dirty="0" smtClean="0">
                <a:solidFill>
                  <a:schemeClr val="bg1"/>
                </a:solidFill>
              </a:rPr>
              <a:t>2013</a:t>
            </a:r>
            <a:r>
              <a:rPr lang="zh-CN" altLang="en-US" sz="1800" b="1" dirty="0" smtClean="0">
                <a:solidFill>
                  <a:schemeClr val="bg1"/>
                </a:solidFill>
              </a:rPr>
              <a:t>年至今，期刊“中国社会科学”</a:t>
            </a:r>
            <a:r>
              <a:rPr lang="zh-CN" altLang="en-US" sz="1800" b="1" dirty="0">
                <a:solidFill>
                  <a:schemeClr val="bg1"/>
                </a:solidFill>
              </a:rPr>
              <a:t>上</a:t>
            </a:r>
            <a:r>
              <a:rPr lang="zh-CN" altLang="en-US" sz="1800" b="1" dirty="0" smtClean="0">
                <a:solidFill>
                  <a:schemeClr val="bg1"/>
                </a:solidFill>
              </a:rPr>
              <a:t>，作者单位“中国社会科学院”</a:t>
            </a:r>
            <a:r>
              <a:rPr lang="zh-CN" altLang="en-US" sz="1800" b="1" dirty="0">
                <a:solidFill>
                  <a:schemeClr val="bg1"/>
                </a:solidFill>
              </a:rPr>
              <a:t>，</a:t>
            </a:r>
            <a:r>
              <a:rPr lang="zh-CN" altLang="en-US" sz="1800" b="1" dirty="0" smtClean="0">
                <a:solidFill>
                  <a:schemeClr val="bg1"/>
                </a:solidFill>
              </a:rPr>
              <a:t>题名为“马克思主义”并且篇名包        </a:t>
            </a:r>
            <a:endParaRPr lang="zh-CN" altLang="en-US" sz="1800" b="1" dirty="0" smtClean="0">
              <a:solidFill>
                <a:schemeClr val="bg1"/>
              </a:solidFill>
            </a:endParaRPr>
          </a:p>
          <a:p>
            <a:r>
              <a:rPr lang="zh-CN" altLang="en-US" sz="1800" b="1" dirty="0" smtClean="0">
                <a:solidFill>
                  <a:schemeClr val="bg1"/>
                </a:solidFill>
              </a:rPr>
              <a:t>           含 “中国化”的文章。</a:t>
            </a:r>
            <a:endParaRPr lang="zh-CN" altLang="en-US" sz="1800" b="1" dirty="0" smtClean="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085" y="1313815"/>
            <a:ext cx="8414385" cy="515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文献检索</a:t>
            </a:r>
            <a:r>
              <a:rPr lang="en-US" altLang="zh-CN" sz="2400" b="1" dirty="0">
                <a:solidFill>
                  <a:schemeClr val="bg1"/>
                </a:solidFill>
                <a:latin typeface="微软雅黑" panose="020B0503020204020204" pitchFamily="34" charset="-122"/>
                <a:ea typeface="微软雅黑" panose="020B0503020204020204" pitchFamily="34" charset="-122"/>
                <a:sym typeface="+mn-ea"/>
              </a:rPr>
              <a:t>—— </a:t>
            </a:r>
            <a:r>
              <a:rPr lang="zh-CN" altLang="en-US" sz="2400" b="1" dirty="0">
                <a:solidFill>
                  <a:schemeClr val="bg1"/>
                </a:solidFill>
                <a:latin typeface="微软雅黑" panose="020B0503020204020204" pitchFamily="34" charset="-122"/>
                <a:ea typeface="微软雅黑" panose="020B0503020204020204" pitchFamily="34" charset="-122"/>
                <a:sym typeface="+mn-ea"/>
              </a:rPr>
              <a:t>高级检索</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 name="TextBox 1"/>
          <p:cNvSpPr txBox="1"/>
          <p:nvPr/>
        </p:nvSpPr>
        <p:spPr>
          <a:xfrm>
            <a:off x="723851" y="3216225"/>
            <a:ext cx="10734378" cy="584775"/>
          </a:xfrm>
          <a:prstGeom prst="rect">
            <a:avLst/>
          </a:prstGeom>
          <a:noFill/>
        </p:spPr>
        <p:txBody>
          <a:bodyPr wrap="square" rtlCol="0">
            <a:spAutoFit/>
          </a:bodyPr>
          <a:p>
            <a:pPr algn="ctr"/>
            <a:r>
              <a:rPr lang="zh-CN" altLang="en-US" sz="3200" b="1" dirty="0" smtClean="0">
                <a:solidFill>
                  <a:schemeClr val="bg1"/>
                </a:solidFill>
                <a:latin typeface="微软雅黑" panose="020B0503020204020204" pitchFamily="34" charset="-122"/>
                <a:ea typeface="微软雅黑" panose="020B0503020204020204" pitchFamily="34" charset="-122"/>
              </a:rPr>
              <a:t>场景三：</a:t>
            </a:r>
            <a:r>
              <a:rPr lang="zh-CN" altLang="en-US" sz="3200" b="1" dirty="0">
                <a:solidFill>
                  <a:schemeClr val="bg1"/>
                </a:solidFill>
                <a:latin typeface="微软雅黑" panose="020B0503020204020204" pitchFamily="34" charset="-122"/>
                <a:ea typeface="微软雅黑" panose="020B0503020204020204" pitchFamily="34" charset="-122"/>
              </a:rPr>
              <a:t>如何进行文献</a:t>
            </a:r>
            <a:r>
              <a:rPr lang="zh-CN" altLang="en-US" sz="3200" b="1" dirty="0" smtClean="0">
                <a:solidFill>
                  <a:schemeClr val="bg1"/>
                </a:solidFill>
                <a:latin typeface="微软雅黑" panose="020B0503020204020204" pitchFamily="34" charset="-122"/>
                <a:ea typeface="微软雅黑" panose="020B0503020204020204" pitchFamily="34" charset="-122"/>
              </a:rPr>
              <a:t>筛选分析</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 y="1278285"/>
            <a:ext cx="11466513"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文献筛选</a:t>
            </a:r>
            <a:r>
              <a:rPr lang="en-US" altLang="zh-CN" sz="2400" b="1" dirty="0" smtClean="0">
                <a:solidFill>
                  <a:schemeClr val="bg1"/>
                </a:solidFill>
                <a:latin typeface="微软雅黑" panose="020B0503020204020204" pitchFamily="34" charset="-122"/>
                <a:ea typeface="微软雅黑" panose="020B0503020204020204" pitchFamily="34" charset="-122"/>
                <a:sym typeface="+mn-ea"/>
              </a:rPr>
              <a:t>——</a:t>
            </a:r>
            <a:r>
              <a:rPr lang="zh-CN" altLang="en-US" sz="2400" b="1" dirty="0">
                <a:solidFill>
                  <a:schemeClr val="bg1"/>
                </a:solidFill>
                <a:latin typeface="微软雅黑" panose="020B0503020204020204" pitchFamily="34" charset="-122"/>
                <a:ea typeface="微软雅黑" panose="020B0503020204020204" pitchFamily="34" charset="-122"/>
                <a:sym typeface="+mn-ea"/>
              </a:rPr>
              <a:t>分组浏览</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715" y="850265"/>
            <a:ext cx="8300720" cy="78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080" y="1621155"/>
            <a:ext cx="830135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620" y="2611755"/>
            <a:ext cx="829881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620" y="3593465"/>
            <a:ext cx="8284210" cy="79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620" y="4385310"/>
            <a:ext cx="8283575"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730" y="5405120"/>
            <a:ext cx="8293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595" y="755015"/>
            <a:ext cx="10454005" cy="567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图片 6"/>
          <p:cNvPicPr>
            <a:picLocks noChangeAspect="1" noChangeArrowheads="1"/>
          </p:cNvPicPr>
          <p:nvPr/>
        </p:nvPicPr>
        <p:blipFill>
          <a:blip r:embed="rId9"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文献筛选</a:t>
            </a:r>
            <a:r>
              <a:rPr lang="en-US" altLang="zh-CN" sz="2400" b="1" dirty="0" smtClean="0">
                <a:solidFill>
                  <a:schemeClr val="bg1"/>
                </a:solidFill>
                <a:latin typeface="微软雅黑" panose="020B0503020204020204" pitchFamily="34" charset="-122"/>
                <a:ea typeface="微软雅黑" panose="020B0503020204020204" pitchFamily="34" charset="-122"/>
                <a:sym typeface="+mn-ea"/>
              </a:rPr>
              <a:t>——</a:t>
            </a:r>
            <a:r>
              <a:rPr lang="zh-CN" altLang="en-US" sz="2400" b="1" dirty="0">
                <a:solidFill>
                  <a:schemeClr val="bg1"/>
                </a:solidFill>
                <a:latin typeface="微软雅黑" panose="020B0503020204020204" pitchFamily="34" charset="-122"/>
                <a:ea typeface="微软雅黑" panose="020B0503020204020204" pitchFamily="34" charset="-122"/>
                <a:sym typeface="+mn-ea"/>
              </a:rPr>
              <a:t>分组浏览</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wheel(1)">
                                      <p:cBhvr>
                                        <p:cTn id="7" dur="500"/>
                                        <p:tgtEl>
                                          <p:spTgt spid="3080"/>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8196"/>
                                        </p:tgtEl>
                                        <p:attrNameLst>
                                          <p:attrName>style.visibility</p:attrName>
                                        </p:attrNameLst>
                                      </p:cBhvr>
                                      <p:to>
                                        <p:strVal val="visible"/>
                                      </p:to>
                                    </p:set>
                                    <p:anim calcmode="lin" valueType="num">
                                      <p:cBhvr>
                                        <p:cTn id="10"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196"/>
                                        </p:tgtEl>
                                        <p:attrNameLst>
                                          <p:attrName>ppt_y</p:attrName>
                                        </p:attrNameLst>
                                      </p:cBhvr>
                                      <p:tavLst>
                                        <p:tav tm="0">
                                          <p:val>
                                            <p:strVal val="#ppt_y"/>
                                          </p:val>
                                        </p:tav>
                                        <p:tav tm="100000">
                                          <p:val>
                                            <p:strVal val="#ppt_y"/>
                                          </p:val>
                                        </p:tav>
                                      </p:tavLst>
                                    </p:anim>
                                    <p:anim calcmode="lin" valueType="num">
                                      <p:cBhvr>
                                        <p:cTn id="12"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4"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11" y="918245"/>
            <a:ext cx="9294813"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87" y="1350293"/>
            <a:ext cx="92948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136" y="1824955"/>
            <a:ext cx="931386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055" y="2286397"/>
            <a:ext cx="9294813"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6"/>
          <p:cNvPicPr>
            <a:picLocks noChangeAspect="1" noChangeArrowheads="1"/>
          </p:cNvPicPr>
          <p:nvPr/>
        </p:nvPicPr>
        <p:blipFill>
          <a:blip r:embed="rId6"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文献筛选</a:t>
            </a:r>
            <a:r>
              <a:rPr lang="en-US" altLang="zh-CN" sz="2400" b="1" dirty="0" smtClean="0">
                <a:solidFill>
                  <a:schemeClr val="bg1"/>
                </a:solidFill>
                <a:latin typeface="微软雅黑" panose="020B0503020204020204" pitchFamily="34" charset="-122"/>
                <a:ea typeface="微软雅黑" panose="020B0503020204020204" pitchFamily="34" charset="-122"/>
                <a:sym typeface="+mn-ea"/>
              </a:rPr>
              <a:t>——</a:t>
            </a:r>
            <a:r>
              <a:rPr lang="zh-CN" altLang="en-US" sz="2400" b="1" dirty="0" smtClean="0">
                <a:solidFill>
                  <a:schemeClr val="bg1"/>
                </a:solidFill>
                <a:latin typeface="微软雅黑" panose="020B0503020204020204" pitchFamily="34" charset="-122"/>
                <a:ea typeface="微软雅黑" panose="020B0503020204020204" pitchFamily="34" charset="-122"/>
                <a:sym typeface="+mn-ea"/>
              </a:rPr>
              <a:t>排序</a:t>
            </a:r>
            <a:endParaRPr lang="zh-CN" altLang="en-US" sz="2400" b="1" noProof="0" dirty="0" smtClean="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circle(in)">
                                      <p:cBhvr>
                                        <p:cTn id="16" dur="500"/>
                                        <p:tgtEl>
                                          <p:spTgt spid="410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circle(in)">
                                      <p:cBhvr>
                                        <p:cTn id="21" dur="500"/>
                                        <p:tgtEl>
                                          <p:spTgt spid="410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circle(in)">
                                      <p:cBhvr>
                                        <p:cTn id="2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sz="2400" b="1" dirty="0">
                <a:solidFill>
                  <a:schemeClr val="bg1"/>
                </a:solidFill>
                <a:latin typeface="微软雅黑" panose="020B0503020204020204" pitchFamily="34" charset="-122"/>
                <a:ea typeface="微软雅黑" panose="020B0503020204020204" pitchFamily="34" charset="-122"/>
                <a:sym typeface="+mn-ea"/>
              </a:rPr>
              <a:t>文献</a:t>
            </a:r>
            <a:r>
              <a:rPr sz="2400" b="1" dirty="0">
                <a:solidFill>
                  <a:schemeClr val="bg1"/>
                </a:solidFill>
                <a:latin typeface="微软雅黑" panose="020B0503020204020204" pitchFamily="34" charset="-122"/>
                <a:ea typeface="微软雅黑" panose="020B0503020204020204" pitchFamily="34" charset="-122"/>
                <a:sym typeface="+mn-ea"/>
              </a:rPr>
              <a:t>分析-</a:t>
            </a:r>
            <a:r>
              <a:rPr lang="zh-CN" sz="2400" b="1" dirty="0">
                <a:solidFill>
                  <a:schemeClr val="bg1"/>
                </a:solidFill>
                <a:latin typeface="微软雅黑" panose="020B0503020204020204" pitchFamily="34" charset="-122"/>
                <a:ea typeface="微软雅黑" panose="020B0503020204020204" pitchFamily="34" charset="-122"/>
                <a:sym typeface="+mn-ea"/>
              </a:rPr>
              <a:t>计量可视化分析</a:t>
            </a:r>
            <a:endParaRPr lang="zh-CN"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948690" y="1012190"/>
            <a:ext cx="10390505" cy="5423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sz="2400" b="1" dirty="0">
                <a:solidFill>
                  <a:schemeClr val="bg1"/>
                </a:solidFill>
                <a:latin typeface="微软雅黑" panose="020B0503020204020204" pitchFamily="34" charset="-122"/>
                <a:ea typeface="微软雅黑" panose="020B0503020204020204" pitchFamily="34" charset="-122"/>
                <a:sym typeface="+mn-ea"/>
              </a:rPr>
              <a:t>文献</a:t>
            </a:r>
            <a:r>
              <a:rPr sz="2400" b="1" dirty="0">
                <a:solidFill>
                  <a:schemeClr val="bg1"/>
                </a:solidFill>
                <a:latin typeface="微软雅黑" panose="020B0503020204020204" pitchFamily="34" charset="-122"/>
                <a:ea typeface="微软雅黑" panose="020B0503020204020204" pitchFamily="34" charset="-122"/>
                <a:sym typeface="+mn-ea"/>
              </a:rPr>
              <a:t>分析-</a:t>
            </a:r>
            <a:r>
              <a:rPr lang="zh-CN" sz="2400" b="1" dirty="0">
                <a:solidFill>
                  <a:schemeClr val="bg1"/>
                </a:solidFill>
                <a:latin typeface="微软雅黑" panose="020B0503020204020204" pitchFamily="34" charset="-122"/>
                <a:ea typeface="微软雅黑" panose="020B0503020204020204" pitchFamily="34" charset="-122"/>
                <a:sym typeface="+mn-ea"/>
              </a:rPr>
              <a:t>计量可视化分析</a:t>
            </a:r>
            <a:endParaRPr lang="zh-CN"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13" name="图片 12"/>
          <p:cNvPicPr>
            <a:picLocks noChangeAspect="1"/>
          </p:cNvPicPr>
          <p:nvPr/>
        </p:nvPicPr>
        <p:blipFill>
          <a:blip r:embed="rId2"/>
          <a:stretch>
            <a:fillRect/>
          </a:stretch>
        </p:blipFill>
        <p:spPr>
          <a:xfrm>
            <a:off x="0" y="1177925"/>
            <a:ext cx="12219305" cy="5104765"/>
          </a:xfrm>
          <a:prstGeom prst="rect">
            <a:avLst/>
          </a:prstGeom>
        </p:spPr>
      </p:pic>
      <p:pic>
        <p:nvPicPr>
          <p:cNvPr id="14" name="图片 13"/>
          <p:cNvPicPr>
            <a:picLocks noChangeAspect="1"/>
          </p:cNvPicPr>
          <p:nvPr/>
        </p:nvPicPr>
        <p:blipFill>
          <a:blip r:embed="rId3"/>
          <a:stretch>
            <a:fillRect/>
          </a:stretch>
        </p:blipFill>
        <p:spPr>
          <a:xfrm>
            <a:off x="2431415" y="2038350"/>
            <a:ext cx="9771380" cy="4209415"/>
          </a:xfrm>
          <a:prstGeom prst="rect">
            <a:avLst/>
          </a:prstGeom>
        </p:spPr>
      </p:pic>
      <p:pic>
        <p:nvPicPr>
          <p:cNvPr id="15" name="图片 14"/>
          <p:cNvPicPr>
            <a:picLocks noChangeAspect="1"/>
          </p:cNvPicPr>
          <p:nvPr/>
        </p:nvPicPr>
        <p:blipFill>
          <a:blip r:embed="rId4"/>
          <a:stretch>
            <a:fillRect/>
          </a:stretch>
        </p:blipFill>
        <p:spPr>
          <a:xfrm>
            <a:off x="2438400" y="2071370"/>
            <a:ext cx="9780905" cy="4142740"/>
          </a:xfrm>
          <a:prstGeom prst="rect">
            <a:avLst/>
          </a:prstGeom>
        </p:spPr>
      </p:pic>
      <p:pic>
        <p:nvPicPr>
          <p:cNvPr id="16" name="图片 15"/>
          <p:cNvPicPr>
            <a:picLocks noChangeAspect="1"/>
          </p:cNvPicPr>
          <p:nvPr/>
        </p:nvPicPr>
        <p:blipFill>
          <a:blip r:embed="rId5"/>
          <a:stretch>
            <a:fillRect/>
          </a:stretch>
        </p:blipFill>
        <p:spPr>
          <a:xfrm>
            <a:off x="2438400" y="2087880"/>
            <a:ext cx="9799955" cy="4152265"/>
          </a:xfrm>
          <a:prstGeom prst="rect">
            <a:avLst/>
          </a:prstGeom>
        </p:spPr>
      </p:pic>
      <p:pic>
        <p:nvPicPr>
          <p:cNvPr id="17" name="图片 16"/>
          <p:cNvPicPr>
            <a:picLocks noChangeAspect="1"/>
          </p:cNvPicPr>
          <p:nvPr/>
        </p:nvPicPr>
        <p:blipFill>
          <a:blip r:embed="rId6"/>
          <a:stretch>
            <a:fillRect/>
          </a:stretch>
        </p:blipFill>
        <p:spPr>
          <a:xfrm>
            <a:off x="2421890" y="2094865"/>
            <a:ext cx="9780905" cy="4152265"/>
          </a:xfrm>
          <a:prstGeom prst="rect">
            <a:avLst/>
          </a:prstGeom>
        </p:spPr>
      </p:pic>
      <p:pic>
        <p:nvPicPr>
          <p:cNvPr id="18" name="图片 17"/>
          <p:cNvPicPr>
            <a:picLocks noChangeAspect="1"/>
          </p:cNvPicPr>
          <p:nvPr/>
        </p:nvPicPr>
        <p:blipFill>
          <a:blip r:embed="rId7"/>
          <a:stretch>
            <a:fillRect/>
          </a:stretch>
        </p:blipFill>
        <p:spPr>
          <a:xfrm>
            <a:off x="2438400" y="2023745"/>
            <a:ext cx="9828530" cy="4237990"/>
          </a:xfrm>
          <a:prstGeom prst="rect">
            <a:avLst/>
          </a:prstGeom>
        </p:spPr>
      </p:pic>
      <p:pic>
        <p:nvPicPr>
          <p:cNvPr id="19" name="图片 18"/>
          <p:cNvPicPr>
            <a:picLocks noChangeAspect="1"/>
          </p:cNvPicPr>
          <p:nvPr/>
        </p:nvPicPr>
        <p:blipFill>
          <a:blip r:embed="rId8"/>
          <a:stretch>
            <a:fillRect/>
          </a:stretch>
        </p:blipFill>
        <p:spPr>
          <a:xfrm>
            <a:off x="2421890" y="1995170"/>
            <a:ext cx="9790430" cy="4218940"/>
          </a:xfrm>
          <a:prstGeom prst="rect">
            <a:avLst/>
          </a:prstGeom>
        </p:spPr>
      </p:pic>
      <p:pic>
        <p:nvPicPr>
          <p:cNvPr id="20" name="图片 19"/>
          <p:cNvPicPr>
            <a:picLocks noChangeAspect="1"/>
          </p:cNvPicPr>
          <p:nvPr/>
        </p:nvPicPr>
        <p:blipFill>
          <a:blip r:embed="rId9"/>
          <a:stretch>
            <a:fillRect/>
          </a:stretch>
        </p:blipFill>
        <p:spPr>
          <a:xfrm>
            <a:off x="2412365" y="2078355"/>
            <a:ext cx="9790430" cy="4171315"/>
          </a:xfrm>
          <a:prstGeom prst="rect">
            <a:avLst/>
          </a:prstGeom>
        </p:spPr>
      </p:pic>
      <p:pic>
        <p:nvPicPr>
          <p:cNvPr id="21" name="图片 20"/>
          <p:cNvPicPr>
            <a:picLocks noChangeAspect="1"/>
          </p:cNvPicPr>
          <p:nvPr/>
        </p:nvPicPr>
        <p:blipFill>
          <a:blip r:embed="rId10"/>
          <a:stretch>
            <a:fillRect/>
          </a:stretch>
        </p:blipFill>
        <p:spPr>
          <a:xfrm>
            <a:off x="2402840" y="2052320"/>
            <a:ext cx="9799955" cy="4209415"/>
          </a:xfrm>
          <a:prstGeom prst="rect">
            <a:avLst/>
          </a:prstGeom>
        </p:spPr>
      </p:pic>
      <p:pic>
        <p:nvPicPr>
          <p:cNvPr id="22" name="图片 21"/>
          <p:cNvPicPr>
            <a:picLocks noChangeAspect="1"/>
          </p:cNvPicPr>
          <p:nvPr/>
        </p:nvPicPr>
        <p:blipFill>
          <a:blip r:embed="rId11"/>
          <a:stretch>
            <a:fillRect/>
          </a:stretch>
        </p:blipFill>
        <p:spPr>
          <a:xfrm>
            <a:off x="2402840" y="2011680"/>
            <a:ext cx="9790430" cy="4228465"/>
          </a:xfrm>
          <a:prstGeom prst="rect">
            <a:avLst/>
          </a:prstGeom>
        </p:spPr>
      </p:pic>
      <p:pic>
        <p:nvPicPr>
          <p:cNvPr id="23" name="图片 22"/>
          <p:cNvPicPr>
            <a:picLocks noChangeAspect="1"/>
          </p:cNvPicPr>
          <p:nvPr/>
        </p:nvPicPr>
        <p:blipFill>
          <a:blip r:embed="rId12"/>
          <a:stretch>
            <a:fillRect/>
          </a:stretch>
        </p:blipFill>
        <p:spPr>
          <a:xfrm>
            <a:off x="-4445" y="2016760"/>
            <a:ext cx="12238355" cy="429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linds(horizont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linds(horizont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linds(horizontal)">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sz="2400" b="1" dirty="0">
                <a:solidFill>
                  <a:schemeClr val="bg1"/>
                </a:solidFill>
                <a:latin typeface="微软雅黑" panose="020B0503020204020204" pitchFamily="34" charset="-122"/>
                <a:ea typeface="微软雅黑" panose="020B0503020204020204" pitchFamily="34" charset="-122"/>
                <a:sym typeface="+mn-ea"/>
              </a:rPr>
              <a:t>聚类分析</a:t>
            </a:r>
            <a:endParaRPr lang="zh-CN"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372110" y="791210"/>
            <a:ext cx="11447780" cy="5704840"/>
          </a:xfrm>
          <a:prstGeom prst="rect">
            <a:avLst/>
          </a:prstGeom>
        </p:spPr>
      </p:pic>
      <p:cxnSp>
        <p:nvCxnSpPr>
          <p:cNvPr id="6" name="直接箭头连接符 5"/>
          <p:cNvCxnSpPr/>
          <p:nvPr/>
        </p:nvCxnSpPr>
        <p:spPr>
          <a:xfrm>
            <a:off x="2429510" y="4900930"/>
            <a:ext cx="1316355" cy="15875"/>
          </a:xfrm>
          <a:prstGeom prst="straightConnector1">
            <a:avLst/>
          </a:prstGeom>
          <a:solidFill>
            <a:schemeClr val="accent1"/>
          </a:solidFill>
          <a:ln w="38100" cap="flat" cmpd="sng" algn="ctr">
            <a:solidFill>
              <a:srgbClr val="FF0000"/>
            </a:solidFill>
            <a:prstDash val="solid"/>
            <a:round/>
            <a:headEnd type="none" w="med" len="med"/>
            <a:tailEnd type="arrow" w="med" len="med"/>
          </a:ln>
        </p:spPr>
      </p:cxnSp>
      <p:pic>
        <p:nvPicPr>
          <p:cNvPr id="7" name="图片 6"/>
          <p:cNvPicPr>
            <a:picLocks noChangeAspect="1"/>
          </p:cNvPicPr>
          <p:nvPr/>
        </p:nvPicPr>
        <p:blipFill>
          <a:blip r:embed="rId4"/>
          <a:stretch>
            <a:fillRect/>
          </a:stretch>
        </p:blipFill>
        <p:spPr>
          <a:xfrm>
            <a:off x="3780790" y="790575"/>
            <a:ext cx="1950085" cy="570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495" y="1173877"/>
            <a:ext cx="9294813"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单篇文献的挖掘分析-知网节</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2146935" y="3196590"/>
            <a:ext cx="3683000" cy="422910"/>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 y="749300"/>
            <a:ext cx="10993120" cy="573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in)">
                                      <p:cBhvr>
                                        <p:cTn id="16" dur="500"/>
                                        <p:tgtEl>
                                          <p:spTgt spid="410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1" nodeType="clickEffect">
                                  <p:stCondLst>
                                    <p:cond delay="0"/>
                                  </p:stCondLst>
                                  <p:childTnLst>
                                    <p:set>
                                      <p:cBhvr>
                                        <p:cTn id="20" dur="1000" fill="hold">
                                          <p:stCondLst>
                                            <p:cond delay="0"/>
                                          </p:stCondLst>
                                        </p:cTn>
                                        <p:tgtEl>
                                          <p:spTgt spid="4"/>
                                        </p:tgtEl>
                                        <p:attrNameLst>
                                          <p:attrName>style.visibility</p:attrName>
                                        </p:attrNameLst>
                                      </p:cBhvr>
                                      <p:to>
                                        <p:strVal val="visible"/>
                                      </p:to>
                                    </p:set>
                                    <p:animEffect transition="in" filter="wheel(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blinds(horizontal)">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4"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1"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4" name="矩形 1"/>
          <p:cNvSpPr>
            <a:spLocks noChangeArrowheads="1"/>
          </p:cNvSpPr>
          <p:nvPr/>
        </p:nvSpPr>
        <p:spPr bwMode="auto">
          <a:xfrm>
            <a:off x="995363" y="1662113"/>
            <a:ext cx="4903787" cy="6683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5" name="矩形 7"/>
          <p:cNvSpPr>
            <a:spLocks noChangeArrowheads="1"/>
          </p:cNvSpPr>
          <p:nvPr/>
        </p:nvSpPr>
        <p:spPr bwMode="auto">
          <a:xfrm>
            <a:off x="6464300" y="1887538"/>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6" name="矩形 8"/>
          <p:cNvSpPr>
            <a:spLocks noChangeArrowheads="1"/>
          </p:cNvSpPr>
          <p:nvPr/>
        </p:nvSpPr>
        <p:spPr bwMode="auto">
          <a:xfrm>
            <a:off x="6464300" y="2797175"/>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7" name="矩形 9"/>
          <p:cNvSpPr>
            <a:spLocks noChangeArrowheads="1"/>
          </p:cNvSpPr>
          <p:nvPr/>
        </p:nvSpPr>
        <p:spPr bwMode="auto">
          <a:xfrm>
            <a:off x="6464300" y="3706813"/>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8" name="矩形 10"/>
          <p:cNvSpPr>
            <a:spLocks noChangeArrowheads="1"/>
          </p:cNvSpPr>
          <p:nvPr/>
        </p:nvSpPr>
        <p:spPr bwMode="auto">
          <a:xfrm>
            <a:off x="6464300" y="4616450"/>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9" name="文本框 2"/>
          <p:cNvSpPr>
            <a:spLocks noChangeArrowheads="1"/>
          </p:cNvSpPr>
          <p:nvPr/>
        </p:nvSpPr>
        <p:spPr bwMode="auto">
          <a:xfrm>
            <a:off x="6759575" y="2043113"/>
            <a:ext cx="3457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spcBef>
                <a:spcPts val="1000"/>
              </a:spcBef>
              <a:buFont typeface="Arial" panose="020B0604020202020204" pitchFamily="34" charset="0"/>
              <a:buNone/>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1. </a:t>
            </a:r>
            <a:r>
              <a:rPr lang="zh-CN" altLang="en-US" sz="2400" b="1">
                <a:solidFill>
                  <a:schemeClr val="bg1"/>
                </a:solidFill>
                <a:latin typeface="微软雅黑" panose="020B0503020204020204" pitchFamily="34" charset="-122"/>
                <a:ea typeface="微软雅黑" panose="020B0503020204020204" pitchFamily="34" charset="-122"/>
                <a:sym typeface="+mn-ea"/>
              </a:rPr>
              <a:t>资源介绍</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12300" name="文本框 11"/>
          <p:cNvSpPr>
            <a:spLocks noChangeArrowheads="1"/>
          </p:cNvSpPr>
          <p:nvPr/>
        </p:nvSpPr>
        <p:spPr bwMode="auto">
          <a:xfrm>
            <a:off x="6862763" y="2943225"/>
            <a:ext cx="324961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a:solidFill>
                  <a:srgbClr val="000000"/>
                </a:solidFill>
                <a:latin typeface="微软雅黑" panose="020B0503020204020204" pitchFamily="34" charset="-122"/>
                <a:ea typeface="微软雅黑" panose="020B0503020204020204" pitchFamily="34" charset="-122"/>
                <a:sym typeface="+mn-ea"/>
              </a:rPr>
              <a:t>检索技巧</a:t>
            </a:r>
            <a:endParaRPr lang="zh-CN" altLang="en-US" sz="2400" b="1">
              <a:solidFill>
                <a:srgbClr val="000000"/>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12301" name="文本框 12"/>
          <p:cNvSpPr>
            <a:spLocks noChangeArrowheads="1"/>
          </p:cNvSpPr>
          <p:nvPr/>
        </p:nvSpPr>
        <p:spPr bwMode="auto">
          <a:xfrm>
            <a:off x="6862763" y="3870325"/>
            <a:ext cx="3354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3.CAJ</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全文阅读器</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02" name="文本框 13"/>
          <p:cNvSpPr>
            <a:spLocks noChangeArrowheads="1"/>
          </p:cNvSpPr>
          <p:nvPr/>
        </p:nvSpPr>
        <p:spPr bwMode="auto">
          <a:xfrm>
            <a:off x="6862763" y="4765675"/>
            <a:ext cx="324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全球学术快报</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303" name="Picture 2" descr="http://pic19.nipic.com/20120222/7255961_114328961000_2.jpg"/>
          <p:cNvPicPr>
            <a:picLocks noChangeAspect="1" noChangeArrowheads="1"/>
          </p:cNvPicPr>
          <p:nvPr/>
        </p:nvPicPr>
        <p:blipFill>
          <a:blip r:embed="rId1" cstate="screen"/>
          <a:srcRect/>
          <a:stretch>
            <a:fillRect/>
          </a:stretch>
        </p:blipFill>
        <p:spPr bwMode="auto">
          <a:xfrm>
            <a:off x="995363" y="2339975"/>
            <a:ext cx="49037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文本框 14"/>
          <p:cNvSpPr>
            <a:spLocks noChangeArrowheads="1"/>
          </p:cNvSpPr>
          <p:nvPr/>
        </p:nvSpPr>
        <p:spPr bwMode="auto">
          <a:xfrm>
            <a:off x="2552700" y="1644650"/>
            <a:ext cx="1789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595"/>
          <a:stretch>
            <a:fillRect/>
          </a:stretch>
        </p:blipFill>
        <p:spPr bwMode="auto">
          <a:xfrm>
            <a:off x="458927" y="1084799"/>
            <a:ext cx="9209087" cy="317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83" y="1796569"/>
            <a:ext cx="9113837"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934" y="2228617"/>
            <a:ext cx="9028113"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095" y="2677180"/>
            <a:ext cx="9094787"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438" y="3092713"/>
            <a:ext cx="9075737"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6"/>
          <p:cNvPicPr>
            <a:picLocks noChangeAspect="1" noChangeArrowheads="1"/>
          </p:cNvPicPr>
          <p:nvPr/>
        </p:nvPicPr>
        <p:blipFill>
          <a:blip r:embed="rId7"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单篇文献的挖掘分析-知网节</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ircle(in)">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circle(in)">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151"/>
                                        </p:tgtEl>
                                        <p:attrNameLst>
                                          <p:attrName>style.visibility</p:attrName>
                                        </p:attrNameLst>
                                      </p:cBhvr>
                                      <p:to>
                                        <p:strVal val="visible"/>
                                      </p:to>
                                    </p:set>
                                    <p:animEffect transition="in" filter="circle(in)">
                                      <p:cBhvr>
                                        <p:cTn id="26" dur="500"/>
                                        <p:tgtEl>
                                          <p:spTgt spid="615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animEffect transition="in" filter="circle(in)">
                                      <p:cBhvr>
                                        <p:cTn id="31"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 name="TextBox 1"/>
          <p:cNvSpPr txBox="1"/>
          <p:nvPr/>
        </p:nvSpPr>
        <p:spPr>
          <a:xfrm>
            <a:off x="758523" y="3094480"/>
            <a:ext cx="10734378" cy="646331"/>
          </a:xfrm>
          <a:prstGeom prst="rect">
            <a:avLst/>
          </a:prstGeom>
          <a:noFill/>
        </p:spPr>
        <p:txBody>
          <a:bodyPr wrap="square" rtlCol="0">
            <a:spAutoFit/>
          </a:bodyPr>
          <a:p>
            <a:pPr algn="ctr"/>
            <a:r>
              <a:rPr lang="zh-CN" altLang="en-US" sz="3600" b="1" dirty="0" smtClean="0">
                <a:solidFill>
                  <a:schemeClr val="bg1"/>
                </a:solidFill>
                <a:latin typeface="微软雅黑" panose="020B0503020204020204" pitchFamily="34" charset="-122"/>
                <a:ea typeface="微软雅黑" panose="020B0503020204020204" pitchFamily="34" charset="-122"/>
              </a:rPr>
              <a:t>场景四：</a:t>
            </a:r>
            <a:r>
              <a:rPr lang="zh-CN" altLang="en-US" sz="3600" b="1" dirty="0">
                <a:solidFill>
                  <a:schemeClr val="bg1"/>
                </a:solidFill>
                <a:latin typeface="微软雅黑" panose="020B0503020204020204" pitchFamily="34" charset="-122"/>
                <a:ea typeface="微软雅黑" panose="020B0503020204020204" pitchFamily="34" charset="-122"/>
              </a:rPr>
              <a:t>如何进行文献</a:t>
            </a:r>
            <a:r>
              <a:rPr lang="zh-CN" altLang="en-US" sz="3600" b="1" dirty="0" smtClean="0">
                <a:solidFill>
                  <a:schemeClr val="bg1"/>
                </a:solidFill>
                <a:latin typeface="微软雅黑" panose="020B0503020204020204" pitchFamily="34" charset="-122"/>
                <a:ea typeface="微软雅黑" panose="020B0503020204020204" pitchFamily="34" charset="-122"/>
              </a:rPr>
              <a:t>阅读下载</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493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在线阅读</a:t>
            </a:r>
            <a:endParaRPr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365" y="1282065"/>
            <a:ext cx="9057640" cy="389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2539365" y="807085"/>
            <a:ext cx="7254875" cy="560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 y="756920"/>
            <a:ext cx="12160250" cy="565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circle(in)">
                                      <p:cBhvr>
                                        <p:cTn id="16" dur="500"/>
                                        <p:tgtEl>
                                          <p:spTgt spid="717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circle(in)">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文献下载</a:t>
            </a:r>
            <a:endParaRPr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1596073"/>
            <a:ext cx="9304337"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a:spLocks noChangeArrowheads="1"/>
          </p:cNvSpPr>
          <p:nvPr/>
        </p:nvSpPr>
        <p:spPr bwMode="auto">
          <a:xfrm>
            <a:off x="9839523" y="3597389"/>
            <a:ext cx="306388" cy="368300"/>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黑体" panose="02010609060101010101" charset="-122"/>
              </a:defRPr>
            </a:lvl1pPr>
            <a:lvl2pPr marL="742950" indent="-285750">
              <a:defRPr>
                <a:solidFill>
                  <a:schemeClr val="tx1"/>
                </a:solidFill>
                <a:latin typeface="Arial" panose="020B0604020202020204" pitchFamily="34" charset="0"/>
                <a:ea typeface="黑体" panose="02010609060101010101" charset="-122"/>
              </a:defRPr>
            </a:lvl2pPr>
            <a:lvl3pPr marL="1143000" indent="-228600">
              <a:defRPr>
                <a:solidFill>
                  <a:schemeClr val="tx1"/>
                </a:solidFill>
                <a:latin typeface="Arial" panose="020B0604020202020204" pitchFamily="34" charset="0"/>
                <a:ea typeface="黑体" panose="02010609060101010101" charset="-122"/>
              </a:defRPr>
            </a:lvl3pPr>
            <a:lvl4pPr marL="1600200" indent="-228600">
              <a:defRPr>
                <a:solidFill>
                  <a:schemeClr val="tx1"/>
                </a:solidFill>
                <a:latin typeface="Arial" panose="020B0604020202020204" pitchFamily="34" charset="0"/>
                <a:ea typeface="黑体" panose="02010609060101010101" charset="-122"/>
              </a:defRPr>
            </a:lvl4pPr>
            <a:lvl5pPr marL="2057400" indent="-22860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ctr" eaLnBrk="1" hangingPunct="1">
              <a:buSzPct val="60000"/>
              <a:buFont typeface="Arial" panose="020B0604020202020204" pitchFamily="34" charset="0"/>
              <a:buNone/>
            </a:pPr>
            <a:endParaRPr lang="zh-CN" altLang="en-US" sz="2400">
              <a:solidFill>
                <a:srgbClr val="FFFFFF"/>
              </a:solidFill>
              <a:latin typeface="Calibri" panose="020F0502020204030204" pitchFamily="34" charset="0"/>
              <a:ea typeface="宋体" panose="02010600030101010101" pitchFamily="2" charset="-122"/>
            </a:endParaRPr>
          </a:p>
        </p:txBody>
      </p:sp>
      <p:sp>
        <p:nvSpPr>
          <p:cNvPr id="5" name="文本框 4"/>
          <p:cNvSpPr txBox="1">
            <a:spLocks noChangeArrowheads="1"/>
          </p:cNvSpPr>
          <p:nvPr/>
        </p:nvSpPr>
        <p:spPr bwMode="auto">
          <a:xfrm>
            <a:off x="8072636" y="4574080"/>
            <a:ext cx="3855720" cy="46037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黑体" panose="02010609060101010101" charset="-122"/>
              </a:defRPr>
            </a:lvl1pPr>
            <a:lvl2pPr marL="742950" indent="-285750">
              <a:defRPr>
                <a:solidFill>
                  <a:schemeClr val="tx1"/>
                </a:solidFill>
                <a:latin typeface="Arial" panose="020B0604020202020204" pitchFamily="34" charset="0"/>
                <a:ea typeface="黑体" panose="02010609060101010101" charset="-122"/>
              </a:defRPr>
            </a:lvl2pPr>
            <a:lvl3pPr marL="1143000" indent="-228600">
              <a:defRPr>
                <a:solidFill>
                  <a:schemeClr val="tx1"/>
                </a:solidFill>
                <a:latin typeface="Arial" panose="020B0604020202020204" pitchFamily="34" charset="0"/>
                <a:ea typeface="黑体" panose="02010609060101010101" charset="-122"/>
              </a:defRPr>
            </a:lvl3pPr>
            <a:lvl4pPr marL="1600200" indent="-228600">
              <a:defRPr>
                <a:solidFill>
                  <a:schemeClr val="tx1"/>
                </a:solidFill>
                <a:latin typeface="Arial" panose="020B0604020202020204" pitchFamily="34" charset="0"/>
                <a:ea typeface="黑体" panose="02010609060101010101" charset="-122"/>
              </a:defRPr>
            </a:lvl4pPr>
            <a:lvl5pPr marL="2057400" indent="-22860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eaLnBrk="1" hangingPunct="1">
              <a:buSzPct val="60000"/>
            </a:pPr>
            <a:r>
              <a:rPr lang="zh-CN" altLang="en-US" sz="2400" b="1" dirty="0">
                <a:solidFill>
                  <a:schemeClr val="tx1"/>
                </a:solidFill>
                <a:ea typeface="宋体" panose="02010600030101010101" pitchFamily="2" charset="-122"/>
              </a:rPr>
              <a:t>方法一：直接点击下载按钮</a:t>
            </a:r>
            <a:endParaRPr lang="zh-CN" altLang="en-US" sz="2400" b="1" dirty="0">
              <a:solidFill>
                <a:schemeClr val="tx1"/>
              </a:solidFill>
              <a:ea typeface="宋体" panose="02010600030101010101" pitchFamily="2" charset="-122"/>
            </a:endParaRPr>
          </a:p>
        </p:txBody>
      </p:sp>
      <p:sp>
        <p:nvSpPr>
          <p:cNvPr id="6" name="矩形 5"/>
          <p:cNvSpPr>
            <a:spLocks noChangeArrowheads="1"/>
          </p:cNvSpPr>
          <p:nvPr/>
        </p:nvSpPr>
        <p:spPr bwMode="auto">
          <a:xfrm>
            <a:off x="1126555" y="3605649"/>
            <a:ext cx="3888000" cy="432048"/>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黑体" panose="02010609060101010101" charset="-122"/>
              </a:defRPr>
            </a:lvl1pPr>
            <a:lvl2pPr marL="742950" indent="-285750">
              <a:defRPr>
                <a:solidFill>
                  <a:schemeClr val="tx1"/>
                </a:solidFill>
                <a:latin typeface="Arial" panose="020B0604020202020204" pitchFamily="34" charset="0"/>
                <a:ea typeface="黑体" panose="02010609060101010101" charset="-122"/>
              </a:defRPr>
            </a:lvl2pPr>
            <a:lvl3pPr marL="1143000" indent="-228600">
              <a:defRPr>
                <a:solidFill>
                  <a:schemeClr val="tx1"/>
                </a:solidFill>
                <a:latin typeface="Arial" panose="020B0604020202020204" pitchFamily="34" charset="0"/>
                <a:ea typeface="黑体" panose="02010609060101010101" charset="-122"/>
              </a:defRPr>
            </a:lvl3pPr>
            <a:lvl4pPr marL="1600200" indent="-228600">
              <a:defRPr>
                <a:solidFill>
                  <a:schemeClr val="tx1"/>
                </a:solidFill>
                <a:latin typeface="Arial" panose="020B0604020202020204" pitchFamily="34" charset="0"/>
                <a:ea typeface="黑体" panose="02010609060101010101" charset="-122"/>
              </a:defRPr>
            </a:lvl4pPr>
            <a:lvl5pPr marL="2057400" indent="-22860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algn="ctr" eaLnBrk="1" hangingPunct="1">
              <a:buSzPct val="60000"/>
              <a:buFont typeface="Arial" panose="020B0604020202020204" pitchFamily="34" charset="0"/>
              <a:buNone/>
            </a:pPr>
            <a:endParaRPr lang="zh-CN" altLang="en-US" sz="2400">
              <a:solidFill>
                <a:srgbClr val="FFFFFF"/>
              </a:solidFill>
              <a:latin typeface="Calibri" panose="020F0502020204030204" pitchFamily="34" charset="0"/>
              <a:ea typeface="宋体" panose="02010600030101010101" pitchFamily="2" charset="-122"/>
            </a:endParaRPr>
          </a:p>
        </p:txBody>
      </p:sp>
      <p:sp>
        <p:nvSpPr>
          <p:cNvPr id="7" name="文本框 6"/>
          <p:cNvSpPr txBox="1">
            <a:spLocks noChangeArrowheads="1"/>
          </p:cNvSpPr>
          <p:nvPr/>
        </p:nvSpPr>
        <p:spPr bwMode="auto">
          <a:xfrm>
            <a:off x="672306" y="4574080"/>
            <a:ext cx="5133975" cy="82994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charset="-122"/>
              </a:defRPr>
            </a:lvl1pPr>
            <a:lvl2pPr marL="742950" indent="-285750">
              <a:defRPr>
                <a:solidFill>
                  <a:schemeClr val="tx1"/>
                </a:solidFill>
                <a:latin typeface="Arial" panose="020B0604020202020204" pitchFamily="34" charset="0"/>
                <a:ea typeface="黑体" panose="02010609060101010101" charset="-122"/>
              </a:defRPr>
            </a:lvl2pPr>
            <a:lvl3pPr marL="1143000" indent="-228600">
              <a:defRPr>
                <a:solidFill>
                  <a:schemeClr val="tx1"/>
                </a:solidFill>
                <a:latin typeface="Arial" panose="020B0604020202020204" pitchFamily="34" charset="0"/>
                <a:ea typeface="黑体" panose="02010609060101010101" charset="-122"/>
              </a:defRPr>
            </a:lvl3pPr>
            <a:lvl4pPr marL="1600200" indent="-228600">
              <a:defRPr>
                <a:solidFill>
                  <a:schemeClr val="tx1"/>
                </a:solidFill>
                <a:latin typeface="Arial" panose="020B0604020202020204" pitchFamily="34" charset="0"/>
                <a:ea typeface="黑体" panose="02010609060101010101" charset="-122"/>
              </a:defRPr>
            </a:lvl4pPr>
            <a:lvl5pPr marL="2057400" indent="-228600">
              <a:defRPr>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charset="-122"/>
              </a:defRPr>
            </a:lvl9pPr>
          </a:lstStyle>
          <a:p>
            <a:pPr eaLnBrk="1" hangingPunct="1">
              <a:buSzPct val="60000"/>
            </a:pPr>
            <a:r>
              <a:rPr lang="zh-CN" altLang="en-US" sz="2400" b="1" dirty="0">
                <a:solidFill>
                  <a:schemeClr val="tx1"/>
                </a:solidFill>
                <a:ea typeface="宋体" panose="02010600030101010101" pitchFamily="2" charset="-122"/>
              </a:rPr>
              <a:t>方法二：点击文献题目，进入</a:t>
            </a:r>
            <a:endParaRPr lang="en-US" altLang="zh-CN" sz="2400" b="1" dirty="0">
              <a:solidFill>
                <a:schemeClr val="tx1"/>
              </a:solidFill>
              <a:ea typeface="宋体" panose="02010600030101010101" pitchFamily="2" charset="-122"/>
            </a:endParaRPr>
          </a:p>
          <a:p>
            <a:pPr eaLnBrk="1" hangingPunct="1">
              <a:buSzPct val="60000"/>
            </a:pPr>
            <a:r>
              <a:rPr lang="zh-CN" altLang="en-US" sz="2400" b="1" dirty="0">
                <a:solidFill>
                  <a:schemeClr val="tx1"/>
                </a:solidFill>
                <a:ea typeface="宋体" panose="02010600030101010101" pitchFamily="2" charset="-122"/>
              </a:rPr>
              <a:t>文献知网节页面，发现更多有用文献</a:t>
            </a:r>
            <a:endParaRPr lang="zh-CN" altLang="en-US" sz="2400" b="1" dirty="0">
              <a:solidFill>
                <a:schemeClr val="tx1"/>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6"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6"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4" grpId="0" bldLvl="0"/>
      <p:bldP spid="4" grpId="1" bldLvl="0"/>
      <p:bldP spid="4" grpId="2" bldLvl="0"/>
      <p:bldP spid="4" grpId="3" bldLvl="0"/>
      <p:bldP spid="4" grpId="4" bldLvl="0"/>
      <p:bldP spid="4" grpId="5" bldLvl="0"/>
      <p:bldP spid="4" grpId="6" bldLvl="0" animBg="1"/>
      <p:bldP spid="5" grpId="0" bldLvl="0" animBg="1"/>
      <p:bldP spid="6" grpId="0" bldLvl="0"/>
      <p:bldP spid="6" grpId="1" bldLvl="0"/>
      <p:bldP spid="6" grpId="2" bldLvl="0"/>
      <p:bldP spid="6" grpId="3" bldLvl="0"/>
      <p:bldP spid="6" grpId="4" bldLvl="0"/>
      <p:bldP spid="6" grpId="5" bldLvl="0"/>
      <p:bldP spid="6" grpId="6" bldLvl="0" animBg="1"/>
      <p:bldP spid="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55" y="1246188"/>
            <a:ext cx="9294813"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23" y="1113767"/>
            <a:ext cx="11399837"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导出参考文献</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circle(in)">
                                      <p:cBhvr>
                                        <p:cTn id="16"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 name="TextBox 1"/>
          <p:cNvSpPr txBox="1"/>
          <p:nvPr/>
        </p:nvSpPr>
        <p:spPr>
          <a:xfrm>
            <a:off x="812751" y="2911899"/>
            <a:ext cx="10734378" cy="584775"/>
          </a:xfrm>
          <a:prstGeom prst="rect">
            <a:avLst/>
          </a:prstGeom>
          <a:noFill/>
        </p:spPr>
        <p:txBody>
          <a:bodyPr wrap="square" rtlCol="0">
            <a:spAutoFit/>
          </a:bodyPr>
          <a:p>
            <a:pPr algn="ctr"/>
            <a:r>
              <a:rPr lang="zh-CN" altLang="en-US" sz="3200" b="1" dirty="0" smtClean="0">
                <a:solidFill>
                  <a:schemeClr val="bg1"/>
                </a:solidFill>
                <a:latin typeface="微软雅黑" panose="020B0503020204020204" pitchFamily="34" charset="-122"/>
                <a:ea typeface="微软雅黑" panose="020B0503020204020204" pitchFamily="34" charset="-122"/>
              </a:rPr>
              <a:t>场景五：如何查找期刊，整刊阅读</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06" y="3975318"/>
            <a:ext cx="11466513"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06" y="1065889"/>
            <a:ext cx="11466514" cy="283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文献检索—— 出版物检索</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文献检索—— 出版物检索</a:t>
            </a:r>
            <a:endParaRPr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a:srcRect t="24971"/>
          <a:stretch>
            <a:fillRect/>
          </a:stretch>
        </p:blipFill>
        <p:spPr>
          <a:xfrm>
            <a:off x="615315" y="1458595"/>
            <a:ext cx="10962005" cy="2043430"/>
          </a:xfrm>
          <a:prstGeom prst="rect">
            <a:avLst/>
          </a:prstGeom>
        </p:spPr>
      </p:pic>
      <p:pic>
        <p:nvPicPr>
          <p:cNvPr id="6" name="图片 5"/>
          <p:cNvPicPr>
            <a:picLocks noChangeAspect="1"/>
          </p:cNvPicPr>
          <p:nvPr/>
        </p:nvPicPr>
        <p:blipFill>
          <a:blip r:embed="rId4"/>
          <a:stretch>
            <a:fillRect/>
          </a:stretch>
        </p:blipFill>
        <p:spPr>
          <a:xfrm>
            <a:off x="353695" y="3501390"/>
            <a:ext cx="11485880" cy="2609215"/>
          </a:xfrm>
          <a:prstGeom prst="rect">
            <a:avLst/>
          </a:prstGeom>
        </p:spPr>
      </p:pic>
      <p:pic>
        <p:nvPicPr>
          <p:cNvPr id="7" name="图片 6"/>
          <p:cNvPicPr>
            <a:picLocks noChangeAspect="1"/>
          </p:cNvPicPr>
          <p:nvPr/>
        </p:nvPicPr>
        <p:blipFill>
          <a:blip r:embed="rId5"/>
          <a:srcRect b="19540"/>
          <a:stretch>
            <a:fillRect/>
          </a:stretch>
        </p:blipFill>
        <p:spPr>
          <a:xfrm>
            <a:off x="353060" y="1436370"/>
            <a:ext cx="11485245" cy="5041265"/>
          </a:xfrm>
          <a:prstGeom prst="rect">
            <a:avLst/>
          </a:prstGeom>
        </p:spPr>
      </p:pic>
      <p:sp>
        <p:nvSpPr>
          <p:cNvPr id="9" name="文本框 8"/>
          <p:cNvSpPr txBox="1"/>
          <p:nvPr/>
        </p:nvSpPr>
        <p:spPr>
          <a:xfrm>
            <a:off x="328295" y="699135"/>
            <a:ext cx="6458585" cy="737235"/>
          </a:xfrm>
          <a:prstGeom prst="rect">
            <a:avLst/>
          </a:prstGeom>
          <a:noFill/>
        </p:spPr>
        <p:txBody>
          <a:bodyPr wrap="square" rtlCol="0" anchor="t">
            <a:spAutoFit/>
          </a:bodyPr>
          <a:p>
            <a:pPr algn="l" defTabSz="914400" eaLnBrk="1" hangingPunct="1"/>
            <a:r>
              <a:rPr lang="zh-CN" sz="2400" b="1">
                <a:solidFill>
                  <a:srgbClr val="FFFFFF"/>
                </a:solidFill>
                <a:ea typeface="微软雅黑" panose="020B0503020204020204" pitchFamily="34" charset="-122"/>
                <a:cs typeface="+mn-ea"/>
                <a:sym typeface="+mn-ea"/>
              </a:rPr>
              <a:t>三步走：</a:t>
            </a:r>
            <a:endParaRPr lang="zh-CN" sz="2400" b="1"/>
          </a:p>
          <a:p>
            <a:pPr algn="l" defTabSz="914400" eaLnBrk="1" hangingPunct="1"/>
            <a:r>
              <a:rPr lang="en-US" altLang="zh-CN" sz="1800" b="1">
                <a:solidFill>
                  <a:srgbClr val="FFFFFF"/>
                </a:solidFill>
                <a:ea typeface="微软雅黑" panose="020B0503020204020204" pitchFamily="34" charset="-122"/>
                <a:cs typeface="+mn-ea"/>
                <a:sym typeface="+mn-ea"/>
              </a:rPr>
              <a:t>1.</a:t>
            </a:r>
            <a:r>
              <a:rPr lang="zh-CN" altLang="en-US" sz="1800" b="1">
                <a:solidFill>
                  <a:srgbClr val="FFFFFF"/>
                </a:solidFill>
                <a:ea typeface="微软雅黑" panose="020B0503020204020204" pitchFamily="34" charset="-122"/>
                <a:cs typeface="+mn-ea"/>
                <a:sym typeface="+mn-ea"/>
              </a:rPr>
              <a:t>选择学科</a:t>
            </a:r>
            <a:r>
              <a:rPr lang="en-US" altLang="zh-CN" sz="1800" b="1">
                <a:solidFill>
                  <a:srgbClr val="FFFFFF"/>
                </a:solidFill>
                <a:ea typeface="微软雅黑" panose="020B0503020204020204" pitchFamily="34" charset="-122"/>
                <a:cs typeface="+mn-ea"/>
                <a:sym typeface="+mn-ea"/>
              </a:rPr>
              <a:t>——2.</a:t>
            </a:r>
            <a:r>
              <a:rPr lang="zh-CN" altLang="en-US" sz="1800" b="1">
                <a:solidFill>
                  <a:srgbClr val="FFFFFF"/>
                </a:solidFill>
                <a:ea typeface="微软雅黑" panose="020B0503020204020204" pitchFamily="34" charset="-122"/>
                <a:cs typeface="+mn-ea"/>
                <a:sym typeface="+mn-ea"/>
              </a:rPr>
              <a:t>选择检索项</a:t>
            </a:r>
            <a:r>
              <a:rPr lang="en-US" altLang="zh-CN" sz="1800" b="1">
                <a:solidFill>
                  <a:srgbClr val="FFFFFF"/>
                </a:solidFill>
                <a:ea typeface="微软雅黑" panose="020B0503020204020204" pitchFamily="34" charset="-122"/>
                <a:cs typeface="+mn-ea"/>
                <a:sym typeface="+mn-ea"/>
              </a:rPr>
              <a:t>——3.</a:t>
            </a:r>
            <a:r>
              <a:rPr lang="zh-CN" altLang="en-US" sz="1800" b="1">
                <a:solidFill>
                  <a:srgbClr val="FFFFFF"/>
                </a:solidFill>
                <a:ea typeface="微软雅黑" panose="020B0503020204020204" pitchFamily="34" charset="-122"/>
                <a:cs typeface="+mn-ea"/>
                <a:sym typeface="+mn-ea"/>
              </a:rPr>
              <a:t>输入检索词</a:t>
            </a:r>
            <a:endParaRPr lang="zh-CN" altLang="en-US"/>
          </a:p>
        </p:txBody>
      </p:sp>
      <p:pic>
        <p:nvPicPr>
          <p:cNvPr id="10" name="图片 9"/>
          <p:cNvPicPr>
            <a:picLocks noChangeAspect="1"/>
          </p:cNvPicPr>
          <p:nvPr/>
        </p:nvPicPr>
        <p:blipFill>
          <a:blip r:embed="rId6"/>
          <a:stretch>
            <a:fillRect/>
          </a:stretch>
        </p:blipFill>
        <p:spPr>
          <a:xfrm>
            <a:off x="1257935" y="1436370"/>
            <a:ext cx="9677400" cy="5035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rcRect b="11880"/>
          <a:stretch>
            <a:fillRect/>
          </a:stretch>
        </p:blipFill>
        <p:spPr>
          <a:xfrm>
            <a:off x="467360" y="1451610"/>
            <a:ext cx="11257280" cy="4615815"/>
          </a:xfrm>
          <a:prstGeom prst="rect">
            <a:avLst/>
          </a:prstGeom>
        </p:spPr>
      </p:pic>
      <p:pic>
        <p:nvPicPr>
          <p:cNvPr id="4"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查找核心期刊</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4"/>
          <a:stretch>
            <a:fillRect/>
          </a:stretch>
        </p:blipFill>
        <p:spPr>
          <a:xfrm>
            <a:off x="1845945" y="1202690"/>
            <a:ext cx="8907145" cy="5113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 name="图片 2"/>
          <p:cNvPicPr>
            <a:picLocks noChangeAspect="1"/>
          </p:cNvPicPr>
          <p:nvPr/>
        </p:nvPicPr>
        <p:blipFill>
          <a:blip r:embed="rId2"/>
          <a:srcRect b="11880"/>
          <a:stretch>
            <a:fillRect/>
          </a:stretch>
        </p:blipFill>
        <p:spPr>
          <a:xfrm>
            <a:off x="436880" y="1257300"/>
            <a:ext cx="11257280" cy="4615815"/>
          </a:xfrm>
          <a:prstGeom prst="rect">
            <a:avLst/>
          </a:prstGeom>
        </p:spPr>
      </p:pic>
      <p:pic>
        <p:nvPicPr>
          <p:cNvPr id="2" name="图片 1"/>
          <p:cNvPicPr>
            <a:picLocks noChangeAspect="1"/>
          </p:cNvPicPr>
          <p:nvPr/>
        </p:nvPicPr>
        <p:blipFill>
          <a:blip r:embed="rId3"/>
          <a:stretch>
            <a:fillRect/>
          </a:stretch>
        </p:blipFill>
        <p:spPr>
          <a:xfrm>
            <a:off x="274955" y="1218565"/>
            <a:ext cx="11581130" cy="4819015"/>
          </a:xfrm>
          <a:prstGeom prst="rect">
            <a:avLst/>
          </a:prstGeom>
        </p:spPr>
      </p:pic>
      <p:pic>
        <p:nvPicPr>
          <p:cNvPr id="4"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多种导航查找期刊</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12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12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172" name="文本框 5"/>
          <p:cNvSpPr>
            <a:spLocks noChangeArrowheads="1"/>
          </p:cNvSpPr>
          <p:nvPr/>
        </p:nvSpPr>
        <p:spPr bwMode="auto">
          <a:xfrm>
            <a:off x="633413" y="130175"/>
            <a:ext cx="2665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algn="l" defTabSz="607695" rtl="0" eaLnBrk="0" fontAlgn="base" latinLnBrk="0" hangingPunct="0">
              <a:lnSpc>
                <a:spcPct val="100000"/>
              </a:lnSpc>
              <a:buClrTx/>
              <a:buSzTx/>
              <a:buFontTx/>
              <a:buNone/>
              <a:defRPr/>
            </a:pPr>
            <a:r>
              <a:rPr lang="zh-CN" altLang="en-US" sz="2400" b="1" noProof="0">
                <a:ln>
                  <a:noFill/>
                </a:ln>
                <a:solidFill>
                  <a:schemeClr val="bg1"/>
                </a:solidFill>
                <a:effectLst/>
                <a:uLnTx/>
                <a:uFillTx/>
                <a:latin typeface="Arial" panose="020B0604020202020204" pitchFamily="34" charset="0"/>
                <a:ea typeface="黑体" panose="02010609060101010101" charset="-122"/>
                <a:sym typeface="+mn-ea"/>
              </a:rPr>
              <a:t>资源介绍</a:t>
            </a:r>
            <a:endParaRPr lang="zh-CN" altLang="en-US" sz="2400" b="1" noProof="0">
              <a:ln>
                <a:noFill/>
              </a:ln>
              <a:solidFill>
                <a:schemeClr val="bg1"/>
              </a:solidFill>
              <a:effectLst/>
              <a:uLnTx/>
              <a:uFillTx/>
              <a:latin typeface="Arial" panose="020B0604020202020204" pitchFamily="34" charset="0"/>
              <a:ea typeface="黑体" panose="02010609060101010101" charset="-122"/>
              <a:sym typeface="+mn-ea"/>
            </a:endParaRPr>
          </a:p>
        </p:txBody>
      </p:sp>
      <p:pic>
        <p:nvPicPr>
          <p:cNvPr id="5125"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a:spLocks noChangeArrowheads="1"/>
          </p:cNvSpPr>
          <p:nvPr/>
        </p:nvSpPr>
        <p:spPr bwMode="auto">
          <a:xfrm>
            <a:off x="954478" y="2790825"/>
            <a:ext cx="1000797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中国知识基础设施工程        </a:t>
            </a:r>
            <a:endParaRPr lang="zh-CN" altLang="en-US" sz="2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800" b="1" dirty="0">
                <a:solidFill>
                  <a:srgbClr val="FFC000"/>
                </a:solidFill>
                <a:latin typeface="微软雅黑" panose="020B0503020204020204" pitchFamily="34" charset="-122"/>
                <a:ea typeface="微软雅黑" panose="020B0503020204020204" pitchFamily="34" charset="-122"/>
              </a:rPr>
              <a:t>C</a:t>
            </a:r>
            <a:r>
              <a:rPr lang="en-US" altLang="zh-CN" sz="2800" dirty="0">
                <a:solidFill>
                  <a:schemeClr val="bg1"/>
                </a:solidFill>
                <a:latin typeface="微软雅黑" panose="020B0503020204020204" pitchFamily="34" charset="-122"/>
                <a:ea typeface="微软雅黑" panose="020B0503020204020204" pitchFamily="34" charset="-122"/>
              </a:rPr>
              <a:t>hina </a:t>
            </a:r>
            <a:r>
              <a:rPr lang="en-US" altLang="zh-CN" sz="2800" b="1" dirty="0">
                <a:solidFill>
                  <a:srgbClr val="FFC000"/>
                </a:solidFill>
                <a:latin typeface="微软雅黑" panose="020B0503020204020204" pitchFamily="34" charset="-122"/>
                <a:ea typeface="微软雅黑" panose="020B0503020204020204" pitchFamily="34" charset="-122"/>
              </a:rPr>
              <a:t>N</a:t>
            </a:r>
            <a:r>
              <a:rPr lang="en-US" altLang="zh-CN" sz="2800" dirty="0">
                <a:solidFill>
                  <a:schemeClr val="bg1"/>
                </a:solidFill>
                <a:latin typeface="微软雅黑" panose="020B0503020204020204" pitchFamily="34" charset="-122"/>
                <a:ea typeface="微软雅黑" panose="020B0503020204020204" pitchFamily="34" charset="-122"/>
              </a:rPr>
              <a:t>ational </a:t>
            </a:r>
            <a:r>
              <a:rPr lang="en-US" altLang="zh-CN" sz="2800" b="1" dirty="0">
                <a:solidFill>
                  <a:srgbClr val="FFC000"/>
                </a:solidFill>
                <a:latin typeface="微软雅黑" panose="020B0503020204020204" pitchFamily="34" charset="-122"/>
                <a:ea typeface="微软雅黑" panose="020B0503020204020204" pitchFamily="34" charset="-122"/>
              </a:rPr>
              <a:t>K</a:t>
            </a:r>
            <a:r>
              <a:rPr lang="en-US" altLang="zh-CN" sz="2800" dirty="0">
                <a:solidFill>
                  <a:schemeClr val="bg1"/>
                </a:solidFill>
                <a:latin typeface="微软雅黑" panose="020B0503020204020204" pitchFamily="34" charset="-122"/>
                <a:ea typeface="微软雅黑" panose="020B0503020204020204" pitchFamily="34" charset="-122"/>
              </a:rPr>
              <a:t>nowledge </a:t>
            </a:r>
            <a:r>
              <a:rPr lang="en-US" altLang="zh-CN" sz="2800" b="1" dirty="0">
                <a:solidFill>
                  <a:srgbClr val="FFC000"/>
                </a:solidFill>
                <a:latin typeface="微软雅黑" panose="020B0503020204020204" pitchFamily="34" charset="-122"/>
                <a:ea typeface="微软雅黑" panose="020B0503020204020204" pitchFamily="34" charset="-122"/>
              </a:rPr>
              <a:t>I</a:t>
            </a:r>
            <a:r>
              <a:rPr lang="en-US" altLang="zh-CN" sz="2800" dirty="0">
                <a:solidFill>
                  <a:schemeClr val="bg1"/>
                </a:solidFill>
                <a:latin typeface="微软雅黑" panose="020B0503020204020204" pitchFamily="34" charset="-122"/>
                <a:ea typeface="微软雅黑" panose="020B0503020204020204" pitchFamily="34" charset="-122"/>
              </a:rPr>
              <a:t>nfrastructure</a:t>
            </a:r>
            <a:endParaRPr lang="en-US" altLang="zh-CN" sz="2800" dirty="0">
              <a:solidFill>
                <a:schemeClr val="bg1"/>
              </a:solidFill>
              <a:latin typeface="微软雅黑" panose="020B0503020204020204" pitchFamily="34" charset="-122"/>
              <a:ea typeface="微软雅黑" panose="020B0503020204020204" pitchFamily="34" charset="-122"/>
            </a:endParaRPr>
          </a:p>
        </p:txBody>
      </p:sp>
      <p:sp>
        <p:nvSpPr>
          <p:cNvPr id="5" name="矩形 4"/>
          <p:cNvSpPr>
            <a:spLocks noChangeArrowheads="1"/>
          </p:cNvSpPr>
          <p:nvPr/>
        </p:nvSpPr>
        <p:spPr bwMode="auto">
          <a:xfrm>
            <a:off x="339603" y="4162425"/>
            <a:ext cx="109878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2800"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CNKI </a:t>
            </a:r>
            <a:r>
              <a:rPr lang="zh-CN" altLang="en-US" sz="2400" dirty="0">
                <a:solidFill>
                  <a:schemeClr val="bg1"/>
                </a:solidFill>
                <a:latin typeface="微软雅黑" panose="020B0503020204020204" pitchFamily="34" charset="-122"/>
                <a:ea typeface="微软雅黑" panose="020B0503020204020204" pitchFamily="34" charset="-122"/>
              </a:rPr>
              <a:t>工程于1995年在清华大学正式立项，在政府及社会各界多方努力下，建成了世界上全文信息量规模最大的</a:t>
            </a:r>
            <a:r>
              <a:rPr lang="zh-CN" altLang="en-US" sz="2400" dirty="0">
                <a:solidFill>
                  <a:srgbClr val="FFC000"/>
                </a:solidFill>
                <a:latin typeface="微软雅黑" panose="020B0503020204020204" pitchFamily="34" charset="-122"/>
                <a:ea typeface="微软雅黑" panose="020B0503020204020204" pitchFamily="34" charset="-122"/>
              </a:rPr>
              <a:t>“</a:t>
            </a:r>
            <a:r>
              <a:rPr lang="en-US" altLang="zh-CN" sz="2400" dirty="0">
                <a:solidFill>
                  <a:srgbClr val="FFC000"/>
                </a:solidFill>
                <a:latin typeface="微软雅黑" panose="020B0503020204020204" pitchFamily="34" charset="-122"/>
                <a:ea typeface="微软雅黑" panose="020B0503020204020204" pitchFamily="34" charset="-122"/>
              </a:rPr>
              <a:t>CNKI</a:t>
            </a:r>
            <a:r>
              <a:rPr lang="zh-CN" altLang="en-US" sz="2400" dirty="0">
                <a:solidFill>
                  <a:srgbClr val="FFC000"/>
                </a:solidFill>
                <a:latin typeface="微软雅黑" panose="020B0503020204020204" pitchFamily="34" charset="-122"/>
                <a:ea typeface="微软雅黑" panose="020B0503020204020204" pitchFamily="34" charset="-122"/>
              </a:rPr>
              <a:t>数字图书馆”</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6" name="Picture 6" descr="C:\Documents and Settings\Administrator\桌面\问号-3D小人\问号-3D小人\问号23.jpg"/>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642" y="1019175"/>
            <a:ext cx="3616756"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矩形 2"/>
          <p:cNvPicPr>
            <a:picLocks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92000" y="409575"/>
            <a:ext cx="6117251"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 name="TextBox 1"/>
          <p:cNvSpPr txBox="1"/>
          <p:nvPr/>
        </p:nvSpPr>
        <p:spPr>
          <a:xfrm>
            <a:off x="812751" y="2911899"/>
            <a:ext cx="10734378" cy="583565"/>
          </a:xfrm>
          <a:prstGeom prst="rect">
            <a:avLst/>
          </a:prstGeom>
          <a:noFill/>
        </p:spPr>
        <p:txBody>
          <a:bodyPr wrap="square" rtlCol="0">
            <a:spAutoFit/>
          </a:bodyPr>
          <a:p>
            <a:pPr algn="ctr"/>
            <a:r>
              <a:rPr lang="zh-CN" altLang="en-US" sz="3200" b="1" dirty="0" smtClean="0">
                <a:solidFill>
                  <a:schemeClr val="bg1"/>
                </a:solidFill>
                <a:latin typeface="微软雅黑" panose="020B0503020204020204" pitchFamily="34" charset="-122"/>
                <a:ea typeface="微软雅黑" panose="020B0503020204020204" pitchFamily="34" charset="-122"/>
              </a:rPr>
              <a:t>场景六：如何进行知识元检索</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 name="图片 2"/>
          <p:cNvPicPr>
            <a:picLocks noChangeAspect="1"/>
          </p:cNvPicPr>
          <p:nvPr/>
        </p:nvPicPr>
        <p:blipFill>
          <a:blip r:embed="rId2"/>
          <a:stretch>
            <a:fillRect/>
          </a:stretch>
        </p:blipFill>
        <p:spPr>
          <a:xfrm>
            <a:off x="462280" y="1888490"/>
            <a:ext cx="11266805" cy="27044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知识问答</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909955" y="1273175"/>
            <a:ext cx="10293985" cy="5096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工具书（百科、词典、手册）</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3" name="页脚占位符 2"/>
          <p:cNvSpPr>
            <a:spLocks noGrp="1"/>
          </p:cNvSpPr>
          <p:nvPr>
            <p:ph type="ftr" sz="quarter" idx="10"/>
          </p:nvPr>
        </p:nvSpPr>
        <p:spPr>
          <a:xfrm>
            <a:off x="4038600" y="5894070"/>
            <a:ext cx="4114800" cy="365125"/>
          </a:xfrm>
        </p:spPr>
        <p:txBody>
          <a:bodyPr/>
          <a:p>
            <a:pPr>
              <a:defRPr/>
            </a:pPr>
            <a:r>
              <a:rPr lang="en-US"/>
              <a:t> </a:t>
            </a:r>
            <a:endParaRPr lang="en-US"/>
          </a:p>
        </p:txBody>
      </p:sp>
      <p:pic>
        <p:nvPicPr>
          <p:cNvPr id="5" name="图片 4"/>
          <p:cNvPicPr>
            <a:picLocks noChangeAspect="1"/>
          </p:cNvPicPr>
          <p:nvPr/>
        </p:nvPicPr>
        <p:blipFill>
          <a:blip r:embed="rId3"/>
          <a:stretch>
            <a:fillRect/>
          </a:stretch>
        </p:blipFill>
        <p:spPr>
          <a:xfrm>
            <a:off x="713740" y="808990"/>
            <a:ext cx="10506075" cy="5138420"/>
          </a:xfrm>
          <a:prstGeom prst="rect">
            <a:avLst/>
          </a:prstGeom>
        </p:spPr>
      </p:pic>
      <p:pic>
        <p:nvPicPr>
          <p:cNvPr id="2" name="图片 1"/>
          <p:cNvPicPr>
            <a:picLocks noChangeAspect="1"/>
          </p:cNvPicPr>
          <p:nvPr/>
        </p:nvPicPr>
        <p:blipFill>
          <a:blip r:embed="rId4"/>
          <a:stretch>
            <a:fillRect/>
          </a:stretch>
        </p:blipFill>
        <p:spPr>
          <a:xfrm>
            <a:off x="713740" y="808990"/>
            <a:ext cx="10626090" cy="5570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图片</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243205" y="1308100"/>
            <a:ext cx="11704955" cy="4942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指数</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1024890" y="1228090"/>
            <a:ext cx="10111740" cy="5267960"/>
          </a:xfrm>
          <a:prstGeom prst="rect">
            <a:avLst/>
          </a:prstGeom>
        </p:spPr>
      </p:pic>
      <p:pic>
        <p:nvPicPr>
          <p:cNvPr id="5" name="图片 4"/>
          <p:cNvPicPr>
            <a:picLocks noChangeAspect="1"/>
          </p:cNvPicPr>
          <p:nvPr/>
        </p:nvPicPr>
        <p:blipFill>
          <a:blip r:embed="rId4"/>
          <a:stretch>
            <a:fillRect/>
          </a:stretch>
        </p:blipFill>
        <p:spPr>
          <a:xfrm>
            <a:off x="930275" y="714375"/>
            <a:ext cx="10205720" cy="5990590"/>
          </a:xfrm>
          <a:prstGeom prst="rect">
            <a:avLst/>
          </a:prstGeom>
        </p:spPr>
      </p:pic>
      <p:pic>
        <p:nvPicPr>
          <p:cNvPr id="7" name="图片 6"/>
          <p:cNvPicPr>
            <a:picLocks noChangeAspect="1"/>
          </p:cNvPicPr>
          <p:nvPr/>
        </p:nvPicPr>
        <p:blipFill>
          <a:blip r:embed="rId5"/>
          <a:stretch>
            <a:fillRect/>
          </a:stretch>
        </p:blipFill>
        <p:spPr>
          <a:xfrm>
            <a:off x="991235" y="704850"/>
            <a:ext cx="10031730" cy="6104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4"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dirty="0">
                <a:solidFill>
                  <a:schemeClr val="bg1"/>
                </a:solidFill>
                <a:latin typeface="微软雅黑" panose="020B0503020204020204" pitchFamily="34" charset="-122"/>
                <a:ea typeface="微软雅黑" panose="020B0503020204020204" pitchFamily="34" charset="-122"/>
                <a:sym typeface="+mn-ea"/>
              </a:rPr>
              <a:t>概念关系</a:t>
            </a:r>
            <a:endParaRPr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2086610" y="852805"/>
            <a:ext cx="8018780" cy="5504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1"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4" name="矩形 1"/>
          <p:cNvSpPr>
            <a:spLocks noChangeArrowheads="1"/>
          </p:cNvSpPr>
          <p:nvPr/>
        </p:nvSpPr>
        <p:spPr bwMode="auto">
          <a:xfrm>
            <a:off x="995363" y="1662113"/>
            <a:ext cx="4903787" cy="6683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12303" name="Picture 2" descr="http://pic19.nipic.com/20120222/7255961_114328961000_2.jpg"/>
          <p:cNvPicPr>
            <a:picLocks noChangeAspect="1" noChangeArrowheads="1"/>
          </p:cNvPicPr>
          <p:nvPr/>
        </p:nvPicPr>
        <p:blipFill>
          <a:blip r:embed="rId1" cstate="screen"/>
          <a:srcRect/>
          <a:stretch>
            <a:fillRect/>
          </a:stretch>
        </p:blipFill>
        <p:spPr bwMode="auto">
          <a:xfrm>
            <a:off x="995363" y="2339975"/>
            <a:ext cx="49037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文本框 14"/>
          <p:cNvSpPr>
            <a:spLocks noChangeArrowheads="1"/>
          </p:cNvSpPr>
          <p:nvPr/>
        </p:nvSpPr>
        <p:spPr bwMode="auto">
          <a:xfrm>
            <a:off x="2552700" y="1644650"/>
            <a:ext cx="1789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1800">
              <a:latin typeface="Arial" panose="020B0604020202020204" pitchFamily="34" charset="0"/>
            </a:endParaRPr>
          </a:p>
        </p:txBody>
      </p:sp>
      <p:sp>
        <p:nvSpPr>
          <p:cNvPr id="4" name="矩形 7"/>
          <p:cNvSpPr>
            <a:spLocks noChangeArrowheads="1"/>
          </p:cNvSpPr>
          <p:nvPr/>
        </p:nvSpPr>
        <p:spPr bwMode="auto">
          <a:xfrm>
            <a:off x="6464300" y="1887538"/>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 name="矩形 8"/>
          <p:cNvSpPr>
            <a:spLocks noChangeArrowheads="1"/>
          </p:cNvSpPr>
          <p:nvPr/>
        </p:nvSpPr>
        <p:spPr bwMode="auto">
          <a:xfrm>
            <a:off x="6464300" y="2797175"/>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 name="矩形 9"/>
          <p:cNvSpPr>
            <a:spLocks noChangeArrowheads="1"/>
          </p:cNvSpPr>
          <p:nvPr/>
        </p:nvSpPr>
        <p:spPr bwMode="auto">
          <a:xfrm>
            <a:off x="6464300" y="3706813"/>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 name="矩形 10"/>
          <p:cNvSpPr>
            <a:spLocks noChangeArrowheads="1"/>
          </p:cNvSpPr>
          <p:nvPr/>
        </p:nvSpPr>
        <p:spPr bwMode="auto">
          <a:xfrm>
            <a:off x="6464300" y="4616450"/>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 name="文本框 2"/>
          <p:cNvSpPr>
            <a:spLocks noChangeArrowheads="1"/>
          </p:cNvSpPr>
          <p:nvPr/>
        </p:nvSpPr>
        <p:spPr bwMode="auto">
          <a:xfrm>
            <a:off x="6759575" y="2043113"/>
            <a:ext cx="3457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spcBef>
                <a:spcPts val="1000"/>
              </a:spcBef>
              <a:buFont typeface="Arial" panose="020B0604020202020204" pitchFamily="34" charset="0"/>
              <a:buNone/>
            </a:pPr>
            <a:r>
              <a:rPr lang="en-US" altLang="zh-CN" sz="2400"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1. </a:t>
            </a:r>
            <a:r>
              <a:rPr lang="zh-CN" altLang="en-US" sz="2400" b="1">
                <a:solidFill>
                  <a:schemeClr val="tx1"/>
                </a:solidFill>
                <a:latin typeface="微软雅黑" panose="020B0503020204020204" pitchFamily="34" charset="-122"/>
                <a:ea typeface="微软雅黑" panose="020B0503020204020204" pitchFamily="34" charset="-122"/>
                <a:sym typeface="+mn-ea"/>
              </a:rPr>
              <a:t>资源介绍</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11"/>
          <p:cNvSpPr>
            <a:spLocks noChangeArrowheads="1"/>
          </p:cNvSpPr>
          <p:nvPr/>
        </p:nvSpPr>
        <p:spPr bwMode="auto">
          <a:xfrm>
            <a:off x="6862763" y="2943225"/>
            <a:ext cx="324961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a:solidFill>
                  <a:srgbClr val="000000"/>
                </a:solidFill>
                <a:latin typeface="微软雅黑" panose="020B0503020204020204" pitchFamily="34" charset="-122"/>
                <a:ea typeface="微软雅黑" panose="020B0503020204020204" pitchFamily="34" charset="-122"/>
                <a:sym typeface="+mn-ea"/>
              </a:rPr>
              <a:t>检索技巧</a:t>
            </a:r>
            <a:endParaRPr lang="zh-CN" altLang="en-US" sz="2400" b="1">
              <a:solidFill>
                <a:srgbClr val="000000"/>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10" name="文本框 12"/>
          <p:cNvSpPr>
            <a:spLocks noChangeArrowheads="1"/>
          </p:cNvSpPr>
          <p:nvPr/>
        </p:nvSpPr>
        <p:spPr bwMode="auto">
          <a:xfrm>
            <a:off x="6862763" y="3870325"/>
            <a:ext cx="3354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3.CAJ</a:t>
            </a: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全文阅读器</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3"/>
          <p:cNvSpPr>
            <a:spLocks noChangeArrowheads="1"/>
          </p:cNvSpPr>
          <p:nvPr/>
        </p:nvSpPr>
        <p:spPr bwMode="auto">
          <a:xfrm>
            <a:off x="6862763" y="4765675"/>
            <a:ext cx="324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全球学术快报</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362725" y="2185494"/>
            <a:ext cx="11504762" cy="3590476"/>
          </a:xfrm>
          <a:prstGeom prst="rect">
            <a:avLst/>
          </a:prstGeom>
        </p:spPr>
      </p:pic>
      <p:pic>
        <p:nvPicPr>
          <p:cNvPr id="4" name="图片 3"/>
          <p:cNvPicPr>
            <a:picLocks noChangeAspect="1"/>
          </p:cNvPicPr>
          <p:nvPr/>
        </p:nvPicPr>
        <p:blipFill>
          <a:blip r:embed="rId3"/>
          <a:stretch>
            <a:fillRect/>
          </a:stretch>
        </p:blipFill>
        <p:spPr>
          <a:xfrm>
            <a:off x="1436664" y="1405499"/>
            <a:ext cx="9780952" cy="3904762"/>
          </a:xfrm>
          <a:prstGeom prst="rect">
            <a:avLst/>
          </a:prstGeom>
        </p:spPr>
      </p:pic>
      <p:pic>
        <p:nvPicPr>
          <p:cNvPr id="3"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CAJ全文阅读器下载安装</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72" y="2818186"/>
            <a:ext cx="583141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584622"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4" name="Text Box 6"/>
          <p:cNvSpPr txBox="1">
            <a:spLocks noChangeArrowheads="1"/>
          </p:cNvSpPr>
          <p:nvPr/>
        </p:nvSpPr>
        <p:spPr bwMode="auto">
          <a:xfrm>
            <a:off x="3853438"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5" name="Text Box 7"/>
          <p:cNvSpPr txBox="1">
            <a:spLocks noChangeArrowheads="1"/>
          </p:cNvSpPr>
          <p:nvPr/>
        </p:nvSpPr>
        <p:spPr bwMode="auto">
          <a:xfrm>
            <a:off x="7959771"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6" name="Text Box 8"/>
          <p:cNvSpPr txBox="1">
            <a:spLocks noChangeArrowheads="1"/>
          </p:cNvSpPr>
          <p:nvPr/>
        </p:nvSpPr>
        <p:spPr bwMode="auto">
          <a:xfrm>
            <a:off x="7688838"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7" name="Text Box 9"/>
          <p:cNvSpPr txBox="1">
            <a:spLocks noChangeArrowheads="1"/>
          </p:cNvSpPr>
          <p:nvPr/>
        </p:nvSpPr>
        <p:spPr bwMode="auto">
          <a:xfrm>
            <a:off x="8228589"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8" name="Text Box 10"/>
          <p:cNvSpPr txBox="1">
            <a:spLocks noChangeArrowheads="1"/>
          </p:cNvSpPr>
          <p:nvPr/>
        </p:nvSpPr>
        <p:spPr bwMode="auto">
          <a:xfrm>
            <a:off x="3271355" y="4145336"/>
            <a:ext cx="27008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9" name="Text Box 11"/>
          <p:cNvSpPr txBox="1">
            <a:spLocks noChangeArrowheads="1"/>
          </p:cNvSpPr>
          <p:nvPr/>
        </p:nvSpPr>
        <p:spPr bwMode="auto">
          <a:xfrm>
            <a:off x="4719155" y="3465885"/>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sp>
        <p:nvSpPr>
          <p:cNvPr id="10" name="Line 12"/>
          <p:cNvSpPr>
            <a:spLocks noChangeShapeType="1"/>
          </p:cNvSpPr>
          <p:nvPr/>
        </p:nvSpPr>
        <p:spPr bwMode="auto">
          <a:xfrm flipH="1">
            <a:off x="2936921" y="3573836"/>
            <a:ext cx="649816" cy="0"/>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Text Box 14"/>
          <p:cNvSpPr txBox="1">
            <a:spLocks noChangeArrowheads="1"/>
          </p:cNvSpPr>
          <p:nvPr/>
        </p:nvSpPr>
        <p:spPr bwMode="auto">
          <a:xfrm>
            <a:off x="2475256" y="2657319"/>
            <a:ext cx="461665" cy="1716617"/>
          </a:xfrm>
          <a:prstGeom prst="rect">
            <a:avLst/>
          </a:prstGeom>
          <a:noFill/>
          <a:ln w="22225">
            <a:solidFill>
              <a:srgbClr val="FF0000"/>
            </a:solidFill>
            <a:miter lim="800000"/>
          </a:ln>
          <a:extLst>
            <a:ext uri="{909E8E84-426E-40DD-AFC4-6F175D3DCCD1}">
              <a14:hiddenFill xmlns:a14="http://schemas.microsoft.com/office/drawing/2010/main">
                <a:solidFill>
                  <a:srgbClr val="FFFFFF"/>
                </a:solidFill>
              </a14:hiddenFill>
            </a:ext>
          </a:extLst>
        </p:spPr>
        <p:txBody>
          <a:bodyPr vert="eaVe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文本选择工具</a:t>
            </a:r>
            <a:endParaRPr lang="zh-CN" altLang="en-US" sz="1800">
              <a:latin typeface="Arial" panose="020B0604020202020204" pitchFamily="34" charset="0"/>
            </a:endParaRPr>
          </a:p>
        </p:txBody>
      </p:sp>
      <p:sp>
        <p:nvSpPr>
          <p:cNvPr id="12" name="Text Box 16"/>
          <p:cNvSpPr txBox="1">
            <a:spLocks noChangeArrowheads="1"/>
          </p:cNvSpPr>
          <p:nvPr/>
        </p:nvSpPr>
        <p:spPr bwMode="auto">
          <a:xfrm>
            <a:off x="2665988" y="2062536"/>
            <a:ext cx="1566333" cy="369332"/>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图片截取工具</a:t>
            </a:r>
            <a:endParaRPr lang="zh-CN" altLang="en-US" sz="1800">
              <a:latin typeface="Arial" panose="020B0604020202020204" pitchFamily="34" charset="0"/>
            </a:endParaRPr>
          </a:p>
        </p:txBody>
      </p:sp>
      <p:sp>
        <p:nvSpPr>
          <p:cNvPr id="13" name="Line 17"/>
          <p:cNvSpPr>
            <a:spLocks noChangeShapeType="1"/>
          </p:cNvSpPr>
          <p:nvPr/>
        </p:nvSpPr>
        <p:spPr bwMode="auto">
          <a:xfrm flipH="1" flipV="1">
            <a:off x="3961388" y="2441418"/>
            <a:ext cx="0" cy="102446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4" name="Line 18"/>
          <p:cNvSpPr>
            <a:spLocks noChangeShapeType="1"/>
          </p:cNvSpPr>
          <p:nvPr/>
        </p:nvSpPr>
        <p:spPr bwMode="auto">
          <a:xfrm flipH="1" flipV="1">
            <a:off x="4827104" y="2441418"/>
            <a:ext cx="0" cy="102446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5" name="Text Box 19"/>
          <p:cNvSpPr txBox="1">
            <a:spLocks noChangeArrowheads="1"/>
          </p:cNvSpPr>
          <p:nvPr/>
        </p:nvSpPr>
        <p:spPr bwMode="auto">
          <a:xfrm>
            <a:off x="4558289" y="2062536"/>
            <a:ext cx="1240367" cy="369332"/>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注释工具</a:t>
            </a:r>
            <a:endParaRPr lang="zh-CN" altLang="en-US" sz="1800">
              <a:latin typeface="Arial" panose="020B0604020202020204" pitchFamily="34" charset="0"/>
            </a:endParaRPr>
          </a:p>
        </p:txBody>
      </p:sp>
      <p:sp>
        <p:nvSpPr>
          <p:cNvPr id="16" name="Line 20"/>
          <p:cNvSpPr>
            <a:spLocks noChangeShapeType="1"/>
          </p:cNvSpPr>
          <p:nvPr/>
        </p:nvSpPr>
        <p:spPr bwMode="auto">
          <a:xfrm flipH="1" flipV="1">
            <a:off x="7743871" y="2441418"/>
            <a:ext cx="0" cy="102446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7" name="Text Box 21"/>
          <p:cNvSpPr txBox="1">
            <a:spLocks noChangeArrowheads="1"/>
          </p:cNvSpPr>
          <p:nvPr/>
        </p:nvSpPr>
        <p:spPr bwMode="auto">
          <a:xfrm>
            <a:off x="6772322" y="2062536"/>
            <a:ext cx="1079500" cy="646331"/>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标注按钮</a:t>
            </a:r>
            <a:endParaRPr lang="zh-CN" altLang="en-US" sz="1800">
              <a:latin typeface="Arial" panose="020B0604020202020204" pitchFamily="34" charset="0"/>
            </a:endParaRPr>
          </a:p>
        </p:txBody>
      </p:sp>
      <p:sp>
        <p:nvSpPr>
          <p:cNvPr id="18" name="Line 22"/>
          <p:cNvSpPr>
            <a:spLocks noChangeShapeType="1"/>
          </p:cNvSpPr>
          <p:nvPr/>
        </p:nvSpPr>
        <p:spPr bwMode="auto">
          <a:xfrm flipH="1" flipV="1">
            <a:off x="8067721" y="1846636"/>
            <a:ext cx="0" cy="1564216"/>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 name="Text Box 23"/>
          <p:cNvSpPr txBox="1">
            <a:spLocks noChangeArrowheads="1"/>
          </p:cNvSpPr>
          <p:nvPr/>
        </p:nvSpPr>
        <p:spPr bwMode="auto">
          <a:xfrm>
            <a:off x="7364989" y="1467752"/>
            <a:ext cx="1350433" cy="369332"/>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dirty="0">
                <a:latin typeface="Arial" panose="020B0604020202020204" pitchFamily="34" charset="0"/>
              </a:rPr>
              <a:t>知识元按钮</a:t>
            </a:r>
            <a:endParaRPr lang="zh-CN" altLang="en-US" sz="1800" dirty="0">
              <a:latin typeface="Arial" panose="020B0604020202020204" pitchFamily="34" charset="0"/>
            </a:endParaRPr>
          </a:p>
        </p:txBody>
      </p:sp>
      <p:sp>
        <p:nvSpPr>
          <p:cNvPr id="20" name="Line 24"/>
          <p:cNvSpPr>
            <a:spLocks noChangeShapeType="1"/>
          </p:cNvSpPr>
          <p:nvPr/>
        </p:nvSpPr>
        <p:spPr bwMode="auto">
          <a:xfrm flipH="1" flipV="1">
            <a:off x="8336537" y="2441418"/>
            <a:ext cx="0" cy="102446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 name="Text Box 25"/>
          <p:cNvSpPr txBox="1">
            <a:spLocks noChangeArrowheads="1"/>
          </p:cNvSpPr>
          <p:nvPr/>
        </p:nvSpPr>
        <p:spPr bwMode="auto">
          <a:xfrm>
            <a:off x="8228589" y="2062536"/>
            <a:ext cx="1079500" cy="646331"/>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划词链接</a:t>
            </a:r>
            <a:endParaRPr lang="zh-CN" altLang="en-US" sz="1800">
              <a:latin typeface="Arial" panose="020B0604020202020204" pitchFamily="34" charset="0"/>
            </a:endParaRPr>
          </a:p>
        </p:txBody>
      </p:sp>
      <p:sp>
        <p:nvSpPr>
          <p:cNvPr id="22" name="Line 26"/>
          <p:cNvSpPr>
            <a:spLocks noChangeShapeType="1"/>
          </p:cNvSpPr>
          <p:nvPr/>
        </p:nvSpPr>
        <p:spPr bwMode="auto">
          <a:xfrm flipH="1">
            <a:off x="4393188" y="4405685"/>
            <a:ext cx="0" cy="48471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 name="Text Box 27"/>
          <p:cNvSpPr txBox="1">
            <a:spLocks noChangeArrowheads="1"/>
          </p:cNvSpPr>
          <p:nvPr/>
        </p:nvSpPr>
        <p:spPr bwMode="auto">
          <a:xfrm>
            <a:off x="3910588" y="4890403"/>
            <a:ext cx="4696883" cy="369332"/>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直接打开</a:t>
            </a:r>
            <a:r>
              <a:rPr lang="en-US" altLang="zh-CN" sz="1800">
                <a:latin typeface="Arial" panose="020B0604020202020204" pitchFamily="34" charset="0"/>
              </a:rPr>
              <a:t>IE</a:t>
            </a:r>
            <a:r>
              <a:rPr lang="zh-CN" altLang="en-US" sz="1800">
                <a:latin typeface="Arial" panose="020B0604020202020204" pitchFamily="34" charset="0"/>
              </a:rPr>
              <a:t>浏览器，查看本文的知网节信息</a:t>
            </a:r>
            <a:endParaRPr lang="zh-CN" altLang="en-US" sz="1800">
              <a:latin typeface="Arial" panose="020B0604020202020204" pitchFamily="34" charset="0"/>
            </a:endParaRPr>
          </a:p>
        </p:txBody>
      </p:sp>
      <p:sp>
        <p:nvSpPr>
          <p:cNvPr id="24" name="Text Box 16"/>
          <p:cNvSpPr txBox="1">
            <a:spLocks noChangeArrowheads="1"/>
          </p:cNvSpPr>
          <p:nvPr/>
        </p:nvSpPr>
        <p:spPr bwMode="auto">
          <a:xfrm>
            <a:off x="3260771" y="1450818"/>
            <a:ext cx="1566333" cy="369332"/>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defRPr/>
            </a:pPr>
            <a:r>
              <a:rPr lang="zh-CN" altLang="en-US" sz="1800">
                <a:latin typeface="Arial" panose="020B0604020202020204" pitchFamily="34" charset="0"/>
              </a:rPr>
              <a:t>文字识别</a:t>
            </a:r>
            <a:endParaRPr lang="zh-CN" altLang="en-US" sz="1800">
              <a:latin typeface="Arial" panose="020B0604020202020204" pitchFamily="34" charset="0"/>
            </a:endParaRPr>
          </a:p>
        </p:txBody>
      </p:sp>
      <p:sp>
        <p:nvSpPr>
          <p:cNvPr id="25" name="Line 17"/>
          <p:cNvSpPr>
            <a:spLocks noChangeShapeType="1"/>
          </p:cNvSpPr>
          <p:nvPr/>
        </p:nvSpPr>
        <p:spPr bwMode="auto">
          <a:xfrm flipH="1" flipV="1">
            <a:off x="4308521" y="1802185"/>
            <a:ext cx="14816" cy="1653117"/>
          </a:xfrm>
          <a:prstGeom prst="line">
            <a:avLst/>
          </a:prstGeom>
          <a:noFill/>
          <a:ln w="22225">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Text Box 6"/>
          <p:cNvSpPr txBox="1">
            <a:spLocks noChangeArrowheads="1"/>
          </p:cNvSpPr>
          <p:nvPr/>
        </p:nvSpPr>
        <p:spPr bwMode="auto">
          <a:xfrm>
            <a:off x="4132838" y="3438369"/>
            <a:ext cx="198967" cy="254044"/>
          </a:xfrm>
          <a:prstGeom prst="rect">
            <a:avLst/>
          </a:prstGeom>
          <a:noFill/>
          <a:ln w="25400">
            <a:solidFill>
              <a:srgbClr val="FF0000"/>
            </a:solidFill>
            <a:miter lim="800000"/>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buFont typeface="Arial" panose="020B0604020202020204" pitchFamily="34" charset="0"/>
              <a:buNone/>
              <a:defRPr/>
            </a:pPr>
            <a:endParaRPr lang="zh-CN" altLang="en-US" sz="1050">
              <a:latin typeface="Arial" panose="020B0604020202020204" pitchFamily="34" charset="0"/>
              <a:ea typeface="宋体" panose="02010600030101010101" pitchFamily="2" charset="-122"/>
            </a:endParaRPr>
          </a:p>
        </p:txBody>
      </p:sp>
      <p:pic>
        <p:nvPicPr>
          <p:cNvPr id="27"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CAJ全文阅读器特色功能</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linds(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linds(horizontal)">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linds(horizontal)">
                                      <p:cBhvr>
                                        <p:cTn id="72" dur="500"/>
                                        <p:tgtEl>
                                          <p:spTgt spid="2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linds(horizont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5" grpId="0" bldLvl="0" animBg="1"/>
      <p:bldP spid="17" grpId="0" bldLvl="0" animBg="1"/>
      <p:bldP spid="19" grpId="0" bldLvl="0" animBg="1"/>
      <p:bldP spid="21" grpId="0" bldLvl="0" animBg="1"/>
      <p:bldP spid="23" grpId="0" bldLvl="0" animBg="1"/>
      <p:bldP spid="24" grpId="0" bldLvl="0" animBg="1"/>
      <p:bldP spid="28"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矩形 3"/>
          <p:cNvSpPr>
            <a:spLocks noChangeArrowheads="1"/>
          </p:cNvSpPr>
          <p:nvPr/>
        </p:nvSpPr>
        <p:spPr bwMode="auto">
          <a:xfrm>
            <a:off x="-51435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147"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6" name="文本框 5"/>
          <p:cNvSpPr>
            <a:spLocks noChangeArrowheads="1"/>
          </p:cNvSpPr>
          <p:nvPr/>
        </p:nvSpPr>
        <p:spPr bwMode="auto">
          <a:xfrm>
            <a:off x="633413" y="27305"/>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a:ln>
                  <a:noFill/>
                </a:ln>
                <a:solidFill>
                  <a:schemeClr val="bg1"/>
                </a:solidFill>
                <a:effectLst/>
                <a:uLnTx/>
                <a:uFillTx/>
                <a:latin typeface="Arial" panose="020B0604020202020204" pitchFamily="34" charset="0"/>
                <a:ea typeface="黑体" panose="02010609060101010101" charset="-122"/>
              </a:rPr>
              <a:t>总库资源</a:t>
            </a:r>
            <a:endParaRPr lang="zh-CN" altLang="en-US" sz="2400" b="1" noProof="0">
              <a:ln>
                <a:noFill/>
              </a:ln>
              <a:solidFill>
                <a:schemeClr val="bg1"/>
              </a:solidFill>
              <a:effectLst/>
              <a:uLnTx/>
              <a:uFillTx/>
              <a:latin typeface="Arial" panose="020B0604020202020204" pitchFamily="34" charset="0"/>
              <a:ea typeface="黑体" panose="02010609060101010101"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1"/>
          <p:cNvPicPr>
            <a:picLocks noChangeAspect="1" noChangeArrowheads="1"/>
          </p:cNvPicPr>
          <p:nvPr/>
        </p:nvPicPr>
        <p:blipFill>
          <a:blip r:embed="rId3"/>
          <a:srcRect/>
          <a:stretch>
            <a:fillRect/>
          </a:stretch>
        </p:blipFill>
        <p:spPr bwMode="auto">
          <a:xfrm>
            <a:off x="951548" y="4986020"/>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6146"/>
          <p:cNvSpPr>
            <a:spLocks noGrp="1"/>
          </p:cNvSpPr>
          <p:nvPr/>
        </p:nvSpPr>
        <p:spPr>
          <a:xfrm>
            <a:off x="5377666" y="1540078"/>
            <a:ext cx="7295827" cy="5697220"/>
          </a:xfrm>
          <a:prstGeom prst="rect">
            <a:avLst/>
          </a:prstGeom>
          <a:noFill/>
          <a:ln w="9525">
            <a:noFill/>
            <a:miter/>
          </a:ln>
        </p:spPr>
        <p:txBody>
          <a:bodyPr lIns="100801" tIns="50400" rIns="100801" bIns="50400" anchor="t"/>
          <a:lstStyle>
            <a:lvl1pPr marL="377825" lvl="0" indent="-377825" algn="l" defTabSz="1008380" eaLnBrk="1" fontAlgn="base" latinLnBrk="0" hangingPunct="1">
              <a:spcBef>
                <a:spcPts val="600"/>
              </a:spcBef>
              <a:spcAft>
                <a:spcPts val="600"/>
              </a:spcAft>
              <a:buFont typeface="Arial" panose="020B0604020202020204" pitchFamily="34" charset="0"/>
              <a:buChar char="•"/>
              <a:defRPr sz="2600" b="0" i="0" u="none" kern="1200" baseline="0">
                <a:solidFill>
                  <a:schemeClr val="accent1"/>
                </a:solidFill>
                <a:latin typeface="+mn-lt"/>
                <a:ea typeface="+mn-ea"/>
                <a:cs typeface="+mn-cs"/>
              </a:defRPr>
            </a:lvl1pPr>
            <a:lvl2pPr marL="819150" lvl="1" indent="-314325" algn="l" defTabSz="1008380" eaLnBrk="1" fontAlgn="base" latinLnBrk="0" hangingPunct="1">
              <a:spcBef>
                <a:spcPts val="600"/>
              </a:spcBef>
              <a:spcAft>
                <a:spcPts val="600"/>
              </a:spcAft>
              <a:buFont typeface="Arial" panose="020B0604020202020204" pitchFamily="34" charset="0"/>
              <a:buChar char="–"/>
              <a:defRPr sz="2200" b="0" i="0" u="none" kern="1200" baseline="0">
                <a:solidFill>
                  <a:schemeClr val="accent1"/>
                </a:solidFill>
                <a:latin typeface="+mn-lt"/>
                <a:ea typeface="+mn-ea"/>
                <a:cs typeface="+mn-cs"/>
              </a:defRPr>
            </a:lvl2pPr>
            <a:lvl3pPr marL="1260475" lvl="2" indent="-252095" algn="l" defTabSz="1008380" eaLnBrk="1" fontAlgn="base" latinLnBrk="0" hangingPunct="1">
              <a:spcBef>
                <a:spcPts val="600"/>
              </a:spcBef>
              <a:spcAft>
                <a:spcPts val="600"/>
              </a:spcAft>
              <a:buFont typeface="Arial" panose="020B0604020202020204" pitchFamily="34" charset="0"/>
              <a:buChar char="•"/>
              <a:defRPr sz="1900" b="0" i="0" u="none" kern="1200" baseline="0">
                <a:solidFill>
                  <a:schemeClr val="accent1"/>
                </a:solidFill>
                <a:latin typeface="+mn-lt"/>
                <a:ea typeface="+mn-ea"/>
                <a:cs typeface="+mn-cs"/>
              </a:defRPr>
            </a:lvl3pPr>
            <a:lvl4pPr marL="1764030" lvl="3" indent="-25273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4pPr>
            <a:lvl5pPr marL="2268855" lvl="4" indent="-25273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5pPr>
            <a:lvl6pPr marL="2514600" lvl="5" indent="-22860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6pPr>
            <a:lvl7pPr marL="2971800" lvl="6" indent="-22860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7pPr>
            <a:lvl8pPr marL="3429000" lvl="7" indent="-22860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8pPr>
            <a:lvl9pPr marL="3886200" lvl="8" indent="-228600" algn="l" defTabSz="1008380" eaLnBrk="1" fontAlgn="base" latinLnBrk="0" hangingPunct="1">
              <a:spcBef>
                <a:spcPts val="600"/>
              </a:spcBef>
              <a:spcAft>
                <a:spcPts val="600"/>
              </a:spcAft>
              <a:buFont typeface="Arial" panose="020B0604020202020204" pitchFamily="34" charset="0"/>
              <a:buChar char="»"/>
              <a:defRPr sz="1700" b="0" i="0" u="none" kern="1200" baseline="0">
                <a:solidFill>
                  <a:schemeClr val="accent1"/>
                </a:solidFill>
                <a:latin typeface="+mn-lt"/>
                <a:ea typeface="+mn-ea"/>
                <a:cs typeface="+mn-cs"/>
              </a:defRPr>
            </a:lvl9pPr>
          </a:lstStyle>
          <a:p>
            <a:r>
              <a:rPr lang="zh-CN" altLang="en-US" sz="1800" strike="noStrike" noProof="1">
                <a:solidFill>
                  <a:srgbClr val="FF0000"/>
                </a:solidFill>
                <a:ea typeface="+mn-lt"/>
                <a:cs typeface="+mn-lt"/>
              </a:rPr>
              <a:t>期刊 </a:t>
            </a:r>
            <a:r>
              <a:rPr lang="zh-CN" altLang="en-US" sz="1800" strike="noStrike" noProof="1">
                <a:solidFill>
                  <a:schemeClr val="tx1"/>
                </a:solidFill>
                <a:ea typeface="+mn-lt"/>
                <a:cs typeface="+mn-lt"/>
              </a:rPr>
              <a:t>           国内学术期刊</a:t>
            </a:r>
            <a:r>
              <a:rPr lang="en-US" altLang="zh-CN" sz="1800" b="1" i="1" strike="noStrike" noProof="1">
                <a:solidFill>
                  <a:srgbClr val="FF0000"/>
                </a:solidFill>
                <a:ea typeface="+mn-lt"/>
                <a:cs typeface="+mn-lt"/>
              </a:rPr>
              <a:t>8499</a:t>
            </a:r>
            <a:r>
              <a:rPr lang="zh-CN" altLang="en-US" sz="1800" strike="noStrike" noProof="1">
                <a:solidFill>
                  <a:schemeClr val="tx1"/>
                </a:solidFill>
                <a:ea typeface="+mn-lt"/>
                <a:cs typeface="+mn-lt"/>
              </a:rPr>
              <a:t>种，全文文献总量</a:t>
            </a:r>
            <a:r>
              <a:rPr sz="1800" b="1" i="1" strike="noStrike" noProof="1">
                <a:solidFill>
                  <a:srgbClr val="FF0000"/>
                </a:solidFill>
                <a:ea typeface="+mn-lt"/>
                <a:cs typeface="+mn-lt"/>
              </a:rPr>
              <a:t>51,497,844</a:t>
            </a:r>
            <a:r>
              <a:rPr sz="1800" b="1" i="1" strike="noStrike" noProof="1">
                <a:solidFill>
                  <a:schemeClr val="tx1"/>
                </a:solidFill>
                <a:ea typeface="+mn-lt"/>
                <a:cs typeface="+mn-lt"/>
              </a:rPr>
              <a:t> </a:t>
            </a:r>
            <a:r>
              <a:rPr lang="zh-CN" altLang="en-US" sz="1800" strike="noStrike" noProof="1">
                <a:solidFill>
                  <a:schemeClr val="tx1"/>
                </a:solidFill>
                <a:ea typeface="+mn-lt"/>
                <a:cs typeface="+mn-lt"/>
              </a:rPr>
              <a:t>篇                     </a:t>
            </a:r>
            <a:endParaRPr lang="zh-CN" altLang="en-US" sz="1800" strike="noStrike" noProof="1">
              <a:solidFill>
                <a:schemeClr val="tx1"/>
              </a:solidFill>
              <a:ea typeface="+mn-lt"/>
              <a:cs typeface="+mn-lt"/>
            </a:endParaRPr>
          </a:p>
          <a:p>
            <a:r>
              <a:rPr lang="zh-CN" altLang="en-US" sz="1800" strike="noStrike" noProof="1">
                <a:solidFill>
                  <a:srgbClr val="FF0000"/>
                </a:solidFill>
                <a:ea typeface="+mn-lt"/>
                <a:cs typeface="+mn-lt"/>
              </a:rPr>
              <a:t>会议论文 </a:t>
            </a:r>
            <a:r>
              <a:rPr lang="zh-CN" altLang="en-US" sz="1800" strike="noStrike" noProof="1">
                <a:solidFill>
                  <a:schemeClr val="tx1"/>
                </a:solidFill>
                <a:ea typeface="+mn-lt"/>
                <a:cs typeface="+mn-lt"/>
              </a:rPr>
              <a:t>     国内外学术会议论文集</a:t>
            </a:r>
            <a:r>
              <a:rPr lang="zh-CN" altLang="en-US" sz="1800" i="1" strike="noStrike" noProof="1">
                <a:solidFill>
                  <a:schemeClr val="tx1"/>
                </a:solidFill>
                <a:ea typeface="+mn-lt"/>
                <a:cs typeface="+mn-lt"/>
              </a:rPr>
              <a:t> </a:t>
            </a:r>
            <a:r>
              <a:rPr sz="1800" b="1" i="1" strike="noStrike" noProof="1">
                <a:solidFill>
                  <a:srgbClr val="FF0000"/>
                </a:solidFill>
                <a:ea typeface="+mn-lt"/>
                <a:cs typeface="+mn-lt"/>
              </a:rPr>
              <a:t>34482</a:t>
            </a:r>
            <a:r>
              <a:rPr lang="zh-CN" altLang="en-US" sz="1800" strike="noStrike" noProof="1">
                <a:solidFill>
                  <a:schemeClr val="tx1"/>
                </a:solidFill>
                <a:ea typeface="+mn-lt"/>
                <a:cs typeface="+mn-lt"/>
              </a:rPr>
              <a:t>本，文献</a:t>
            </a:r>
            <a:r>
              <a:rPr sz="1800" b="1" i="1" strike="noStrike" noProof="1">
                <a:solidFill>
                  <a:srgbClr val="FF0000"/>
                </a:solidFill>
                <a:ea typeface="+mn-lt"/>
                <a:cs typeface="+mn-lt"/>
              </a:rPr>
              <a:t>3,043,954</a:t>
            </a:r>
            <a:r>
              <a:rPr lang="zh-CN" altLang="en-US" sz="1800" strike="noStrike" noProof="1">
                <a:solidFill>
                  <a:schemeClr val="tx1"/>
                </a:solidFill>
                <a:ea typeface="+mn-lt"/>
                <a:cs typeface="+mn-lt"/>
              </a:rPr>
              <a:t>篇</a:t>
            </a:r>
            <a:endParaRPr lang="zh-CN" altLang="en-US" sz="1800" strike="noStrike" noProof="1">
              <a:solidFill>
                <a:schemeClr val="tx1"/>
              </a:solidFill>
              <a:ea typeface="+mn-lt"/>
              <a:cs typeface="+mn-lt"/>
            </a:endParaRPr>
          </a:p>
          <a:p>
            <a:r>
              <a:rPr lang="zh-CN" altLang="en-US" sz="1800" strike="noStrike" noProof="1">
                <a:solidFill>
                  <a:srgbClr val="FF0000"/>
                </a:solidFill>
                <a:ea typeface="+mn-lt"/>
                <a:cs typeface="+mn-lt"/>
              </a:rPr>
              <a:t>学位论文</a:t>
            </a:r>
            <a:r>
              <a:rPr lang="zh-CN" altLang="en-US" sz="1800" strike="noStrike" noProof="1">
                <a:solidFill>
                  <a:schemeClr val="tx1"/>
                </a:solidFill>
                <a:ea typeface="+mn-lt"/>
                <a:cs typeface="+mn-lt"/>
              </a:rPr>
              <a:t>      博硕士学位论文全文文献</a:t>
            </a:r>
            <a:r>
              <a:rPr sz="1800" b="1" i="1" strike="noStrike" noProof="1">
                <a:solidFill>
                  <a:srgbClr val="FF0000"/>
                </a:solidFill>
                <a:ea typeface="+mn-lt"/>
                <a:cs typeface="+mn-lt"/>
              </a:rPr>
              <a:t>3,700,818</a:t>
            </a:r>
            <a:r>
              <a:rPr lang="zh-CN" altLang="en-US" sz="1800" strike="noStrike" noProof="1">
                <a:solidFill>
                  <a:schemeClr val="tx1"/>
                </a:solidFill>
                <a:ea typeface="+mn-lt"/>
                <a:cs typeface="+mn-lt"/>
              </a:rPr>
              <a:t>篇</a:t>
            </a:r>
            <a:endParaRPr lang="zh-CN" altLang="en-US" sz="1800" strike="noStrike" noProof="1">
              <a:solidFill>
                <a:schemeClr val="tx1"/>
              </a:solidFill>
              <a:ea typeface="+mn-lt"/>
              <a:cs typeface="+mn-lt"/>
            </a:endParaRPr>
          </a:p>
          <a:p>
            <a:r>
              <a:rPr lang="zh-CN" altLang="en-US" sz="1800" strike="noStrike" noProof="1">
                <a:solidFill>
                  <a:srgbClr val="FF0000"/>
                </a:solidFill>
                <a:ea typeface="+mn-lt"/>
                <a:cs typeface="+mn-lt"/>
              </a:rPr>
              <a:t>报纸 </a:t>
            </a:r>
            <a:r>
              <a:rPr lang="zh-CN" altLang="en-US" sz="1800" strike="noStrike" noProof="1">
                <a:solidFill>
                  <a:schemeClr val="tx1"/>
                </a:solidFill>
                <a:ea typeface="+mn-lt"/>
                <a:cs typeface="+mn-lt"/>
              </a:rPr>
              <a:t>            报纸全文文献</a:t>
            </a:r>
            <a:r>
              <a:rPr sz="1800" b="1" i="1" strike="noStrike" noProof="1">
                <a:solidFill>
                  <a:srgbClr val="FF0000"/>
                </a:solidFill>
                <a:ea typeface="+mn-lt"/>
                <a:cs typeface="+mn-lt"/>
              </a:rPr>
              <a:t>16,455,916</a:t>
            </a:r>
            <a:r>
              <a:rPr lang="zh-CN" altLang="en-US" sz="1800" strike="noStrike" noProof="1">
                <a:solidFill>
                  <a:schemeClr val="tx1"/>
                </a:solidFill>
                <a:ea typeface="+mn-lt"/>
                <a:cs typeface="+mn-lt"/>
                <a:sym typeface="+mn-ea"/>
              </a:rPr>
              <a:t>篇</a:t>
            </a:r>
            <a:endParaRPr lang="zh-CN" altLang="en-US" sz="1800" strike="noStrike" noProof="1">
              <a:solidFill>
                <a:schemeClr val="tx1"/>
              </a:solidFill>
              <a:ea typeface="+mn-lt"/>
              <a:cs typeface="+mn-lt"/>
              <a:sym typeface="+mn-ea"/>
            </a:endParaRPr>
          </a:p>
          <a:p>
            <a:pPr algn="l"/>
            <a:r>
              <a:rPr lang="zh-CN" altLang="en-US" sz="1800" strike="noStrike" noProof="1">
                <a:solidFill>
                  <a:schemeClr val="tx1"/>
                </a:solidFill>
                <a:ea typeface="+mn-lt"/>
                <a:cs typeface="+mn-lt"/>
              </a:rPr>
              <a:t>专利             中国专利</a:t>
            </a:r>
            <a:r>
              <a:rPr lang="zh-CN" altLang="en-US" sz="1800" strike="noStrike" noProof="1">
                <a:solidFill>
                  <a:srgbClr val="FF0000"/>
                </a:solidFill>
                <a:ea typeface="+mn-lt"/>
                <a:cs typeface="+mn-lt"/>
              </a:rPr>
              <a:t> </a:t>
            </a:r>
            <a:r>
              <a:rPr lang="zh-CN" altLang="en-US" sz="1800" b="1" strike="noStrike" noProof="1">
                <a:solidFill>
                  <a:srgbClr val="FF0000"/>
                </a:solidFill>
                <a:ea typeface="+mn-lt"/>
                <a:cs typeface="+mn-lt"/>
              </a:rPr>
              <a:t>19,676,150</a:t>
            </a:r>
            <a:r>
              <a:rPr lang="zh-CN" altLang="en-US" sz="1800" strike="noStrike" noProof="1">
                <a:solidFill>
                  <a:schemeClr val="tx1"/>
                </a:solidFill>
                <a:ea typeface="+mn-lt"/>
                <a:cs typeface="+mn-lt"/>
              </a:rPr>
              <a:t>条，海外专利</a:t>
            </a:r>
            <a:r>
              <a:rPr lang="zh-CN" altLang="en-US" sz="1800" b="1" strike="noStrike" noProof="1">
                <a:solidFill>
                  <a:srgbClr val="FF0000"/>
                </a:solidFill>
                <a:ea typeface="+mn-lt"/>
                <a:cs typeface="+mn-lt"/>
              </a:rPr>
              <a:t>90,232,965</a:t>
            </a:r>
            <a:r>
              <a:rPr lang="zh-CN" altLang="en-US" sz="1800" strike="noStrike" noProof="1">
                <a:solidFill>
                  <a:schemeClr val="tx1"/>
                </a:solidFill>
                <a:ea typeface="+mn-lt"/>
                <a:cs typeface="+mn-lt"/>
              </a:rPr>
              <a:t> 条</a:t>
            </a:r>
            <a:endParaRPr lang="zh-CN" altLang="en-US" sz="1800" strike="noStrike" noProof="1">
              <a:solidFill>
                <a:schemeClr val="tx1"/>
              </a:solidFill>
              <a:ea typeface="+mn-lt"/>
              <a:cs typeface="+mn-lt"/>
            </a:endParaRPr>
          </a:p>
          <a:p>
            <a:r>
              <a:rPr lang="zh-CN" altLang="en-US" sz="1800" strike="noStrike" noProof="1">
                <a:solidFill>
                  <a:schemeClr val="tx1"/>
                </a:solidFill>
                <a:ea typeface="+mn-lt"/>
                <a:cs typeface="+mn-lt"/>
              </a:rPr>
              <a:t>标准              全文</a:t>
            </a:r>
            <a:r>
              <a:rPr lang="zh-CN" altLang="en-US" sz="1800" b="1" strike="noStrike" noProof="1">
                <a:solidFill>
                  <a:srgbClr val="FF0000"/>
                </a:solidFill>
                <a:ea typeface="+mn-lt"/>
                <a:cs typeface="+mn-lt"/>
              </a:rPr>
              <a:t>74313</a:t>
            </a:r>
            <a:r>
              <a:rPr lang="zh-CN" altLang="en-US" sz="1800" strike="noStrike" noProof="1">
                <a:solidFill>
                  <a:schemeClr val="tx1"/>
                </a:solidFill>
                <a:ea typeface="+mn-lt"/>
                <a:cs typeface="+mn-lt"/>
              </a:rPr>
              <a:t>篇，题录</a:t>
            </a:r>
            <a:r>
              <a:rPr lang="zh-CN" altLang="en-US" sz="1800" b="1" strike="noStrike" noProof="1">
                <a:solidFill>
                  <a:srgbClr val="FF0000"/>
                </a:solidFill>
                <a:ea typeface="+mn-lt"/>
                <a:cs typeface="+mn-lt"/>
              </a:rPr>
              <a:t>546356</a:t>
            </a:r>
            <a:r>
              <a:rPr lang="zh-CN" altLang="en-US" sz="1800" strike="noStrike" noProof="1">
                <a:solidFill>
                  <a:schemeClr val="tx1"/>
                </a:solidFill>
                <a:ea typeface="+mn-lt"/>
                <a:cs typeface="+mn-lt"/>
              </a:rPr>
              <a:t>     </a:t>
            </a:r>
            <a:endParaRPr lang="zh-CN" altLang="en-US" sz="1800" strike="noStrike" noProof="1">
              <a:solidFill>
                <a:schemeClr val="tx1"/>
              </a:solidFill>
              <a:ea typeface="+mn-lt"/>
              <a:cs typeface="+mn-lt"/>
            </a:endParaRPr>
          </a:p>
          <a:p>
            <a:r>
              <a:rPr lang="zh-CN" altLang="en-US" sz="1800" strike="noStrike" noProof="1">
                <a:solidFill>
                  <a:schemeClr val="tx1"/>
                </a:solidFill>
                <a:ea typeface="+mn-lt"/>
                <a:cs typeface="+mn-lt"/>
              </a:rPr>
              <a:t>科技成果       科技成果</a:t>
            </a:r>
            <a:r>
              <a:rPr sz="1800" b="1" i="1" strike="noStrike" noProof="1">
                <a:solidFill>
                  <a:srgbClr val="FF0000"/>
                </a:solidFill>
                <a:ea typeface="+mn-lt"/>
                <a:cs typeface="+mn-lt"/>
              </a:rPr>
              <a:t>809,613</a:t>
            </a:r>
            <a:r>
              <a:rPr lang="zh-CN" altLang="en-US" sz="1800" strike="noStrike" noProof="1">
                <a:solidFill>
                  <a:schemeClr val="tx1"/>
                </a:solidFill>
                <a:ea typeface="+mn-lt"/>
                <a:cs typeface="+mn-lt"/>
              </a:rPr>
              <a:t>项</a:t>
            </a:r>
            <a:endParaRPr lang="zh-CN" altLang="en-US" sz="1800" strike="noStrike" noProof="1">
              <a:solidFill>
                <a:schemeClr val="tx1"/>
              </a:solidFill>
              <a:ea typeface="+mn-lt"/>
              <a:cs typeface="+mn-lt"/>
            </a:endParaRPr>
          </a:p>
          <a:p>
            <a:r>
              <a:rPr lang="zh-CN" altLang="en-US" sz="1800" strike="noStrike" noProof="1">
                <a:solidFill>
                  <a:schemeClr val="tx1"/>
                </a:solidFill>
                <a:ea typeface="+mn-lt"/>
                <a:cs typeface="+mn-lt"/>
              </a:rPr>
              <a:t>工具书           </a:t>
            </a:r>
            <a:r>
              <a:rPr lang="en-US" altLang="zh-CN" sz="1800" b="1" i="1" strike="noStrike" noProof="1">
                <a:solidFill>
                  <a:srgbClr val="FF0000"/>
                </a:solidFill>
                <a:ea typeface="+mn-lt"/>
                <a:cs typeface="+mn-lt"/>
              </a:rPr>
              <a:t>9990</a:t>
            </a:r>
            <a:r>
              <a:rPr lang="zh-CN" altLang="en-US" sz="1800" strike="noStrike" noProof="1">
                <a:solidFill>
                  <a:schemeClr val="tx1"/>
                </a:solidFill>
                <a:ea typeface="+mn-lt"/>
                <a:cs typeface="+mn-lt"/>
              </a:rPr>
              <a:t>多部</a:t>
            </a:r>
            <a:endParaRPr lang="zh-CN" altLang="en-US" sz="1800" strike="noStrike" noProof="1">
              <a:solidFill>
                <a:schemeClr val="tx1"/>
              </a:solidFill>
              <a:ea typeface="+mn-lt"/>
              <a:cs typeface="+mn-lt"/>
            </a:endParaRPr>
          </a:p>
          <a:p>
            <a:r>
              <a:rPr lang="zh-CN" altLang="en-US" sz="1800" strike="noStrike" noProof="1">
                <a:solidFill>
                  <a:schemeClr val="tx1"/>
                </a:solidFill>
                <a:ea typeface="+mn-lt"/>
                <a:cs typeface="+mn-lt"/>
              </a:rPr>
              <a:t>年鉴               </a:t>
            </a:r>
            <a:r>
              <a:rPr sz="1800" b="1" strike="noStrike" noProof="1">
                <a:solidFill>
                  <a:srgbClr val="FF0000"/>
                </a:solidFill>
                <a:ea typeface="+mn-lt"/>
                <a:cs typeface="+mn-lt"/>
              </a:rPr>
              <a:t>4128</a:t>
            </a:r>
            <a:r>
              <a:rPr sz="1800" strike="noStrike" noProof="1">
                <a:solidFill>
                  <a:schemeClr val="tx1"/>
                </a:solidFill>
                <a:ea typeface="+mn-lt"/>
                <a:cs typeface="+mn-lt"/>
              </a:rPr>
              <a:t>种，</a:t>
            </a:r>
            <a:r>
              <a:rPr sz="1800" b="1" strike="noStrike" noProof="1">
                <a:solidFill>
                  <a:srgbClr val="FF0000"/>
                </a:solidFill>
                <a:ea typeface="+mn-lt"/>
                <a:cs typeface="+mn-lt"/>
              </a:rPr>
              <a:t>33337</a:t>
            </a:r>
            <a:r>
              <a:rPr sz="1800" strike="noStrike" noProof="1">
                <a:solidFill>
                  <a:schemeClr val="tx1"/>
                </a:solidFill>
                <a:ea typeface="+mn-lt"/>
                <a:cs typeface="+mn-lt"/>
              </a:rPr>
              <a:t>本</a:t>
            </a:r>
            <a:endParaRPr sz="1800" strike="noStrike" noProof="1">
              <a:solidFill>
                <a:schemeClr val="tx1"/>
              </a:solidFill>
              <a:ea typeface="+mn-lt"/>
              <a:cs typeface="+mn-lt"/>
            </a:endParaRPr>
          </a:p>
          <a:p>
            <a:r>
              <a:rPr lang="zh-CN" altLang="en-US" sz="1800" strike="noStrike" noProof="1">
                <a:solidFill>
                  <a:schemeClr val="tx1"/>
                </a:solidFill>
                <a:ea typeface="+mn-lt"/>
                <a:cs typeface="+mn-lt"/>
              </a:rPr>
              <a:t>古籍               </a:t>
            </a:r>
            <a:r>
              <a:rPr lang="en-US" altLang="zh-CN" sz="1800" b="1" i="1" strike="noStrike" noProof="1">
                <a:solidFill>
                  <a:srgbClr val="FF0000"/>
                </a:solidFill>
                <a:ea typeface="+mn-lt"/>
                <a:cs typeface="+mn-lt"/>
              </a:rPr>
              <a:t>5703</a:t>
            </a:r>
            <a:r>
              <a:rPr lang="zh-CN" altLang="en-US" sz="1800" strike="noStrike" noProof="1">
                <a:solidFill>
                  <a:schemeClr val="tx1"/>
                </a:solidFill>
                <a:ea typeface="+mn-lt"/>
                <a:cs typeface="+mn-lt"/>
              </a:rPr>
              <a:t>本</a:t>
            </a:r>
            <a:endParaRPr lang="zh-CN" altLang="en-US" sz="1800" strike="noStrike" noProof="1">
              <a:solidFill>
                <a:schemeClr val="tx1"/>
              </a:solidFill>
              <a:ea typeface="+mn-lt"/>
              <a:cs typeface="+mn-lt"/>
            </a:endParaRPr>
          </a:p>
          <a:p>
            <a:pPr marL="0" indent="0" fontAlgn="base">
              <a:buClrTx/>
              <a:buNone/>
            </a:pPr>
            <a:endParaRPr lang="zh-CN" altLang="en-US" sz="1400" strike="noStrike" noProof="1">
              <a:solidFill>
                <a:srgbClr val="324F5E"/>
              </a:solidFill>
              <a:latin typeface="+mn-lt"/>
              <a:ea typeface="+mn-ea"/>
              <a:cs typeface="+mn-cs"/>
              <a:sym typeface="+mn-ea"/>
            </a:endParaRPr>
          </a:p>
          <a:p>
            <a:pPr marL="0" indent="0" fontAlgn="base">
              <a:buClrTx/>
              <a:buNone/>
            </a:pPr>
            <a:endParaRPr lang="zh-CN" altLang="en-US" sz="1400" strike="noStrike" noProof="1">
              <a:solidFill>
                <a:srgbClr val="324F5E"/>
              </a:solidFill>
              <a:latin typeface="+mn-lt"/>
              <a:ea typeface="+mn-ea"/>
              <a:cs typeface="+mn-cs"/>
              <a:sym typeface="+mn-ea"/>
            </a:endParaRPr>
          </a:p>
          <a:p>
            <a:pPr marL="0" indent="0" fontAlgn="base">
              <a:buNone/>
            </a:pPr>
            <a:endParaRPr lang="zh-CN" altLang="en-US" sz="2000" strike="noStrike" noProof="1">
              <a:solidFill>
                <a:srgbClr val="324F5E"/>
              </a:solidFill>
            </a:endParaRPr>
          </a:p>
        </p:txBody>
      </p:sp>
      <p:sp>
        <p:nvSpPr>
          <p:cNvPr id="4" name="矩形 3"/>
          <p:cNvSpPr/>
          <p:nvPr/>
        </p:nvSpPr>
        <p:spPr>
          <a:xfrm>
            <a:off x="88900" y="1510664"/>
            <a:ext cx="5032070" cy="1780219"/>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 name="矩形 4"/>
          <p:cNvSpPr/>
          <p:nvPr/>
        </p:nvSpPr>
        <p:spPr>
          <a:xfrm>
            <a:off x="103505" y="1510664"/>
            <a:ext cx="5011849" cy="452393"/>
          </a:xfrm>
          <a:prstGeom prst="rect">
            <a:avLst/>
          </a:prstGeom>
          <a:solidFill>
            <a:srgbClr val="336699"/>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rPr>
              <a:t>学术与专业文献</a:t>
            </a:r>
            <a:endParaRPr lang="zh-CN" altLang="en-US" b="1" dirty="0">
              <a:solidFill>
                <a:schemeClr val="bg1"/>
              </a:solidFill>
            </a:endParaRPr>
          </a:p>
        </p:txBody>
      </p:sp>
      <p:sp>
        <p:nvSpPr>
          <p:cNvPr id="6" name="文本框 26"/>
          <p:cNvSpPr txBox="1"/>
          <p:nvPr/>
        </p:nvSpPr>
        <p:spPr>
          <a:xfrm>
            <a:off x="343137" y="1981215"/>
            <a:ext cx="5023258" cy="1309668"/>
          </a:xfrm>
          <a:prstGeom prst="rect">
            <a:avLst/>
          </a:prstGeom>
          <a:noFill/>
        </p:spPr>
        <p:txBody>
          <a:bodyPr wrap="square" rtlCol="0">
            <a:spAutoFit/>
          </a:bodyPr>
          <a:lstStyle/>
          <a:p>
            <a:r>
              <a:rPr lang="en-US" altLang="zh-CN" sz="1200" b="1" dirty="0">
                <a:solidFill>
                  <a:schemeClr val="tx1"/>
                </a:solidFill>
                <a:ea typeface="+mn-lt"/>
                <a:cs typeface="+mn-lt"/>
              </a:rPr>
              <a:t> </a:t>
            </a:r>
            <a:r>
              <a:rPr lang="zh-CN" altLang="en-US" sz="1600" b="1" dirty="0">
                <a:solidFill>
                  <a:schemeClr val="tx1"/>
                </a:solidFill>
                <a:latin typeface="+mn-ea"/>
                <a:ea typeface="+mn-ea"/>
                <a:cs typeface="+mn-lt"/>
                <a:sym typeface="+mn-ea"/>
              </a:rPr>
              <a:t>学术期刊</a:t>
            </a:r>
            <a:r>
              <a:rPr lang="en-US" altLang="zh-CN" sz="1600" b="1" dirty="0">
                <a:solidFill>
                  <a:schemeClr val="tx1"/>
                </a:solidFill>
                <a:latin typeface="+mn-ea"/>
                <a:ea typeface="+mn-ea"/>
                <a:cs typeface="+mn-lt"/>
              </a:rPr>
              <a:t>    </a:t>
            </a:r>
            <a:r>
              <a:rPr lang="zh-CN" altLang="en-US" sz="1600" b="1" dirty="0">
                <a:solidFill>
                  <a:schemeClr val="tx1"/>
                </a:solidFill>
                <a:latin typeface="+mn-ea"/>
                <a:ea typeface="+mn-ea"/>
                <a:cs typeface="+mn-lt"/>
                <a:sym typeface="+mn-ea"/>
              </a:rPr>
              <a:t>学术辑刊  学位论文   会议论文  </a:t>
            </a:r>
            <a:endParaRPr lang="zh-CN" altLang="en-US" sz="1600" b="1" dirty="0">
              <a:solidFill>
                <a:schemeClr val="tx1"/>
              </a:solidFill>
              <a:latin typeface="+mn-ea"/>
              <a:ea typeface="+mn-ea"/>
              <a:cs typeface="+mn-lt"/>
            </a:endParaRPr>
          </a:p>
          <a:p>
            <a:r>
              <a:rPr lang="zh-CN" altLang="en-US" sz="1600" b="1" dirty="0">
                <a:solidFill>
                  <a:schemeClr val="tx1"/>
                </a:solidFill>
                <a:latin typeface="+mn-ea"/>
                <a:ea typeface="+mn-ea"/>
                <a:cs typeface="+mn-lt"/>
              </a:rPr>
              <a:t>报纸文献     标准  专利  成果  国学宝典   </a:t>
            </a:r>
            <a:endParaRPr lang="zh-CN" altLang="en-US" sz="1600" b="1" dirty="0">
              <a:solidFill>
                <a:schemeClr val="tx1"/>
              </a:solidFill>
              <a:latin typeface="+mn-ea"/>
              <a:ea typeface="+mn-ea"/>
              <a:cs typeface="+mn-lt"/>
            </a:endParaRPr>
          </a:p>
          <a:p>
            <a:r>
              <a:rPr lang="zh-CN" altLang="en-US" sz="1600" b="1" dirty="0">
                <a:solidFill>
                  <a:schemeClr val="tx1"/>
                </a:solidFill>
                <a:latin typeface="+mn-ea"/>
                <a:ea typeface="+mn-ea"/>
                <a:cs typeface="+mn-lt"/>
              </a:rPr>
              <a:t>工具书     年鉴  学术图片</a:t>
            </a:r>
            <a:endParaRPr lang="zh-CN" altLang="en-US" sz="1600" b="1" dirty="0">
              <a:solidFill>
                <a:schemeClr val="accent3">
                  <a:lumMod val="75000"/>
                </a:schemeClr>
              </a:solidFill>
              <a:latin typeface="+mn-ea"/>
              <a:ea typeface="+mn-ea"/>
            </a:endParaRPr>
          </a:p>
          <a:p>
            <a:endParaRPr lang="zh-CN" altLang="en-US" sz="1000" b="1" dirty="0">
              <a:solidFill>
                <a:schemeClr val="accent3">
                  <a:lumMod val="75000"/>
                </a:schemeClr>
              </a:solidFill>
            </a:endParaRPr>
          </a:p>
          <a:p>
            <a:endParaRPr lang="zh-CN" altLang="en-US" sz="1000" b="1" dirty="0">
              <a:solidFill>
                <a:schemeClr val="accent3">
                  <a:lumMod val="75000"/>
                </a:schemeClr>
              </a:solidFill>
            </a:endParaRPr>
          </a:p>
          <a:p>
            <a:r>
              <a:rPr lang="zh-CN" altLang="en-US" sz="1000" b="1" dirty="0">
                <a:solidFill>
                  <a:schemeClr val="accent3">
                    <a:lumMod val="75000"/>
                  </a:schemeClr>
                </a:solidFill>
              </a:rPr>
              <a:t> </a:t>
            </a:r>
            <a:endParaRPr lang="zh-CN" altLang="en-US" sz="1000" b="1" dirty="0">
              <a:solidFill>
                <a:schemeClr val="accent3">
                  <a:lumMod val="75000"/>
                </a:schemeClr>
              </a:solidFill>
            </a:endParaRPr>
          </a:p>
        </p:txBody>
      </p:sp>
      <p:sp>
        <p:nvSpPr>
          <p:cNvPr id="7" name="矩形 6"/>
          <p:cNvSpPr/>
          <p:nvPr/>
        </p:nvSpPr>
        <p:spPr>
          <a:xfrm>
            <a:off x="103505" y="3004185"/>
            <a:ext cx="5009923" cy="1452148"/>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1600" b="1" dirty="0">
              <a:solidFill>
                <a:schemeClr val="tx1"/>
              </a:solidFill>
              <a:latin typeface="+mn-ea"/>
              <a:cs typeface="+mn-lt"/>
            </a:endParaRPr>
          </a:p>
          <a:p>
            <a:pPr algn="ctr"/>
            <a:r>
              <a:rPr lang="zh-CN" altLang="en-US" sz="1600" b="1" dirty="0">
                <a:solidFill>
                  <a:schemeClr val="tx1"/>
                </a:solidFill>
                <a:latin typeface="+mn-ea"/>
                <a:cs typeface="+mn-lt"/>
              </a:rPr>
              <a:t>文艺  文化  科普  高等教育</a:t>
            </a:r>
            <a:endParaRPr lang="zh-CN" altLang="en-US" sz="1600" b="1" dirty="0">
              <a:solidFill>
                <a:schemeClr val="tx1"/>
              </a:solidFill>
              <a:latin typeface="+mn-ea"/>
              <a:cs typeface="+mn-lt"/>
            </a:endParaRPr>
          </a:p>
        </p:txBody>
      </p:sp>
      <p:sp>
        <p:nvSpPr>
          <p:cNvPr id="8" name="矩形 7"/>
          <p:cNvSpPr/>
          <p:nvPr/>
        </p:nvSpPr>
        <p:spPr>
          <a:xfrm>
            <a:off x="103505" y="3004184"/>
            <a:ext cx="5011849" cy="452393"/>
          </a:xfrm>
          <a:prstGeom prst="rect">
            <a:avLst/>
          </a:prstGeom>
          <a:solidFill>
            <a:srgbClr val="336699"/>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rPr>
              <a:t>教育教学文化</a:t>
            </a:r>
            <a:endParaRPr lang="zh-CN" altLang="en-US" b="1" dirty="0">
              <a:solidFill>
                <a:schemeClr val="bg1"/>
              </a:solidFill>
            </a:endParaRPr>
          </a:p>
        </p:txBody>
      </p:sp>
      <p:sp>
        <p:nvSpPr>
          <p:cNvPr id="9" name="矩形 8"/>
          <p:cNvSpPr/>
          <p:nvPr/>
        </p:nvSpPr>
        <p:spPr>
          <a:xfrm>
            <a:off x="102235" y="4335144"/>
            <a:ext cx="5009923" cy="1360633"/>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 name="矩形 9"/>
          <p:cNvSpPr/>
          <p:nvPr/>
        </p:nvSpPr>
        <p:spPr>
          <a:xfrm>
            <a:off x="102235" y="4335144"/>
            <a:ext cx="5011849" cy="452393"/>
          </a:xfrm>
          <a:prstGeom prst="rect">
            <a:avLst/>
          </a:prstGeom>
          <a:solidFill>
            <a:srgbClr val="336699"/>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chemeClr val="bg1"/>
                </a:solidFill>
              </a:rPr>
              <a:t>经济与社会统计数据</a:t>
            </a:r>
            <a:endParaRPr lang="zh-CN" altLang="en-US" b="1" dirty="0">
              <a:solidFill>
                <a:schemeClr val="bg1"/>
              </a:solidFill>
            </a:endParaRPr>
          </a:p>
        </p:txBody>
      </p:sp>
      <p:sp>
        <p:nvSpPr>
          <p:cNvPr id="11" name="文本框 71"/>
          <p:cNvSpPr txBox="1"/>
          <p:nvPr/>
        </p:nvSpPr>
        <p:spPr>
          <a:xfrm>
            <a:off x="104073" y="5015459"/>
            <a:ext cx="5008085" cy="338554"/>
          </a:xfrm>
          <a:prstGeom prst="rect">
            <a:avLst/>
          </a:prstGeom>
          <a:noFill/>
        </p:spPr>
        <p:txBody>
          <a:bodyPr wrap="square" rtlCol="0">
            <a:spAutoFit/>
          </a:bodyPr>
          <a:lstStyle/>
          <a:p>
            <a:pPr algn="ctr"/>
            <a:r>
              <a:rPr lang="zh-CN" altLang="en-US" sz="1600" b="1" dirty="0" smtClean="0">
                <a:latin typeface="+mn-ea"/>
                <a:ea typeface="+mn-ea"/>
                <a:cs typeface="+mn-lt"/>
              </a:rPr>
              <a:t>经济</a:t>
            </a:r>
            <a:r>
              <a:rPr lang="zh-CN" altLang="en-US" sz="1600" b="1" dirty="0">
                <a:latin typeface="+mn-ea"/>
                <a:ea typeface="+mn-ea"/>
                <a:cs typeface="+mn-lt"/>
              </a:rPr>
              <a:t>信息期刊   统计年鉴</a:t>
            </a:r>
            <a:endParaRPr lang="zh-CN" altLang="en-US" sz="1600" b="1" dirty="0">
              <a:latin typeface="+mn-ea"/>
              <a:ea typeface="+mn-ea"/>
              <a:cs typeface="+mn-lt"/>
            </a:endParaRPr>
          </a:p>
        </p:txBody>
      </p:sp>
      <p:sp>
        <p:nvSpPr>
          <p:cNvPr id="12" name="左箭头标注 11"/>
          <p:cNvSpPr/>
          <p:nvPr/>
        </p:nvSpPr>
        <p:spPr>
          <a:xfrm>
            <a:off x="5120970" y="1146502"/>
            <a:ext cx="6994574" cy="5201659"/>
          </a:xfrm>
          <a:prstGeom prst="leftArrowCallout">
            <a:avLst/>
          </a:prstGeom>
          <a:solidFill>
            <a:srgbClr val="63BC6F"/>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indent="457200" algn="ctr" fontAlgn="auto">
              <a:lnSpc>
                <a:spcPct val="150000"/>
              </a:lnSpc>
            </a:pPr>
            <a:r>
              <a:rPr lang="zh-CN" altLang="en-US" dirty="0"/>
              <a:t>总库整合出版中文学术文献资源约1.2亿篇（条），每日更新数万篇（条），覆盖12种资源类型，最早回溯至1915年，基本把有文字记载的学术文献资源收集完备；</a:t>
            </a:r>
            <a:endParaRPr lang="zh-CN" altLang="en-US" dirty="0"/>
          </a:p>
          <a:p>
            <a:pPr indent="457200" algn="ctr" fontAlgn="auto">
              <a:lnSpc>
                <a:spcPct val="150000"/>
              </a:lnSpc>
            </a:pPr>
            <a:r>
              <a:rPr lang="zh-CN" altLang="en-US" dirty="0"/>
              <a:t>同时整合出版外文文献数据库，如Springer, Elsevier数据库等，已合作出版400余种外文数据库，文献量约3.0亿篇（条），外文文献最早回溯至1836年，外文图书约267.6万种，最早回溯至1883年。总之，知网总库完成90%以上学术文献建库目标，时间跨度数百年，是实现用户一站式获取学术信息与情报的数据基础。</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P spid="1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010" y="1568027"/>
            <a:ext cx="8925983" cy="418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p:nvSpPr>
        <p:spPr bwMode="auto">
          <a:xfrm>
            <a:off x="862291" y="1062507"/>
            <a:ext cx="21717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marL="457200" indent="-457200" algn="dist">
              <a:lnSpc>
                <a:spcPct val="100000"/>
              </a:lnSpc>
              <a:spcBef>
                <a:spcPct val="0"/>
              </a:spcBef>
              <a:buClrTx/>
              <a:buSzTx/>
              <a:buFont typeface="Wingdings" panose="05000000000000000000" pitchFamily="2" charset="2"/>
              <a:buChar char="l"/>
            </a:pPr>
            <a:r>
              <a:rPr lang="zh-CN" altLang="en-US" sz="2000" b="1" dirty="0">
                <a:solidFill>
                  <a:schemeClr val="bg1"/>
                </a:solidFill>
                <a:latin typeface="等线" panose="02010600030101010101" pitchFamily="2" charset="-122"/>
                <a:ea typeface="等线" panose="02010600030101010101" pitchFamily="2" charset="-122"/>
              </a:rPr>
              <a:t>引用文章内容</a:t>
            </a:r>
            <a:endParaRPr lang="zh-CN" altLang="en-US" sz="2000" b="1" dirty="0">
              <a:solidFill>
                <a:schemeClr val="bg1"/>
              </a:solidFill>
              <a:latin typeface="等线" panose="02010600030101010101" pitchFamily="2" charset="-122"/>
              <a:ea typeface="等线" panose="02010600030101010101" pitchFamily="2" charset="-122"/>
            </a:endParaRPr>
          </a:p>
        </p:txBody>
      </p:sp>
      <p:pic>
        <p:nvPicPr>
          <p:cNvPr id="27" name="图片 6"/>
          <p:cNvPicPr>
            <a:picLocks noChangeAspect="1" noChangeArrowheads="1"/>
          </p:cNvPicPr>
          <p:nvPr/>
        </p:nvPicPr>
        <p:blipFill>
          <a:blip r:embed="rId3"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CAJ全文阅读器特色功能</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7"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CAJ全文阅读器特色功能</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标题 1"/>
          <p:cNvSpPr txBox="1">
            <a:spLocks noChangeArrowheads="1"/>
          </p:cNvSpPr>
          <p:nvPr/>
        </p:nvSpPr>
        <p:spPr>
          <a:xfrm>
            <a:off x="1976968" y="2075604"/>
            <a:ext cx="8269817" cy="25061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smtClean="0">
                <a:latin typeface="宋体" panose="02010600030101010101" pitchFamily="2" charset="-122"/>
              </a:rPr>
              <a:t>CAJ</a:t>
            </a:r>
            <a:r>
              <a:rPr lang="zh-CN" altLang="en-US" sz="2000" smtClean="0">
                <a:latin typeface="宋体" panose="02010600030101010101" pitchFamily="2" charset="-122"/>
              </a:rPr>
              <a:t>格式的期刊、博硕士论文等文章，通过</a:t>
            </a:r>
            <a:r>
              <a:rPr lang="en-US" altLang="zh-CN" sz="2000" smtClean="0">
                <a:latin typeface="宋体" panose="02010600030101010101" pitchFamily="2" charset="-122"/>
              </a:rPr>
              <a:t>CAJ</a:t>
            </a:r>
            <a:r>
              <a:rPr lang="zh-CN" altLang="en-US" sz="2000" smtClean="0">
                <a:latin typeface="宋体" panose="02010600030101010101" pitchFamily="2" charset="-122"/>
              </a:rPr>
              <a:t>浏览器复制到</a:t>
            </a:r>
            <a:r>
              <a:rPr lang="en-US" altLang="zh-CN" sz="2000" smtClean="0">
                <a:latin typeface="宋体" panose="02010600030101010101" pitchFamily="2" charset="-122"/>
              </a:rPr>
              <a:t>Word</a:t>
            </a:r>
            <a:r>
              <a:rPr lang="zh-CN" altLang="en-US" sz="2000" smtClean="0">
                <a:latin typeface="宋体" panose="02010600030101010101" pitchFamily="2" charset="-122"/>
              </a:rPr>
              <a:t>文档中排列较乱！！</a:t>
            </a:r>
            <a:br>
              <a:rPr lang="zh-CN" altLang="en-US" sz="2000" smtClean="0">
                <a:latin typeface="宋体" panose="02010600030101010101" pitchFamily="2" charset="-122"/>
              </a:rPr>
            </a:br>
            <a:br>
              <a:rPr lang="zh-CN" altLang="en-US" sz="2000" smtClean="0">
                <a:latin typeface="宋体" panose="02010600030101010101" pitchFamily="2" charset="-122"/>
              </a:rPr>
            </a:br>
            <a:r>
              <a:rPr lang="zh-CN" altLang="en-US" sz="2000" smtClean="0">
                <a:solidFill>
                  <a:srgbClr val="FF0000"/>
                </a:solidFill>
                <a:ea typeface="微软雅黑" panose="020B0503020204020204" pitchFamily="34" charset="-122"/>
                <a:sym typeface="+mn-ea"/>
              </a:rPr>
              <a:t>复制到</a:t>
            </a:r>
            <a:r>
              <a:rPr lang="en-US" altLang="zh-CN" sz="2000" smtClean="0">
                <a:solidFill>
                  <a:srgbClr val="FF0000"/>
                </a:solidFill>
                <a:latin typeface="微软雅黑" panose="020B0503020204020204" pitchFamily="34" charset="-122"/>
                <a:ea typeface="微软雅黑" panose="020B0503020204020204" pitchFamily="34" charset="-122"/>
                <a:sym typeface="+mn-ea"/>
              </a:rPr>
              <a:t>Word</a:t>
            </a:r>
            <a:r>
              <a:rPr lang="zh-CN" altLang="en-US" sz="2000" smtClean="0">
                <a:solidFill>
                  <a:srgbClr val="FF0000"/>
                </a:solidFill>
                <a:ea typeface="微软雅黑" panose="020B0503020204020204" pitchFamily="34" charset="-122"/>
                <a:sym typeface="+mn-ea"/>
              </a:rPr>
              <a:t>文档中后，利用替换工具，可以将文档恢复正常。</a:t>
            </a:r>
            <a:br>
              <a:rPr lang="zh-CN" altLang="en-US" sz="2000" smtClean="0">
                <a:solidFill>
                  <a:srgbClr val="FF0000"/>
                </a:solidFill>
                <a:ea typeface="微软雅黑" panose="020B0503020204020204" pitchFamily="34" charset="-122"/>
                <a:sym typeface="+mn-ea"/>
              </a:rPr>
            </a:br>
            <a:br>
              <a:rPr lang="zh-CN" altLang="en-US" sz="2000" smtClean="0">
                <a:solidFill>
                  <a:srgbClr val="FF0000"/>
                </a:solidFill>
                <a:ea typeface="微软雅黑" panose="020B0503020204020204" pitchFamily="34" charset="-122"/>
                <a:sym typeface="+mn-ea"/>
              </a:rPr>
            </a:br>
            <a:r>
              <a:rPr lang="zh-CN" altLang="en-US" sz="2000" smtClean="0">
                <a:ea typeface="微软雅黑" panose="020B0503020204020204" pitchFamily="34" charset="-122"/>
                <a:sym typeface="+mn-ea"/>
              </a:rPr>
              <a:t>具体方法：在</a:t>
            </a:r>
            <a:r>
              <a:rPr lang="en-US" altLang="zh-CN" sz="2000" smtClean="0">
                <a:latin typeface="微软雅黑" panose="020B0503020204020204" pitchFamily="34" charset="-122"/>
                <a:ea typeface="微软雅黑" panose="020B0503020204020204" pitchFamily="34" charset="-122"/>
                <a:sym typeface="+mn-ea"/>
              </a:rPr>
              <a:t>Word</a:t>
            </a:r>
            <a:r>
              <a:rPr lang="zh-CN" altLang="en-US" sz="2000" smtClean="0">
                <a:ea typeface="微软雅黑" panose="020B0503020204020204" pitchFamily="34" charset="-122"/>
                <a:sym typeface="+mn-ea"/>
              </a:rPr>
              <a:t>中选中复制的文本，替换工具中将空格 </a:t>
            </a:r>
            <a:r>
              <a:rPr lang="en-US" altLang="zh-CN" sz="2000" smtClean="0">
                <a:latin typeface="微软雅黑" panose="020B0503020204020204" pitchFamily="34" charset="-122"/>
                <a:ea typeface="微软雅黑" panose="020B0503020204020204" pitchFamily="34" charset="-122"/>
                <a:sym typeface="+mn-ea"/>
              </a:rPr>
              <a:t>^p  </a:t>
            </a:r>
            <a:r>
              <a:rPr lang="zh-CN" altLang="en-US" sz="2000" smtClean="0">
                <a:ea typeface="微软雅黑" panose="020B0503020204020204" pitchFamily="34" charset="-122"/>
                <a:sym typeface="+mn-ea"/>
              </a:rPr>
              <a:t>替换成 无字符。</a:t>
            </a:r>
            <a:br>
              <a:rPr lang="zh-CN" altLang="en-US" sz="2000" smtClean="0">
                <a:solidFill>
                  <a:srgbClr val="FF0000"/>
                </a:solidFill>
                <a:ea typeface="微软雅黑" panose="020B0503020204020204" pitchFamily="34" charset="-122"/>
              </a:rPr>
            </a:br>
            <a:endParaRPr lang="zh-CN" altLang="en-US" sz="2000">
              <a:latin typeface="宋体" panose="02010600030101010101" pitchFamily="2" charset="-122"/>
            </a:endParaRPr>
          </a:p>
        </p:txBody>
      </p:sp>
      <p:sp>
        <p:nvSpPr>
          <p:cNvPr id="3" name="标题 1"/>
          <p:cNvSpPr>
            <a:spLocks noGrp="1" noChangeArrowheads="1"/>
          </p:cNvSpPr>
          <p:nvPr/>
        </p:nvSpPr>
        <p:spPr bwMode="auto">
          <a:xfrm>
            <a:off x="2087033" y="2910418"/>
            <a:ext cx="8305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endParaRPr lang="zh-CN" altLang="en-US" b="1">
              <a:solidFill>
                <a:srgbClr val="FF000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4" name="标题 1"/>
          <p:cNvSpPr>
            <a:spLocks noGrp="1" noChangeArrowheads="1"/>
          </p:cNvSpPr>
          <p:nvPr/>
        </p:nvSpPr>
        <p:spPr bwMode="auto">
          <a:xfrm>
            <a:off x="1962151" y="3761318"/>
            <a:ext cx="8557683" cy="88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algn="l" eaLnBrk="1" hangingPunct="1">
              <a:lnSpc>
                <a:spcPct val="90000"/>
              </a:lnSpc>
              <a:spcBef>
                <a:spcPct val="0"/>
              </a:spcBef>
              <a:buClrTx/>
              <a:buSzTx/>
              <a:buFont typeface="Arial" panose="020B0604020202020204" pitchFamily="34" charset="0"/>
              <a:buNone/>
            </a:pPr>
            <a:endParaRPr lang="zh-CN" altLang="en-US" b="1">
              <a:solidFill>
                <a:schemeClr val="tx1"/>
              </a:solidFill>
              <a:latin typeface="Calibri" panose="020F0502020204030204" pitchFamily="34" charset="0"/>
              <a:ea typeface="微软雅黑" panose="020B0503020204020204" pitchFamily="34" charset="-122"/>
              <a:sym typeface="Calibri" panose="020F0502020204030204" pitchFamily="34" charset="0"/>
            </a:endParaRPr>
          </a:p>
          <a:p>
            <a:pPr algn="l" eaLnBrk="1" hangingPunct="1">
              <a:lnSpc>
                <a:spcPct val="90000"/>
              </a:lnSpc>
              <a:spcBef>
                <a:spcPct val="0"/>
              </a:spcBef>
              <a:buClrTx/>
              <a:buSzTx/>
              <a:buFont typeface="Arial" panose="020B0604020202020204" pitchFamily="34" charset="0"/>
              <a:buNone/>
            </a:pPr>
            <a:endParaRPr lang="zh-CN" altLang="en-US" b="1">
              <a:solidFill>
                <a:schemeClr val="tx1"/>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5" name="文本框 4"/>
          <p:cNvSpPr txBox="1">
            <a:spLocks noChangeArrowheads="1"/>
          </p:cNvSpPr>
          <p:nvPr/>
        </p:nvSpPr>
        <p:spPr bwMode="auto">
          <a:xfrm>
            <a:off x="862291" y="1169187"/>
            <a:ext cx="21717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marL="457200" indent="-457200" algn="dist">
              <a:lnSpc>
                <a:spcPct val="100000"/>
              </a:lnSpc>
              <a:spcBef>
                <a:spcPct val="0"/>
              </a:spcBef>
              <a:buClrTx/>
              <a:buSzTx/>
              <a:buFont typeface="Wingdings" panose="05000000000000000000" pitchFamily="2" charset="2"/>
              <a:buChar char="l"/>
            </a:pPr>
            <a:r>
              <a:rPr lang="zh-CN" altLang="en-US" sz="2000" b="1" dirty="0">
                <a:solidFill>
                  <a:schemeClr val="bg1"/>
                </a:solidFill>
                <a:latin typeface="等线" panose="02010600030101010101" pitchFamily="2" charset="-122"/>
                <a:ea typeface="等线" panose="02010600030101010101" pitchFamily="2" charset="-122"/>
              </a:rPr>
              <a:t>引用文章内容</a:t>
            </a:r>
            <a:endParaRPr lang="zh-CN" altLang="en-US" sz="2000" b="1" dirty="0">
              <a:solidFill>
                <a:schemeClr val="bg1"/>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7"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CAJ全文阅读器特色功能</a:t>
            </a:r>
            <a:endParaRPr sz="2400" b="1" dirty="0">
              <a:solidFill>
                <a:schemeClr val="bg1"/>
              </a:solidFill>
              <a:latin typeface="微软雅黑" panose="020B0503020204020204" pitchFamily="34" charset="-122"/>
              <a:ea typeface="微软雅黑" panose="020B0503020204020204" pitchFamily="34" charset="-122"/>
              <a:sym typeface="+mn-ea"/>
            </a:endParaRPr>
          </a:p>
        </p:txBody>
      </p:sp>
      <p:pic>
        <p:nvPicPr>
          <p:cNvPr id="7" name="内容占位符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05001" y="1530351"/>
            <a:ext cx="8606367" cy="4914900"/>
          </a:xfrm>
        </p:spPr>
      </p:pic>
      <p:pic>
        <p:nvPicPr>
          <p:cNvPr id="8"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789" y="1425364"/>
            <a:ext cx="8650817" cy="50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4"/>
          <p:cNvSpPr txBox="1">
            <a:spLocks noChangeArrowheads="1"/>
          </p:cNvSpPr>
          <p:nvPr/>
        </p:nvSpPr>
        <p:spPr bwMode="auto">
          <a:xfrm>
            <a:off x="862291" y="795807"/>
            <a:ext cx="21717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marL="457200" indent="-457200" algn="dist">
              <a:lnSpc>
                <a:spcPct val="100000"/>
              </a:lnSpc>
              <a:spcBef>
                <a:spcPct val="0"/>
              </a:spcBef>
              <a:buClrTx/>
              <a:buSzTx/>
              <a:buFont typeface="Wingdings" panose="05000000000000000000" pitchFamily="2" charset="2"/>
              <a:buChar char="l"/>
            </a:pPr>
            <a:r>
              <a:rPr lang="zh-CN" altLang="en-US" sz="2000" b="1" dirty="0">
                <a:solidFill>
                  <a:schemeClr val="bg1"/>
                </a:solidFill>
                <a:latin typeface="等线" panose="02010600030101010101" pitchFamily="2" charset="-122"/>
                <a:ea typeface="等线" panose="02010600030101010101" pitchFamily="2" charset="-122"/>
              </a:rPr>
              <a:t>引用文章内容</a:t>
            </a:r>
            <a:endParaRPr lang="zh-CN" altLang="en-US" sz="2000" b="1" dirty="0">
              <a:solidFill>
                <a:schemeClr val="bg1"/>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内容占位符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336801" y="1483785"/>
            <a:ext cx="6726767" cy="4447116"/>
          </a:xfrm>
        </p:spPr>
      </p:pic>
      <p:pic>
        <p:nvPicPr>
          <p:cNvPr id="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834" y="1466852"/>
            <a:ext cx="8659284" cy="44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585" y="1703918"/>
            <a:ext cx="8925983" cy="36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3718" y="1454152"/>
            <a:ext cx="9199033" cy="323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4"/>
          <p:cNvSpPr txBox="1">
            <a:spLocks noChangeArrowheads="1"/>
          </p:cNvSpPr>
          <p:nvPr/>
        </p:nvSpPr>
        <p:spPr bwMode="auto">
          <a:xfrm>
            <a:off x="986751" y="795807"/>
            <a:ext cx="21717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chemeClr val="accent1"/>
              </a:buClr>
              <a:buFont typeface="幼圆" panose="02010509060101010101" pitchFamily="49" charset="-122"/>
              <a:buChar char=" "/>
              <a:defRPr>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宋体" panose="02010600030101010101" pitchFamily="2" charset="-122"/>
              </a:defRPr>
            </a:lvl9pPr>
          </a:lstStyle>
          <a:p>
            <a:pPr marL="457200" indent="-457200" algn="dist">
              <a:lnSpc>
                <a:spcPct val="100000"/>
              </a:lnSpc>
              <a:spcBef>
                <a:spcPct val="0"/>
              </a:spcBef>
              <a:buClrTx/>
              <a:buSzTx/>
              <a:buFont typeface="Wingdings" panose="05000000000000000000" pitchFamily="2" charset="2"/>
              <a:buChar char="l"/>
            </a:pPr>
            <a:r>
              <a:rPr lang="zh-CN" altLang="en-US" sz="2000" b="1" dirty="0">
                <a:solidFill>
                  <a:schemeClr val="bg1"/>
                </a:solidFill>
                <a:latin typeface="等线" panose="02010600030101010101" pitchFamily="2" charset="-122"/>
                <a:ea typeface="等线" panose="02010600030101010101" pitchFamily="2" charset="-122"/>
              </a:rPr>
              <a:t>引用文章内容</a:t>
            </a:r>
            <a:endParaRPr lang="zh-CN" altLang="en-US" sz="2000" b="1" dirty="0">
              <a:solidFill>
                <a:schemeClr val="bg1"/>
              </a:solidFill>
              <a:latin typeface="等线" panose="02010600030101010101" pitchFamily="2" charset="-122"/>
              <a:ea typeface="等线" panose="02010600030101010101" pitchFamily="2" charset="-122"/>
            </a:endParaRPr>
          </a:p>
        </p:txBody>
      </p:sp>
      <p:pic>
        <p:nvPicPr>
          <p:cNvPr id="27" name="图片 6"/>
          <p:cNvPicPr>
            <a:picLocks noChangeAspect="1" noChangeArrowheads="1"/>
          </p:cNvPicPr>
          <p:nvPr/>
        </p:nvPicPr>
        <p:blipFill>
          <a:blip r:embed="rId6"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sz="2400" b="1" dirty="0">
                <a:solidFill>
                  <a:schemeClr val="bg1"/>
                </a:solidFill>
                <a:latin typeface="微软雅黑" panose="020B0503020204020204" pitchFamily="34" charset="-122"/>
                <a:ea typeface="微软雅黑" panose="020B0503020204020204" pitchFamily="34" charset="-122"/>
                <a:sym typeface="+mn-ea"/>
              </a:rPr>
              <a:t>CAJ全文阅读器特色功能</a:t>
            </a:r>
            <a:endParaRPr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i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1"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2294" name="矩形 1"/>
          <p:cNvSpPr>
            <a:spLocks noChangeArrowheads="1"/>
          </p:cNvSpPr>
          <p:nvPr/>
        </p:nvSpPr>
        <p:spPr bwMode="auto">
          <a:xfrm>
            <a:off x="995363" y="1662113"/>
            <a:ext cx="4903787" cy="6683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12303" name="Picture 2" descr="http://pic19.nipic.com/20120222/7255961_114328961000_2.jpg"/>
          <p:cNvPicPr>
            <a:picLocks noChangeAspect="1" noChangeArrowheads="1"/>
          </p:cNvPicPr>
          <p:nvPr/>
        </p:nvPicPr>
        <p:blipFill>
          <a:blip r:embed="rId1" cstate="screen"/>
          <a:srcRect/>
          <a:stretch>
            <a:fillRect/>
          </a:stretch>
        </p:blipFill>
        <p:spPr bwMode="auto">
          <a:xfrm>
            <a:off x="995363" y="2339975"/>
            <a:ext cx="49037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文本框 14"/>
          <p:cNvSpPr>
            <a:spLocks noChangeArrowheads="1"/>
          </p:cNvSpPr>
          <p:nvPr/>
        </p:nvSpPr>
        <p:spPr bwMode="auto">
          <a:xfrm>
            <a:off x="2552700" y="1644650"/>
            <a:ext cx="1789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1800">
              <a:latin typeface="Arial" panose="020B0604020202020204" pitchFamily="34" charset="0"/>
            </a:endParaRPr>
          </a:p>
        </p:txBody>
      </p:sp>
      <p:sp>
        <p:nvSpPr>
          <p:cNvPr id="4" name="矩形 7"/>
          <p:cNvSpPr>
            <a:spLocks noChangeArrowheads="1"/>
          </p:cNvSpPr>
          <p:nvPr/>
        </p:nvSpPr>
        <p:spPr bwMode="auto">
          <a:xfrm>
            <a:off x="6464300" y="1887538"/>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5" name="矩形 8"/>
          <p:cNvSpPr>
            <a:spLocks noChangeArrowheads="1"/>
          </p:cNvSpPr>
          <p:nvPr/>
        </p:nvSpPr>
        <p:spPr bwMode="auto">
          <a:xfrm>
            <a:off x="6464300" y="2797175"/>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6" name="矩形 9"/>
          <p:cNvSpPr>
            <a:spLocks noChangeArrowheads="1"/>
          </p:cNvSpPr>
          <p:nvPr/>
        </p:nvSpPr>
        <p:spPr bwMode="auto">
          <a:xfrm>
            <a:off x="6464300" y="3706813"/>
            <a:ext cx="3856038" cy="668337"/>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7" name="矩形 10"/>
          <p:cNvSpPr>
            <a:spLocks noChangeArrowheads="1"/>
          </p:cNvSpPr>
          <p:nvPr/>
        </p:nvSpPr>
        <p:spPr bwMode="auto">
          <a:xfrm>
            <a:off x="6464300" y="4616450"/>
            <a:ext cx="3856038" cy="668338"/>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 name="文本框 2"/>
          <p:cNvSpPr>
            <a:spLocks noChangeArrowheads="1"/>
          </p:cNvSpPr>
          <p:nvPr/>
        </p:nvSpPr>
        <p:spPr bwMode="auto">
          <a:xfrm>
            <a:off x="6759575" y="2043113"/>
            <a:ext cx="3457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spcBef>
                <a:spcPts val="1000"/>
              </a:spcBef>
              <a:buFont typeface="Arial" panose="020B0604020202020204" pitchFamily="34" charset="0"/>
              <a:buNone/>
            </a:pPr>
            <a:r>
              <a:rPr lang="en-US" altLang="zh-CN" sz="2400"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 1. </a:t>
            </a:r>
            <a:r>
              <a:rPr lang="zh-CN" altLang="en-US" sz="2400" b="1">
                <a:solidFill>
                  <a:schemeClr val="tx1"/>
                </a:solidFill>
                <a:latin typeface="微软雅黑" panose="020B0503020204020204" pitchFamily="34" charset="-122"/>
                <a:ea typeface="微软雅黑" panose="020B0503020204020204" pitchFamily="34" charset="-122"/>
                <a:sym typeface="+mn-ea"/>
              </a:rPr>
              <a:t>资源介绍</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11"/>
          <p:cNvSpPr>
            <a:spLocks noChangeArrowheads="1"/>
          </p:cNvSpPr>
          <p:nvPr/>
        </p:nvSpPr>
        <p:spPr bwMode="auto">
          <a:xfrm>
            <a:off x="6862763" y="2943225"/>
            <a:ext cx="3249612"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eaLnBrk="1" hangingPunct="1">
              <a:lnSpc>
                <a:spcPct val="100000"/>
              </a:lnSpc>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a:solidFill>
                  <a:srgbClr val="000000"/>
                </a:solidFill>
                <a:latin typeface="微软雅黑" panose="020B0503020204020204" pitchFamily="34" charset="-122"/>
                <a:ea typeface="微软雅黑" panose="020B0503020204020204" pitchFamily="34" charset="-122"/>
                <a:sym typeface="+mn-ea"/>
              </a:rPr>
              <a:t>检索技巧</a:t>
            </a:r>
            <a:endParaRPr lang="zh-CN" altLang="en-US" sz="2400" b="1">
              <a:solidFill>
                <a:srgbClr val="000000"/>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ndParaRPr>
          </a:p>
        </p:txBody>
      </p:sp>
      <p:sp>
        <p:nvSpPr>
          <p:cNvPr id="10" name="文本框 12"/>
          <p:cNvSpPr>
            <a:spLocks noChangeArrowheads="1"/>
          </p:cNvSpPr>
          <p:nvPr/>
        </p:nvSpPr>
        <p:spPr bwMode="auto">
          <a:xfrm>
            <a:off x="6862763" y="3870325"/>
            <a:ext cx="3354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3.CAJ</a:t>
            </a:r>
            <a: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全文阅读器</a:t>
            </a:r>
            <a:endPar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3"/>
          <p:cNvSpPr>
            <a:spLocks noChangeArrowheads="1"/>
          </p:cNvSpPr>
          <p:nvPr/>
        </p:nvSpPr>
        <p:spPr bwMode="auto">
          <a:xfrm>
            <a:off x="6862763" y="4765675"/>
            <a:ext cx="324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全球学术快报</a:t>
            </a:r>
            <a:endParaRPr lang="zh-CN" altLang="en-US" sz="2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048768" name="标题 1048767"/>
          <p:cNvSpPr>
            <a:spLocks noGrp="1"/>
          </p:cNvSpPr>
          <p:nvPr>
            <p:ph type="title" idx="4294967295"/>
          </p:nvPr>
        </p:nvSpPr>
        <p:spPr>
          <a:xfrm>
            <a:off x="684986" y="768192"/>
            <a:ext cx="6790933" cy="683084"/>
          </a:xfrm>
          <a:prstGeom prst="rect">
            <a:avLst/>
          </a:prstGeom>
          <a:solidFill>
            <a:schemeClr val="lt1"/>
          </a:solidFill>
          <a:ln>
            <a:noFill/>
          </a:ln>
        </p:spPr>
        <p:txBody>
          <a:bodyPr lIns="96414" tIns="48207" rIns="96414" bIns="48207" anchor="t"/>
          <a:lstStyle>
            <a:lvl1pPr marL="914400" indent="-914400" algn="ctr" rtl="0" fontAlgn="base" latinLnBrk="1">
              <a:lnSpc>
                <a:spcPct val="100000"/>
              </a:lnSpc>
              <a:spcBef>
                <a:spcPct val="0"/>
              </a:spcBef>
              <a:spcAft>
                <a:spcPct val="0"/>
              </a:spcAft>
              <a:buFontTx/>
              <a:buNone/>
              <a:defRPr sz="4400">
                <a:solidFill>
                  <a:schemeClr val="dk1"/>
                </a:solidFill>
                <a:latin typeface="Calibri" panose="020F0502020204030204" pitchFamily="34" charset="0"/>
                <a:ea typeface="宋体" panose="02010600030101010101" pitchFamily="2" charset="-122"/>
                <a:sym typeface="Calibri" panose="020F0502020204030204" pitchFamily="34" charset="0"/>
              </a:defRPr>
            </a:lvl1pPr>
          </a:lstStyle>
          <a:p>
            <a:pPr indent="-361315"/>
            <a:r>
              <a:rPr lang="zh-CN" altLang="en-US" sz="3800"/>
              <a:t>想在手机端使用怎么办？</a:t>
            </a:r>
            <a:endParaRPr lang="zh-CN" altLang="en-US" sz="3800"/>
          </a:p>
        </p:txBody>
      </p:sp>
      <p:sp>
        <p:nvSpPr>
          <p:cNvPr id="1048769" name="TextBox 1048768"/>
          <p:cNvSpPr txBox="1"/>
          <p:nvPr/>
        </p:nvSpPr>
        <p:spPr>
          <a:xfrm>
            <a:off x="5648779" y="5198329"/>
            <a:ext cx="2086896" cy="312799"/>
          </a:xfrm>
          <a:prstGeom prst="rect">
            <a:avLst/>
          </a:prstGeom>
          <a:noFill/>
          <a:ln>
            <a:noFill/>
          </a:ln>
        </p:spPr>
        <p:txBody>
          <a:bodyPr wrap="none" lIns="96414" tIns="48207" rIns="96414" bIns="4820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r>
              <a:rPr lang="en-US" altLang="en-US" sz="1400">
                <a:solidFill>
                  <a:srgbClr val="000000"/>
                </a:solidFill>
                <a:latin typeface="微软雅黑" panose="020B0503020204020204" pitchFamily="34" charset="-122"/>
                <a:ea typeface="微软雅黑" panose="020B0503020204020204" pitchFamily="34" charset="-122"/>
                <a:sym typeface="宋体" panose="02010600030101010101" pitchFamily="2" charset="-122"/>
              </a:rPr>
              <a:t>iOS</a:t>
            </a:r>
            <a:r>
              <a:rPr lang="zh-CN" altLang="en-US" sz="140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lang="en-US" altLang="en-US" sz="1400">
                <a:solidFill>
                  <a:srgbClr val="000000"/>
                </a:solidFill>
                <a:latin typeface="微软雅黑" panose="020B0503020204020204" pitchFamily="34" charset="-122"/>
                <a:ea typeface="微软雅黑" panose="020B0503020204020204" pitchFamily="34" charset="-122"/>
                <a:sym typeface="宋体" panose="02010600030101010101" pitchFamily="2" charset="-122"/>
              </a:rPr>
              <a:t>Android</a:t>
            </a:r>
            <a:r>
              <a:rPr lang="zh-CN" altLang="en-US" sz="140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下载地址</a:t>
            </a:r>
            <a:endParaRPr lang="zh-CN" altLang="en-US" sz="14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70" name="TextBox 1048769"/>
          <p:cNvSpPr txBox="1"/>
          <p:nvPr/>
        </p:nvSpPr>
        <p:spPr>
          <a:xfrm>
            <a:off x="4170742" y="5675483"/>
            <a:ext cx="5071858" cy="737531"/>
          </a:xfrm>
          <a:prstGeom prst="rect">
            <a:avLst/>
          </a:prstGeom>
          <a:noFill/>
          <a:ln>
            <a:noFill/>
          </a:ln>
        </p:spPr>
        <p:txBody>
          <a:bodyPr lIns="96414" tIns="48207" rIns="96414" bIns="4820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nSpc>
                <a:spcPct val="130000"/>
              </a:lnSpc>
            </a:pPr>
            <a:r>
              <a:rPr lang="zh-CN" altLang="en-US" sz="1600">
                <a:solidFill>
                  <a:srgbClr val="000000"/>
                </a:solidFill>
                <a:ea typeface="微软雅黑" panose="020B0503020204020204" pitchFamily="34" charset="-122"/>
              </a:rPr>
              <a:t>触屏版访问地址：</a:t>
            </a:r>
            <a:r>
              <a:rPr lang="zh-CN" altLang="en-US" sz="1600">
                <a:solidFill>
                  <a:srgbClr val="0070C0"/>
                </a:solidFill>
                <a:ea typeface="微软雅黑" panose="020B0503020204020204" pitchFamily="34" charset="-122"/>
              </a:rPr>
              <a:t>http://m.cnki.net/</a:t>
            </a:r>
            <a:endParaRPr lang="zh-CN" altLang="en-US" sz="1600">
              <a:solidFill>
                <a:srgbClr val="0070C0"/>
              </a:solidFill>
              <a:ea typeface="微软雅黑" panose="020B0503020204020204" pitchFamily="34" charset="-122"/>
            </a:endParaRPr>
          </a:p>
          <a:p>
            <a:pPr indent="-361315">
              <a:lnSpc>
                <a:spcPct val="130000"/>
              </a:lnSpc>
            </a:pPr>
            <a:r>
              <a:rPr lang="zh-CN" altLang="en-US" sz="1600">
                <a:solidFill>
                  <a:srgbClr val="000000"/>
                </a:solidFill>
                <a:ea typeface="微软雅黑" panose="020B0503020204020204" pitchFamily="34" charset="-122"/>
              </a:rPr>
              <a:t>更多产品介绍请访问：</a:t>
            </a:r>
            <a:r>
              <a:rPr lang="zh-CN" altLang="en-US" sz="1600">
                <a:solidFill>
                  <a:srgbClr val="0070C0"/>
                </a:solidFill>
                <a:ea typeface="微软雅黑" panose="020B0503020204020204" pitchFamily="34" charset="-122"/>
              </a:rPr>
              <a:t>http://m.cnki.net/mcnkidown/</a:t>
            </a:r>
            <a:endParaRPr lang="zh-CN" altLang="en-US" sz="1600">
              <a:solidFill>
                <a:srgbClr val="0070C0"/>
              </a:solidFill>
              <a:ea typeface="微软雅黑" panose="020B0503020204020204" pitchFamily="34" charset="-122"/>
            </a:endParaRPr>
          </a:p>
        </p:txBody>
      </p:sp>
      <p:sp>
        <p:nvSpPr>
          <p:cNvPr id="1048771" name="TextBox 1048770"/>
          <p:cNvSpPr txBox="1"/>
          <p:nvPr/>
        </p:nvSpPr>
        <p:spPr>
          <a:xfrm>
            <a:off x="1648204" y="1575307"/>
            <a:ext cx="5047963" cy="482076"/>
          </a:xfrm>
          <a:prstGeom prst="rect">
            <a:avLst/>
          </a:prstGeom>
          <a:noFill/>
          <a:ln>
            <a:noFill/>
          </a:ln>
        </p:spPr>
        <p:txBody>
          <a:bodyPr wrap="none" lIns="96414" tIns="48207" rIns="96414" bIns="4820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marL="361315" indent="-361315">
              <a:buFontTx/>
              <a:buChar char="•"/>
            </a:pPr>
            <a:r>
              <a:rPr lang="zh-CN" altLang="en-US" sz="2500"/>
              <a:t>中国知网手机端</a:t>
            </a:r>
            <a:r>
              <a:rPr lang="en-US" altLang="zh-CN" sz="2500"/>
              <a:t>—</a:t>
            </a:r>
            <a:r>
              <a:rPr lang="zh-CN" altLang="en-US" sz="2500"/>
              <a:t>全球学术快报</a:t>
            </a:r>
            <a:endParaRPr lang="zh-CN" altLang="en-US" sz="2500"/>
          </a:p>
        </p:txBody>
      </p:sp>
      <p:pic>
        <p:nvPicPr>
          <p:cNvPr id="2097198" name="图片 2097197"/>
          <p:cNvPicPr/>
          <p:nvPr/>
        </p:nvPicPr>
        <p:blipFill>
          <a:blip r:embed="rId2"/>
          <a:srcRect r="1332"/>
          <a:stretch>
            <a:fillRect/>
          </a:stretch>
        </p:blipFill>
        <p:spPr>
          <a:xfrm>
            <a:off x="5521564" y="2198118"/>
            <a:ext cx="2428800" cy="283781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097199" name="图片 2097198"/>
          <p:cNvPicPr/>
          <p:nvPr/>
        </p:nvPicPr>
        <p:blipFill>
          <a:blip r:embed="rId2"/>
          <a:srcRect/>
          <a:stretch>
            <a:fillRect/>
          </a:stretch>
        </p:blipFill>
        <p:spPr>
          <a:xfrm>
            <a:off x="7235778" y="1171390"/>
            <a:ext cx="2627992" cy="5250368"/>
          </a:xfrm>
          <a:prstGeom prst="rect">
            <a:avLst/>
          </a:prstGeom>
          <a:noFill/>
          <a:ln>
            <a:noFill/>
          </a:ln>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935" y="2068666"/>
            <a:ext cx="2083292" cy="362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8782" name="矩形 1048781"/>
          <p:cNvSpPr/>
          <p:nvPr/>
        </p:nvSpPr>
        <p:spPr>
          <a:xfrm>
            <a:off x="3888016" y="2524163"/>
            <a:ext cx="3269088" cy="1377886"/>
          </a:xfrm>
          <a:prstGeom prst="rect">
            <a:avLst/>
          </a:prstGeom>
          <a:noFill/>
          <a:ln>
            <a:noFill/>
          </a:ln>
        </p:spPr>
        <p:txBody>
          <a:bodyPr lIns="96414" tIns="48207" rIns="96414" bIns="48207" anchor="t"/>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just">
              <a:lnSpc>
                <a:spcPct val="110000"/>
              </a:lnSpc>
              <a:spcBef>
                <a:spcPts val="475"/>
              </a:spcBef>
              <a:buClr>
                <a:srgbClr val="5B9BD5"/>
              </a:buClr>
              <a:buSzPct val="70000"/>
            </a:pPr>
            <a:endParaRPr lang="zh-CN" altLang="en-US" sz="1900">
              <a:solidFill>
                <a:srgbClr val="5B9BD5"/>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just">
              <a:lnSpc>
                <a:spcPct val="110000"/>
              </a:lnSpc>
              <a:spcBef>
                <a:spcPts val="475"/>
              </a:spcBef>
              <a:buClr>
                <a:srgbClr val="5B9BD5"/>
              </a:buClr>
              <a:buSzPct val="70000"/>
              <a:buFont typeface="Wingdings" panose="05000000000000000000" pitchFamily="2" charset="2"/>
              <a:buChar char="m"/>
            </a:pPr>
            <a:endParaRPr lang="zh-CN" altLang="en-US" sz="1600">
              <a:solidFill>
                <a:srgbClr val="5B9BD5"/>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just">
              <a:lnSpc>
                <a:spcPct val="110000"/>
              </a:lnSpc>
              <a:spcBef>
                <a:spcPts val="475"/>
              </a:spcBef>
              <a:buClr>
                <a:srgbClr val="5B9BD5"/>
              </a:buClr>
              <a:buSzPct val="70000"/>
              <a:buFont typeface="Wingdings" panose="05000000000000000000" pitchFamily="2" charset="2"/>
              <a:buChar char="m"/>
            </a:pPr>
            <a:endParaRPr lang="zh-CN" altLang="en-US" sz="1900">
              <a:solidFill>
                <a:srgbClr val="5B9BD5"/>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83" name="矩形 1048782"/>
          <p:cNvSpPr/>
          <p:nvPr/>
        </p:nvSpPr>
        <p:spPr>
          <a:xfrm>
            <a:off x="2783255" y="1774111"/>
            <a:ext cx="3098352" cy="1590513"/>
          </a:xfrm>
          <a:prstGeom prst="rect">
            <a:avLst/>
          </a:prstGeom>
          <a:noFill/>
          <a:ln>
            <a:noFill/>
          </a:ln>
        </p:spPr>
        <p:txBody>
          <a:bodyPr lIns="96414" tIns="48207" rIns="96414" bIns="48207" anchor="t"/>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marL="271145" indent="-271145">
              <a:lnSpc>
                <a:spcPct val="150000"/>
              </a:lnSpc>
              <a:spcBef>
                <a:spcPct val="20000"/>
              </a:spcBef>
            </a:pPr>
            <a:r>
              <a:rPr lang="en-US" altLang="zh-CN" sz="1600">
                <a:solidFill>
                  <a:srgbClr val="404040"/>
                </a:solidFill>
                <a:latin typeface="微软雅黑" panose="020B0503020204020204" pitchFamily="34" charset="-122"/>
                <a:ea typeface="微软雅黑" panose="020B0503020204020204" pitchFamily="34" charset="-122"/>
              </a:rPr>
              <a:t>     </a:t>
            </a:r>
            <a:r>
              <a:rPr lang="zh-CN" altLang="en-US" sz="1600">
                <a:solidFill>
                  <a:srgbClr val="404040"/>
                </a:solidFill>
                <a:latin typeface="微软雅黑" panose="020B0503020204020204" pitchFamily="34" charset="-122"/>
                <a:ea typeface="微软雅黑" panose="020B0503020204020204" pitchFamily="34" charset="-122"/>
              </a:rPr>
              <a:t>提供导航以及各功能入口，推荐以及快报内容。</a:t>
            </a:r>
            <a:endParaRPr lang="zh-CN" altLang="en-US" sz="1600">
              <a:solidFill>
                <a:srgbClr val="404040"/>
              </a:solidFill>
              <a:latin typeface="微软雅黑" panose="020B0503020204020204" pitchFamily="34" charset="-122"/>
              <a:ea typeface="微软雅黑" panose="020B0503020204020204" pitchFamily="34" charset="-122"/>
            </a:endParaRPr>
          </a:p>
        </p:txBody>
      </p:sp>
      <p:grpSp>
        <p:nvGrpSpPr>
          <p:cNvPr id="168" name="组合 167"/>
          <p:cNvGrpSpPr/>
          <p:nvPr/>
        </p:nvGrpSpPr>
        <p:grpSpPr>
          <a:xfrm>
            <a:off x="5745743" y="1475641"/>
            <a:ext cx="1093043" cy="942588"/>
            <a:chOff x="5767" y="705"/>
            <a:chExt cx="2535" cy="2189"/>
          </a:xfrm>
        </p:grpSpPr>
        <p:sp>
          <p:nvSpPr>
            <p:cNvPr id="1048784" name="椭圆 1048783"/>
            <p:cNvSpPr/>
            <p:nvPr/>
          </p:nvSpPr>
          <p:spPr>
            <a:xfrm>
              <a:off x="5880" y="705"/>
              <a:ext cx="2186" cy="2189"/>
            </a:xfrm>
            <a:prstGeom prst="ellipse">
              <a:avLst/>
            </a:prstGeom>
            <a:solidFill>
              <a:schemeClr val="lt1"/>
            </a:solidFill>
            <a:ln w="22225" cap="flat" cmpd="sng">
              <a:solidFill>
                <a:srgbClr val="F55156">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9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85" name="TextBox 1048784"/>
            <p:cNvSpPr txBox="1"/>
            <p:nvPr/>
          </p:nvSpPr>
          <p:spPr>
            <a:xfrm>
              <a:off x="5767" y="1113"/>
              <a:ext cx="2535" cy="1748"/>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lnSpc>
                  <a:spcPct val="110000"/>
                </a:lnSpc>
              </a:pPr>
              <a:r>
                <a:rPr lang="en-US" altLang="zh-CN"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lnSpc>
                  <a:spcPct val="110000"/>
                </a:lnSpc>
              </a:pPr>
              <a:r>
                <a:rPr lang="zh-CN" altLang="en-US" sz="110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全球知识发现</a:t>
              </a:r>
              <a:endParaRPr lang="zh-CN" altLang="en-US" sz="11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lnSpc>
                  <a:spcPct val="110000"/>
                </a:lnSpc>
              </a:pP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048786" name="任意多边形 1048785"/>
          <p:cNvSpPr/>
          <p:nvPr/>
        </p:nvSpPr>
        <p:spPr>
          <a:xfrm>
            <a:off x="7915517" y="2110630"/>
            <a:ext cx="82020" cy="83711"/>
          </a:xfrm>
          <a:custGeom>
            <a:avLst/>
            <a:gdLst/>
            <a:ahLst/>
            <a:cxnLst/>
            <a:rect l="0" t="0" r="0" b="0"/>
            <a:pathLst>
              <a:path w="77787" h="79375">
                <a:moveTo>
                  <a:pt x="0" y="39687"/>
                </a:moveTo>
                <a:cubicBezTo>
                  <a:pt x="0" y="17768"/>
                  <a:pt x="17413" y="0"/>
                  <a:pt x="38893" y="0"/>
                </a:cubicBezTo>
                <a:cubicBezTo>
                  <a:pt x="60373" y="0"/>
                  <a:pt x="77786" y="17768"/>
                  <a:pt x="77786" y="39687"/>
                </a:cubicBezTo>
                <a:cubicBezTo>
                  <a:pt x="77786" y="61606"/>
                  <a:pt x="60373" y="79374"/>
                  <a:pt x="38893" y="79374"/>
                </a:cubicBezTo>
                <a:cubicBezTo>
                  <a:pt x="17413" y="79374"/>
                  <a:pt x="0" y="61606"/>
                  <a:pt x="0" y="39687"/>
                </a:cubicBezTo>
                <a:close/>
                <a:moveTo>
                  <a:pt x="19446" y="39687"/>
                </a:moveTo>
                <a:cubicBezTo>
                  <a:pt x="19446" y="50865"/>
                  <a:pt x="28152" y="59927"/>
                  <a:pt x="38892" y="59927"/>
                </a:cubicBezTo>
                <a:cubicBezTo>
                  <a:pt x="49632" y="59927"/>
                  <a:pt x="58338" y="50865"/>
                  <a:pt x="58338" y="39687"/>
                </a:cubicBezTo>
                <a:cubicBezTo>
                  <a:pt x="58338" y="28509"/>
                  <a:pt x="49632" y="19447"/>
                  <a:pt x="38892" y="19447"/>
                </a:cubicBezTo>
                <a:cubicBezTo>
                  <a:pt x="28152" y="19447"/>
                  <a:pt x="19446" y="28509"/>
                  <a:pt x="19446" y="39687"/>
                </a:cubicBezTo>
              </a:path>
            </a:pathLst>
          </a:custGeom>
          <a:solidFill>
            <a:srgbClr val="EC5961"/>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cxnSp>
        <p:nvCxnSpPr>
          <p:cNvPr id="3145731" name="肘形连接符 3145730"/>
          <p:cNvCxnSpPr/>
          <p:nvPr/>
        </p:nvCxnSpPr>
        <p:spPr>
          <a:xfrm rot="10800000">
            <a:off x="6767185" y="1892981"/>
            <a:ext cx="1148332" cy="259505"/>
          </a:xfrm>
          <a:prstGeom prst="bentConnector3">
            <a:avLst>
              <a:gd name="adj1" fmla="val -1120"/>
            </a:avLst>
          </a:prstGeom>
          <a:noFill/>
          <a:ln w="12700" cap="flat" cmpd="sng">
            <a:solidFill>
              <a:srgbClr val="F55156">
                <a:alpha val="100000"/>
              </a:srgbClr>
            </a:solidFill>
            <a:prstDash val="solid"/>
            <a:round/>
          </a:ln>
        </p:spPr>
      </p:cxnSp>
      <p:sp>
        <p:nvSpPr>
          <p:cNvPr id="1048787" name="任意多边形 1048786"/>
          <p:cNvSpPr/>
          <p:nvPr/>
        </p:nvSpPr>
        <p:spPr>
          <a:xfrm>
            <a:off x="9262449" y="5589668"/>
            <a:ext cx="83694" cy="83711"/>
          </a:xfrm>
          <a:custGeom>
            <a:avLst/>
            <a:gdLst/>
            <a:ahLst/>
            <a:cxnLst/>
            <a:rect l="0" t="0" r="0" b="0"/>
            <a:pathLst>
              <a:path w="79375" h="79375">
                <a:moveTo>
                  <a:pt x="0" y="39687"/>
                </a:moveTo>
                <a:cubicBezTo>
                  <a:pt x="0" y="17768"/>
                  <a:pt x="17768" y="0"/>
                  <a:pt x="39687" y="0"/>
                </a:cubicBezTo>
                <a:cubicBezTo>
                  <a:pt x="61606" y="0"/>
                  <a:pt x="79374" y="17768"/>
                  <a:pt x="79374" y="39687"/>
                </a:cubicBezTo>
                <a:cubicBezTo>
                  <a:pt x="79374" y="61606"/>
                  <a:pt x="61606" y="79374"/>
                  <a:pt x="39687" y="79374"/>
                </a:cubicBezTo>
                <a:cubicBezTo>
                  <a:pt x="17768" y="79374"/>
                  <a:pt x="0" y="61606"/>
                  <a:pt x="0" y="39687"/>
                </a:cubicBezTo>
                <a:close/>
                <a:moveTo>
                  <a:pt x="19843" y="39687"/>
                </a:moveTo>
                <a:cubicBezTo>
                  <a:pt x="19843" y="50646"/>
                  <a:pt x="28727" y="59530"/>
                  <a:pt x="39686" y="59530"/>
                </a:cubicBezTo>
                <a:cubicBezTo>
                  <a:pt x="50645" y="59530"/>
                  <a:pt x="59529" y="50646"/>
                  <a:pt x="59529" y="39687"/>
                </a:cubicBezTo>
                <a:cubicBezTo>
                  <a:pt x="59529" y="28728"/>
                  <a:pt x="50645" y="19844"/>
                  <a:pt x="39686" y="19844"/>
                </a:cubicBezTo>
                <a:cubicBezTo>
                  <a:pt x="28727" y="19844"/>
                  <a:pt x="19843" y="28728"/>
                  <a:pt x="19843" y="39687"/>
                </a:cubicBezTo>
              </a:path>
            </a:pathLst>
          </a:custGeom>
          <a:solidFill>
            <a:srgbClr val="F3BB2B"/>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sp>
        <p:nvSpPr>
          <p:cNvPr id="1048788" name="任意多边形 1048787"/>
          <p:cNvSpPr/>
          <p:nvPr/>
        </p:nvSpPr>
        <p:spPr>
          <a:xfrm>
            <a:off x="7604868" y="2280563"/>
            <a:ext cx="83694" cy="83711"/>
          </a:xfrm>
          <a:custGeom>
            <a:avLst/>
            <a:gdLst/>
            <a:ahLst/>
            <a:cxnLst/>
            <a:rect l="0" t="0" r="0" b="0"/>
            <a:pathLst>
              <a:path w="79375" h="79375">
                <a:moveTo>
                  <a:pt x="0" y="39687"/>
                </a:moveTo>
                <a:cubicBezTo>
                  <a:pt x="0" y="17768"/>
                  <a:pt x="17768" y="0"/>
                  <a:pt x="39687" y="0"/>
                </a:cubicBezTo>
                <a:cubicBezTo>
                  <a:pt x="61606" y="0"/>
                  <a:pt x="79374" y="17768"/>
                  <a:pt x="79374" y="39687"/>
                </a:cubicBezTo>
                <a:cubicBezTo>
                  <a:pt x="79374" y="61606"/>
                  <a:pt x="61606" y="79374"/>
                  <a:pt x="39687" y="79374"/>
                </a:cubicBezTo>
                <a:cubicBezTo>
                  <a:pt x="17768" y="79374"/>
                  <a:pt x="0" y="61606"/>
                  <a:pt x="0" y="39687"/>
                </a:cubicBezTo>
                <a:close/>
                <a:moveTo>
                  <a:pt x="19843" y="39687"/>
                </a:moveTo>
                <a:cubicBezTo>
                  <a:pt x="19843" y="50646"/>
                  <a:pt x="28727" y="59530"/>
                  <a:pt x="39686" y="59530"/>
                </a:cubicBezTo>
                <a:cubicBezTo>
                  <a:pt x="50645" y="59530"/>
                  <a:pt x="59529" y="50646"/>
                  <a:pt x="59529" y="39687"/>
                </a:cubicBezTo>
                <a:cubicBezTo>
                  <a:pt x="59529" y="28728"/>
                  <a:pt x="50645" y="19844"/>
                  <a:pt x="39686" y="19844"/>
                </a:cubicBezTo>
                <a:cubicBezTo>
                  <a:pt x="28727" y="19844"/>
                  <a:pt x="19843" y="28728"/>
                  <a:pt x="19843" y="39687"/>
                </a:cubicBezTo>
              </a:path>
            </a:pathLst>
          </a:custGeom>
          <a:solidFill>
            <a:srgbClr val="FA8A19"/>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sp>
        <p:nvSpPr>
          <p:cNvPr id="1048789" name="任意多边形 1048788"/>
          <p:cNvSpPr/>
          <p:nvPr/>
        </p:nvSpPr>
        <p:spPr>
          <a:xfrm>
            <a:off x="7647552" y="3605713"/>
            <a:ext cx="82020" cy="83711"/>
          </a:xfrm>
          <a:custGeom>
            <a:avLst/>
            <a:gdLst/>
            <a:ahLst/>
            <a:cxnLst/>
            <a:rect l="0" t="0" r="0" b="0"/>
            <a:pathLst>
              <a:path w="77787" h="79375">
                <a:moveTo>
                  <a:pt x="0" y="39687"/>
                </a:moveTo>
                <a:cubicBezTo>
                  <a:pt x="0" y="17768"/>
                  <a:pt x="17413" y="0"/>
                  <a:pt x="38893" y="0"/>
                </a:cubicBezTo>
                <a:cubicBezTo>
                  <a:pt x="60373" y="0"/>
                  <a:pt x="77786" y="17768"/>
                  <a:pt x="77786" y="39687"/>
                </a:cubicBezTo>
                <a:cubicBezTo>
                  <a:pt x="77786" y="61606"/>
                  <a:pt x="60373" y="79374"/>
                  <a:pt x="38893" y="79374"/>
                </a:cubicBezTo>
                <a:cubicBezTo>
                  <a:pt x="17413" y="79374"/>
                  <a:pt x="0" y="61606"/>
                  <a:pt x="0" y="39687"/>
                </a:cubicBezTo>
                <a:close/>
                <a:moveTo>
                  <a:pt x="19446" y="39687"/>
                </a:moveTo>
                <a:cubicBezTo>
                  <a:pt x="19446" y="50865"/>
                  <a:pt x="28152" y="59927"/>
                  <a:pt x="38892" y="59927"/>
                </a:cubicBezTo>
                <a:cubicBezTo>
                  <a:pt x="49632" y="59927"/>
                  <a:pt x="58338" y="50865"/>
                  <a:pt x="58338" y="39687"/>
                </a:cubicBezTo>
                <a:cubicBezTo>
                  <a:pt x="58338" y="28509"/>
                  <a:pt x="49632" y="19447"/>
                  <a:pt x="38892" y="19447"/>
                </a:cubicBezTo>
                <a:cubicBezTo>
                  <a:pt x="28152" y="19447"/>
                  <a:pt x="19446" y="28509"/>
                  <a:pt x="19446" y="39687"/>
                </a:cubicBezTo>
              </a:path>
            </a:pathLst>
          </a:custGeom>
          <a:solidFill>
            <a:srgbClr val="02C6EF"/>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sp>
        <p:nvSpPr>
          <p:cNvPr id="1048790" name="任意多边形 1048789"/>
          <p:cNvSpPr/>
          <p:nvPr/>
        </p:nvSpPr>
        <p:spPr>
          <a:xfrm>
            <a:off x="8728232" y="5284960"/>
            <a:ext cx="83694" cy="78687"/>
          </a:xfrm>
          <a:custGeom>
            <a:avLst/>
            <a:gdLst/>
            <a:ahLst/>
            <a:cxnLst/>
            <a:rect l="0" t="0" r="0" b="0"/>
            <a:pathLst>
              <a:path w="79375" h="80962">
                <a:moveTo>
                  <a:pt x="0" y="40481"/>
                </a:moveTo>
                <a:cubicBezTo>
                  <a:pt x="0" y="18124"/>
                  <a:pt x="17768" y="0"/>
                  <a:pt x="39687" y="0"/>
                </a:cubicBezTo>
                <a:cubicBezTo>
                  <a:pt x="61606" y="0"/>
                  <a:pt x="79374" y="18124"/>
                  <a:pt x="79374" y="40481"/>
                </a:cubicBezTo>
                <a:cubicBezTo>
                  <a:pt x="79374" y="62838"/>
                  <a:pt x="61606" y="80962"/>
                  <a:pt x="39687" y="80962"/>
                </a:cubicBezTo>
                <a:cubicBezTo>
                  <a:pt x="17768" y="80962"/>
                  <a:pt x="0" y="62838"/>
                  <a:pt x="0" y="40481"/>
                </a:cubicBezTo>
                <a:close/>
                <a:moveTo>
                  <a:pt x="19843" y="40481"/>
                </a:moveTo>
                <a:cubicBezTo>
                  <a:pt x="19843" y="51879"/>
                  <a:pt x="28727" y="61118"/>
                  <a:pt x="39686" y="61118"/>
                </a:cubicBezTo>
                <a:cubicBezTo>
                  <a:pt x="50645" y="61118"/>
                  <a:pt x="59529" y="51879"/>
                  <a:pt x="59529" y="40481"/>
                </a:cubicBezTo>
                <a:cubicBezTo>
                  <a:pt x="59529" y="29083"/>
                  <a:pt x="50645" y="19844"/>
                  <a:pt x="39686" y="19844"/>
                </a:cubicBezTo>
                <a:cubicBezTo>
                  <a:pt x="28727" y="19844"/>
                  <a:pt x="19843" y="29083"/>
                  <a:pt x="19843" y="40481"/>
                </a:cubicBezTo>
              </a:path>
            </a:pathLst>
          </a:custGeom>
          <a:solidFill>
            <a:srgbClr val="03CE05"/>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sp>
        <p:nvSpPr>
          <p:cNvPr id="1048791" name="任意多边形 1048790"/>
          <p:cNvSpPr/>
          <p:nvPr/>
        </p:nvSpPr>
        <p:spPr>
          <a:xfrm>
            <a:off x="8194015" y="5273241"/>
            <a:ext cx="83694" cy="82036"/>
          </a:xfrm>
          <a:custGeom>
            <a:avLst/>
            <a:gdLst/>
            <a:ahLst/>
            <a:cxnLst/>
            <a:rect l="0" t="0" r="0" b="0"/>
            <a:pathLst>
              <a:path w="79375" h="77787">
                <a:moveTo>
                  <a:pt x="0" y="38893"/>
                </a:moveTo>
                <a:cubicBezTo>
                  <a:pt x="0" y="17413"/>
                  <a:pt x="17768" y="0"/>
                  <a:pt x="39687" y="0"/>
                </a:cubicBezTo>
                <a:cubicBezTo>
                  <a:pt x="61606" y="0"/>
                  <a:pt x="79374" y="17413"/>
                  <a:pt x="79374" y="38893"/>
                </a:cubicBezTo>
                <a:cubicBezTo>
                  <a:pt x="79374" y="60373"/>
                  <a:pt x="61606" y="77786"/>
                  <a:pt x="39687" y="77786"/>
                </a:cubicBezTo>
                <a:cubicBezTo>
                  <a:pt x="17768" y="77786"/>
                  <a:pt x="0" y="60373"/>
                  <a:pt x="0" y="38893"/>
                </a:cubicBezTo>
                <a:close/>
                <a:moveTo>
                  <a:pt x="19446" y="38893"/>
                </a:moveTo>
                <a:cubicBezTo>
                  <a:pt x="19446" y="49633"/>
                  <a:pt x="28508" y="58339"/>
                  <a:pt x="39686" y="58339"/>
                </a:cubicBezTo>
                <a:cubicBezTo>
                  <a:pt x="50864" y="58339"/>
                  <a:pt x="59926" y="49633"/>
                  <a:pt x="59926" y="38893"/>
                </a:cubicBezTo>
                <a:cubicBezTo>
                  <a:pt x="59926" y="28153"/>
                  <a:pt x="50864" y="19447"/>
                  <a:pt x="39686" y="19447"/>
                </a:cubicBezTo>
                <a:cubicBezTo>
                  <a:pt x="28508" y="19447"/>
                  <a:pt x="19446" y="28153"/>
                  <a:pt x="19446" y="38893"/>
                </a:cubicBezTo>
              </a:path>
            </a:pathLst>
          </a:custGeom>
          <a:solidFill>
            <a:srgbClr val="2DD0F6"/>
          </a:solid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sym typeface="宋体" panose="02010600030101010101" pitchFamily="2" charset="-122"/>
            </a:endParaRPr>
          </a:p>
        </p:txBody>
      </p:sp>
      <p:grpSp>
        <p:nvGrpSpPr>
          <p:cNvPr id="169" name="组合 168"/>
          <p:cNvGrpSpPr/>
          <p:nvPr/>
        </p:nvGrpSpPr>
        <p:grpSpPr>
          <a:xfrm>
            <a:off x="5025663" y="4688935"/>
            <a:ext cx="3195436" cy="950960"/>
            <a:chOff x="4737" y="7782"/>
            <a:chExt cx="6361" cy="1892"/>
          </a:xfrm>
        </p:grpSpPr>
        <p:sp>
          <p:nvSpPr>
            <p:cNvPr id="1048792" name="椭圆 1048791"/>
            <p:cNvSpPr/>
            <p:nvPr/>
          </p:nvSpPr>
          <p:spPr>
            <a:xfrm>
              <a:off x="4817" y="7782"/>
              <a:ext cx="1893" cy="1892"/>
            </a:xfrm>
            <a:prstGeom prst="ellipse">
              <a:avLst/>
            </a:prstGeom>
            <a:solidFill>
              <a:schemeClr val="lt1"/>
            </a:solidFill>
            <a:ln w="22225" cap="flat" cmpd="sng">
              <a:solidFill>
                <a:srgbClr val="2DD0F6">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100">
                <a:solidFill>
                  <a:srgbClr val="179FC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93" name="TextBox 1048792"/>
            <p:cNvSpPr txBox="1"/>
            <p:nvPr/>
          </p:nvSpPr>
          <p:spPr>
            <a:xfrm>
              <a:off x="4737" y="8115"/>
              <a:ext cx="2034" cy="1408"/>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r>
                <a:rPr lang="zh-CN" altLang="en-US" sz="1300">
                  <a:solidFill>
                    <a:srgbClr val="00B0F0"/>
                  </a:solidFill>
                  <a:latin typeface="微软雅黑" panose="020B0503020204020204" pitchFamily="34" charset="-122"/>
                  <a:ea typeface="微软雅黑" panose="020B0503020204020204" pitchFamily="34" charset="-122"/>
                  <a:sym typeface="宋体" panose="02010600030101010101" pitchFamily="2" charset="-122"/>
                </a:rPr>
                <a:t>我的图书馆</a:t>
              </a:r>
              <a:endParaRPr lang="zh-CN" altLang="en-US" sz="13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r>
                <a:rPr lang="zh-CN" altLang="en-US" sz="90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主题 学者 热点</a:t>
              </a:r>
              <a:endParaRPr lang="zh-CN" altLang="en-US" sz="9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3145732" name="肘形连接符 3145731"/>
            <p:cNvCxnSpPr/>
            <p:nvPr/>
          </p:nvCxnSpPr>
          <p:spPr>
            <a:xfrm rot="16200000" flipV="1">
              <a:off x="8682" y="6527"/>
              <a:ext cx="483" cy="4348"/>
            </a:xfrm>
            <a:prstGeom prst="bentConnector2">
              <a:avLst/>
            </a:prstGeom>
            <a:noFill/>
            <a:ln w="15875" cap="flat" cmpd="sng">
              <a:solidFill>
                <a:srgbClr val="2DD0F6">
                  <a:alpha val="100000"/>
                </a:srgbClr>
              </a:solidFill>
              <a:prstDash val="solid"/>
              <a:round/>
            </a:ln>
          </p:spPr>
        </p:cxnSp>
      </p:grpSp>
      <p:grpSp>
        <p:nvGrpSpPr>
          <p:cNvPr id="170" name="组合 169"/>
          <p:cNvGrpSpPr/>
          <p:nvPr/>
        </p:nvGrpSpPr>
        <p:grpSpPr>
          <a:xfrm>
            <a:off x="4123387" y="4116351"/>
            <a:ext cx="4646692" cy="1168609"/>
            <a:chOff x="2890" y="6644"/>
            <a:chExt cx="9253" cy="2327"/>
          </a:xfrm>
        </p:grpSpPr>
        <p:sp>
          <p:nvSpPr>
            <p:cNvPr id="1048794" name="椭圆 1048793"/>
            <p:cNvSpPr/>
            <p:nvPr/>
          </p:nvSpPr>
          <p:spPr>
            <a:xfrm>
              <a:off x="2890" y="6644"/>
              <a:ext cx="1893" cy="1894"/>
            </a:xfrm>
            <a:prstGeom prst="ellipse">
              <a:avLst/>
            </a:prstGeom>
            <a:solidFill>
              <a:schemeClr val="lt1"/>
            </a:solidFill>
            <a:ln w="22225" cap="flat" cmpd="sng">
              <a:solidFill>
                <a:srgbClr val="03CE05">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100">
                <a:solidFill>
                  <a:srgbClr val="179FC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95" name="TextBox 1048794"/>
            <p:cNvSpPr txBox="1"/>
            <p:nvPr/>
          </p:nvSpPr>
          <p:spPr>
            <a:xfrm>
              <a:off x="2890" y="6987"/>
              <a:ext cx="2034" cy="1134"/>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r>
                <a:rPr lang="zh-CN" altLang="en-US" sz="1300">
                  <a:solidFill>
                    <a:srgbClr val="1D8D35"/>
                  </a:solidFill>
                  <a:latin typeface="微软雅黑" panose="020B0503020204020204" pitchFamily="34" charset="-122"/>
                  <a:ea typeface="微软雅黑" panose="020B0503020204020204" pitchFamily="34" charset="-122"/>
                </a:rPr>
                <a:t>资料库</a:t>
              </a:r>
              <a:endParaRPr lang="zh-CN" altLang="en-US" sz="1300">
                <a:solidFill>
                  <a:srgbClr val="1D8D35"/>
                </a:solidFill>
                <a:latin typeface="微软雅黑" panose="020B0503020204020204" pitchFamily="34" charset="-122"/>
                <a:ea typeface="微软雅黑" panose="020B0503020204020204" pitchFamily="34" charset="-122"/>
              </a:endParaRPr>
            </a:p>
            <a:p>
              <a:pPr indent="-361315" algn="ctr"/>
              <a:r>
                <a:rPr lang="zh-CN" altLang="en-US" sz="900">
                  <a:solidFill>
                    <a:srgbClr val="1D8D35"/>
                  </a:solidFill>
                  <a:latin typeface="微软雅黑" panose="020B0503020204020204" pitchFamily="34" charset="-122"/>
                  <a:ea typeface="微软雅黑" panose="020B0503020204020204" pitchFamily="34" charset="-122"/>
                </a:rPr>
                <a:t>文献下载、阅读、管理</a:t>
              </a:r>
              <a:endParaRPr lang="zh-CN" altLang="en-US" sz="900">
                <a:solidFill>
                  <a:srgbClr val="1D8D35"/>
                </a:solidFill>
                <a:latin typeface="微软雅黑" panose="020B0503020204020204" pitchFamily="34" charset="-122"/>
                <a:ea typeface="微软雅黑" panose="020B0503020204020204" pitchFamily="34" charset="-122"/>
              </a:endParaRPr>
            </a:p>
          </p:txBody>
        </p:sp>
        <p:cxnSp>
          <p:nvCxnSpPr>
            <p:cNvPr id="3145733" name="肘形连接符 3145732"/>
            <p:cNvCxnSpPr/>
            <p:nvPr/>
          </p:nvCxnSpPr>
          <p:spPr>
            <a:xfrm rot="16200000" flipV="1">
              <a:off x="7680" y="4508"/>
              <a:ext cx="1510" cy="7416"/>
            </a:xfrm>
            <a:prstGeom prst="bentConnector2">
              <a:avLst/>
            </a:prstGeom>
            <a:noFill/>
            <a:ln w="15875" cap="flat" cmpd="sng">
              <a:solidFill>
                <a:srgbClr val="56DE57">
                  <a:alpha val="100000"/>
                </a:srgbClr>
              </a:solidFill>
              <a:prstDash val="solid"/>
              <a:round/>
            </a:ln>
          </p:spPr>
        </p:cxnSp>
      </p:grpSp>
      <p:grpSp>
        <p:nvGrpSpPr>
          <p:cNvPr id="171" name="组合 170"/>
          <p:cNvGrpSpPr/>
          <p:nvPr/>
        </p:nvGrpSpPr>
        <p:grpSpPr>
          <a:xfrm>
            <a:off x="6131090" y="5145999"/>
            <a:ext cx="3143045" cy="950960"/>
            <a:chOff x="6831" y="8692"/>
            <a:chExt cx="6257" cy="1893"/>
          </a:xfrm>
        </p:grpSpPr>
        <p:grpSp>
          <p:nvGrpSpPr>
            <p:cNvPr id="172" name="组合 171"/>
            <p:cNvGrpSpPr/>
            <p:nvPr/>
          </p:nvGrpSpPr>
          <p:grpSpPr>
            <a:xfrm>
              <a:off x="6831" y="8692"/>
              <a:ext cx="2169" cy="1893"/>
              <a:chOff x="9937" y="7488"/>
              <a:chExt cx="2529" cy="2205"/>
            </a:xfrm>
          </p:grpSpPr>
          <p:sp>
            <p:nvSpPr>
              <p:cNvPr id="1048796" name="椭圆 1048795"/>
              <p:cNvSpPr/>
              <p:nvPr/>
            </p:nvSpPr>
            <p:spPr>
              <a:xfrm>
                <a:off x="10104" y="7488"/>
                <a:ext cx="2203" cy="2205"/>
              </a:xfrm>
              <a:prstGeom prst="ellipse">
                <a:avLst/>
              </a:prstGeom>
              <a:solidFill>
                <a:schemeClr val="lt1"/>
              </a:solidFill>
              <a:ln w="22225" cap="flat" cmpd="sng">
                <a:solidFill>
                  <a:srgbClr val="F3BB2B">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100">
                  <a:solidFill>
                    <a:srgbClr val="179FC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97" name="TextBox 1048796"/>
              <p:cNvSpPr txBox="1"/>
              <p:nvPr/>
            </p:nvSpPr>
            <p:spPr>
              <a:xfrm>
                <a:off x="9937" y="7899"/>
                <a:ext cx="2529" cy="1706"/>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lnSpc>
                    <a:spcPct val="110000"/>
                  </a:lnSpc>
                </a:pPr>
                <a:r>
                  <a:rPr lang="zh-CN" altLang="en-US" sz="13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rPr>
                  <a:t>个人管理</a:t>
                </a:r>
                <a:endParaRPr lang="zh-CN" altLang="en-US" sz="13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lnSpc>
                    <a:spcPct val="110000"/>
                  </a:lnSpc>
                </a:pPr>
                <a:r>
                  <a:rPr lang="zh-CN" altLang="en-US" sz="9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rPr>
                  <a:t>安全 设置 账户</a:t>
                </a:r>
                <a:endParaRPr lang="zh-CN" altLang="en-US" sz="9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lnSpc>
                    <a:spcPct val="110000"/>
                  </a:lnSpc>
                </a:pPr>
                <a:r>
                  <a:rPr lang="zh-CN" altLang="en-US" sz="9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rPr>
                  <a:t>资料</a:t>
                </a:r>
                <a:endParaRPr lang="zh-CN" altLang="en-US" sz="9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lnSpc>
                    <a:spcPct val="110000"/>
                  </a:lnSpc>
                </a:pPr>
                <a:endParaRPr lang="zh-CN" altLang="en-US" sz="700" dirty="0">
                  <a:solidFill>
                    <a:srgbClr val="916613"/>
                  </a:solidFill>
                  <a:latin typeface="微软雅黑" panose="020B0503020204020204" pitchFamily="34" charset="-122"/>
                  <a:ea typeface="微软雅黑" panose="020B0503020204020204" pitchFamily="34" charset="-122"/>
                  <a:sym typeface="宋体" panose="02010600030101010101" pitchFamily="2" charset="-122"/>
                </a:endParaRPr>
              </a:p>
            </p:txBody>
          </p:sp>
        </p:grpSp>
        <p:cxnSp>
          <p:nvCxnSpPr>
            <p:cNvPr id="3145734" name="肘形连接符 3145733"/>
            <p:cNvCxnSpPr/>
            <p:nvPr/>
          </p:nvCxnSpPr>
          <p:spPr>
            <a:xfrm rot="5400000">
              <a:off x="10948" y="7676"/>
              <a:ext cx="80" cy="4199"/>
            </a:xfrm>
            <a:prstGeom prst="bentConnector2">
              <a:avLst/>
            </a:prstGeom>
            <a:noFill/>
            <a:ln w="15875" cap="flat" cmpd="sng">
              <a:solidFill>
                <a:srgbClr val="F3BB2B">
                  <a:alpha val="100000"/>
                </a:srgbClr>
              </a:solidFill>
              <a:prstDash val="solid"/>
              <a:round/>
            </a:ln>
          </p:spPr>
        </p:cxnSp>
      </p:grpSp>
      <p:grpSp>
        <p:nvGrpSpPr>
          <p:cNvPr id="173" name="组合 172"/>
          <p:cNvGrpSpPr/>
          <p:nvPr/>
        </p:nvGrpSpPr>
        <p:grpSpPr>
          <a:xfrm>
            <a:off x="4858868" y="2339737"/>
            <a:ext cx="2788664" cy="962391"/>
            <a:chOff x="4143" y="3242"/>
            <a:chExt cx="5573" cy="1918"/>
          </a:xfrm>
        </p:grpSpPr>
        <p:grpSp>
          <p:nvGrpSpPr>
            <p:cNvPr id="174" name="组合 173"/>
            <p:cNvGrpSpPr/>
            <p:nvPr/>
          </p:nvGrpSpPr>
          <p:grpSpPr>
            <a:xfrm>
              <a:off x="4143" y="3306"/>
              <a:ext cx="1850" cy="1854"/>
              <a:chOff x="3468" y="1624"/>
              <a:chExt cx="2157" cy="2163"/>
            </a:xfrm>
          </p:grpSpPr>
          <p:sp>
            <p:nvSpPr>
              <p:cNvPr id="1048798" name="椭圆 1048797"/>
              <p:cNvSpPr/>
              <p:nvPr/>
            </p:nvSpPr>
            <p:spPr>
              <a:xfrm>
                <a:off x="3468" y="1624"/>
                <a:ext cx="2157" cy="2163"/>
              </a:xfrm>
              <a:prstGeom prst="ellipse">
                <a:avLst/>
              </a:prstGeom>
              <a:solidFill>
                <a:schemeClr val="lt1"/>
              </a:solidFill>
              <a:ln w="22225" cap="flat" cmpd="sng">
                <a:solidFill>
                  <a:srgbClr val="FE8000">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30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799" name="TextBox 1048798"/>
              <p:cNvSpPr txBox="1"/>
              <p:nvPr/>
            </p:nvSpPr>
            <p:spPr>
              <a:xfrm>
                <a:off x="3519" y="2456"/>
                <a:ext cx="2087" cy="716"/>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endParaRPr lang="zh-CN" altLang="en-US" sz="1400">
                  <a:solidFill>
                    <a:srgbClr val="000000"/>
                  </a:solidFill>
                  <a:latin typeface="Calibri" panose="020F0502020204030204" pitchFamily="34" charset="0"/>
                </a:endParaRPr>
              </a:p>
            </p:txBody>
          </p:sp>
        </p:grpSp>
        <p:cxnSp>
          <p:nvCxnSpPr>
            <p:cNvPr id="3145735" name="肘形连接符 3145734"/>
            <p:cNvCxnSpPr/>
            <p:nvPr/>
          </p:nvCxnSpPr>
          <p:spPr>
            <a:xfrm rot="10800000" flipV="1">
              <a:off x="5977" y="3242"/>
              <a:ext cx="3739" cy="1031"/>
            </a:xfrm>
            <a:prstGeom prst="bentConnector3">
              <a:avLst>
                <a:gd name="adj1" fmla="val -80"/>
              </a:avLst>
            </a:prstGeom>
            <a:noFill/>
            <a:ln w="15875" cap="flat" cmpd="sng">
              <a:solidFill>
                <a:srgbClr val="FE7F00">
                  <a:alpha val="100000"/>
                </a:srgbClr>
              </a:solidFill>
              <a:prstDash val="solid"/>
              <a:round/>
            </a:ln>
          </p:spPr>
        </p:cxnSp>
        <p:sp>
          <p:nvSpPr>
            <p:cNvPr id="1048800" name="TextBox 1048799"/>
            <p:cNvSpPr txBox="1"/>
            <p:nvPr/>
          </p:nvSpPr>
          <p:spPr>
            <a:xfrm>
              <a:off x="4179" y="3946"/>
              <a:ext cx="1773" cy="521"/>
            </a:xfrm>
            <a:prstGeom prst="rect">
              <a:avLst/>
            </a:prstGeom>
            <a:noFill/>
            <a:ln>
              <a:noFill/>
            </a:ln>
          </p:spPr>
          <p:txBody>
            <a:bodyPr wrap="none"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r>
                <a:rPr lang="zh-CN" altLang="en-US" sz="1100">
                  <a:solidFill>
                    <a:srgbClr val="FE8709"/>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10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75" name="组合 174"/>
          <p:cNvGrpSpPr/>
          <p:nvPr/>
        </p:nvGrpSpPr>
        <p:grpSpPr>
          <a:xfrm>
            <a:off x="3971711" y="3093401"/>
            <a:ext cx="3757861" cy="952456"/>
            <a:chOff x="2376" y="4607"/>
            <a:chExt cx="7486" cy="1894"/>
          </a:xfrm>
        </p:grpSpPr>
        <p:sp>
          <p:nvSpPr>
            <p:cNvPr id="1048801" name="椭圆 1048800"/>
            <p:cNvSpPr/>
            <p:nvPr/>
          </p:nvSpPr>
          <p:spPr>
            <a:xfrm>
              <a:off x="2436" y="4607"/>
              <a:ext cx="1894" cy="1891"/>
            </a:xfrm>
            <a:prstGeom prst="ellipse">
              <a:avLst/>
            </a:prstGeom>
            <a:solidFill>
              <a:schemeClr val="lt1"/>
            </a:solidFill>
            <a:ln w="22225" cap="flat" cmpd="sng">
              <a:solidFill>
                <a:srgbClr val="2F85D3">
                  <a:alpha val="100000"/>
                </a:srgbClr>
              </a:solidFill>
              <a:prstDash val="solid"/>
              <a:round/>
            </a:ln>
          </p:spPr>
          <p:txBody>
            <a:bodyPr lIns="91440" tIns="45720" rIns="91440" bIns="45720"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lnSpc>
                  <a:spcPct val="110000"/>
                </a:lnSpc>
              </a:pPr>
              <a:endParaRPr lang="zh-CN" altLang="en-US" sz="1100">
                <a:solidFill>
                  <a:srgbClr val="179FC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802" name="TextBox 1048801"/>
            <p:cNvSpPr txBox="1"/>
            <p:nvPr/>
          </p:nvSpPr>
          <p:spPr>
            <a:xfrm>
              <a:off x="2376" y="4971"/>
              <a:ext cx="1965" cy="1530"/>
            </a:xfrm>
            <a:prstGeom prst="rect">
              <a:avLst/>
            </a:prstGeom>
            <a:noFill/>
            <a:ln>
              <a:noFill/>
            </a:ln>
          </p:spPr>
          <p:txBody>
            <a:bodyPr lIns="91440" tIns="45720" rIns="91440" bIns="45720"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r>
                <a:rPr lang="zh-CN" altLang="en-US" sz="1300">
                  <a:solidFill>
                    <a:srgbClr val="3085D3"/>
                  </a:solidFill>
                  <a:latin typeface="微软雅黑" panose="020B0503020204020204" pitchFamily="34" charset="-122"/>
                  <a:ea typeface="微软雅黑" panose="020B0503020204020204" pitchFamily="34" charset="-122"/>
                  <a:sym typeface="宋体" panose="02010600030101010101" pitchFamily="2" charset="-122"/>
                </a:rPr>
                <a:t>全球学术快报</a:t>
              </a:r>
              <a:endParaRPr lang="zh-CN" altLang="en-US" sz="130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a:p>
              <a:pPr indent="-361315" algn="ctr"/>
              <a:r>
                <a:rPr lang="zh-CN" altLang="en-US" sz="900">
                  <a:solidFill>
                    <a:srgbClr val="3085D3"/>
                  </a:solidFill>
                  <a:latin typeface="微软雅黑" panose="020B0503020204020204" pitchFamily="34" charset="-122"/>
                  <a:ea typeface="微软雅黑" panose="020B0503020204020204" pitchFamily="34" charset="-122"/>
                  <a:sym typeface="宋体" panose="02010600030101010101" pitchFamily="2" charset="-122"/>
                </a:rPr>
                <a:t>个性化定制与推送</a:t>
              </a:r>
              <a:endParaRPr lang="zh-CN" altLang="en-US" sz="900">
                <a:solidFill>
                  <a:srgbClr val="3085D3"/>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3145736" name="直接连接符 3145735"/>
            <p:cNvCxnSpPr/>
            <p:nvPr/>
          </p:nvCxnSpPr>
          <p:spPr>
            <a:xfrm flipV="1">
              <a:off x="4340" y="5709"/>
              <a:ext cx="5522" cy="37"/>
            </a:xfrm>
            <a:prstGeom prst="line">
              <a:avLst/>
            </a:prstGeom>
            <a:noFill/>
            <a:ln w="12700" cap="flat" cmpd="sng">
              <a:solidFill>
                <a:srgbClr val="4A7EBB">
                  <a:alpha val="100000"/>
                </a:srgbClr>
              </a:solidFill>
              <a:prstDash val="solid"/>
              <a:round/>
            </a:ln>
          </p:spPr>
        </p:cxnSp>
      </p:grpSp>
      <p:sp>
        <p:nvSpPr>
          <p:cNvPr id="1048803" name="矩形 1048802"/>
          <p:cNvSpPr/>
          <p:nvPr/>
        </p:nvSpPr>
        <p:spPr>
          <a:xfrm>
            <a:off x="572689" y="1842707"/>
            <a:ext cx="3726058" cy="497244"/>
          </a:xfrm>
          <a:prstGeom prst="rect">
            <a:avLst/>
          </a:prstGeom>
          <a:noFill/>
          <a:ln>
            <a:noFill/>
          </a:ln>
        </p:spPr>
        <p:txBody>
          <a:bodyPr lIns="96414" tIns="48207" rIns="96414" bIns="48207" anchor="ct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nSpc>
                <a:spcPct val="80000"/>
              </a:lnSpc>
            </a:pPr>
            <a:r>
              <a:rPr lang="zh-CN" altLang="en-US" sz="2700" i="1">
                <a:solidFill>
                  <a:srgbClr val="0B3966"/>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en-US" sz="2700">
              <a:solidFill>
                <a:srgbClr val="2A83D3"/>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804" name="文本占位符 1048803"/>
          <p:cNvSpPr>
            <a:spLocks noGrp="1"/>
          </p:cNvSpPr>
          <p:nvPr>
            <p:ph type="body" sz="quarter" idx="4294967295"/>
          </p:nvPr>
        </p:nvSpPr>
        <p:spPr>
          <a:xfrm>
            <a:off x="7714507" y="387853"/>
            <a:ext cx="4347067" cy="344890"/>
          </a:xfrm>
          <a:prstGeom prst="rect">
            <a:avLst/>
          </a:prstGeom>
          <a:noFill/>
          <a:ln>
            <a:noFill/>
          </a:ln>
        </p:spPr>
        <p:txBody>
          <a:bodyPr lIns="96414" tIns="48207" rIns="96414" bIns="48207" anchor="t">
            <a:normAutofit fontScale="72500"/>
          </a:bodyPr>
          <a:lstStyle>
            <a:lvl1pPr>
              <a:defRPr sz="2400"/>
            </a:lvl1pPr>
            <a:lvl2pPr>
              <a:defRPr sz="2000"/>
            </a:lvl2pPr>
            <a:lvl3pPr>
              <a:defRPr sz="1800"/>
            </a:lvl3pPr>
            <a:lvl4pPr>
              <a:defRPr sz="1600"/>
            </a:lvl4pPr>
            <a:lvl5pPr>
              <a:defRPr sz="1600"/>
            </a:lvl5pPr>
          </a:lstStyle>
          <a:p>
            <a:pPr marL="0" indent="0" algn="r" latinLnBrk="1">
              <a:lnSpc>
                <a:spcPct val="100000"/>
              </a:lnSpc>
              <a:buNone/>
            </a:pPr>
            <a:endParaRPr lang="zh-CN" altLang="en-US" sz="2100">
              <a:solidFill>
                <a:srgbClr val="404040"/>
              </a:solidFill>
              <a:latin typeface="宋体" panose="02010600030101010101" pitchFamily="2" charset="-122"/>
            </a:endParaRPr>
          </a:p>
        </p:txBody>
      </p:sp>
      <p:pic>
        <p:nvPicPr>
          <p:cNvPr id="2" name="图片 6"/>
          <p:cNvPicPr>
            <a:picLocks noChangeAspect="1" noChangeArrowheads="1"/>
          </p:cNvPicPr>
          <p:nvPr/>
        </p:nvPicPr>
        <p:blipFill>
          <a:blip r:embed="rId4"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a:spLocks noChangeArrowheads="1"/>
          </p:cNvSpPr>
          <p:nvPr/>
        </p:nvSpPr>
        <p:spPr bwMode="auto">
          <a:xfrm>
            <a:off x="633730" y="73660"/>
            <a:ext cx="667194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en-US" altLang="zh-CN" sz="2400" b="1" dirty="0">
                <a:solidFill>
                  <a:schemeClr val="bg1"/>
                </a:solidFill>
                <a:latin typeface="微软雅黑" panose="020B0503020204020204" pitchFamily="34" charset="-122"/>
                <a:ea typeface="微软雅黑" panose="020B0503020204020204" pitchFamily="34" charset="-122"/>
                <a:sym typeface="+mn-ea"/>
              </a:rPr>
              <a:t>功能介绍-首页导航 </a:t>
            </a:r>
            <a:endParaRPr lang="en-US" altLang="zh-CN" sz="24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blinds(horizontal)">
                                      <p:cBhvr>
                                        <p:cTn id="16" dur="500"/>
                                        <p:tgtEl>
                                          <p:spTgt spid="168"/>
                                        </p:tgtEl>
                                      </p:cBhvr>
                                    </p:animEffect>
                                  </p:childTnLst>
                                </p:cTn>
                              </p:par>
                              <p:par>
                                <p:cTn id="17" presetID="3" presetClass="entr" presetSubtype="10" fill="hold" nodeType="withEffect">
                                  <p:stCondLst>
                                    <p:cond delay="0"/>
                                  </p:stCondLst>
                                  <p:childTnLst>
                                    <p:set>
                                      <p:cBhvr>
                                        <p:cTn id="18" dur="1" fill="hold">
                                          <p:stCondLst>
                                            <p:cond delay="0"/>
                                          </p:stCondLst>
                                        </p:cTn>
                                        <p:tgtEl>
                                          <p:spTgt spid="3145731"/>
                                        </p:tgtEl>
                                        <p:attrNameLst>
                                          <p:attrName>style.visibility</p:attrName>
                                        </p:attrNameLst>
                                      </p:cBhvr>
                                      <p:to>
                                        <p:strVal val="visible"/>
                                      </p:to>
                                    </p:set>
                                    <p:animEffect transition="in" filter="blinds(horizontal)">
                                      <p:cBhvr>
                                        <p:cTn id="19" dur="500"/>
                                        <p:tgtEl>
                                          <p:spTgt spid="314573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73"/>
                                        </p:tgtEl>
                                        <p:attrNameLst>
                                          <p:attrName>style.visibility</p:attrName>
                                        </p:attrNameLst>
                                      </p:cBhvr>
                                      <p:to>
                                        <p:strVal val="visible"/>
                                      </p:to>
                                    </p:set>
                                    <p:animEffect transition="in" filter="blinds(horizontal)">
                                      <p:cBhvr>
                                        <p:cTn id="24" dur="500"/>
                                        <p:tgtEl>
                                          <p:spTgt spid="17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animEffect transition="in" filter="blinds(horizontal)">
                                      <p:cBhvr>
                                        <p:cTn id="29" dur="500"/>
                                        <p:tgtEl>
                                          <p:spTgt spid="17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70"/>
                                        </p:tgtEl>
                                        <p:attrNameLst>
                                          <p:attrName>style.visibility</p:attrName>
                                        </p:attrNameLst>
                                      </p:cBhvr>
                                      <p:to>
                                        <p:strVal val="visible"/>
                                      </p:to>
                                    </p:set>
                                    <p:animEffect transition="in" filter="blinds(horizontal)">
                                      <p:cBhvr>
                                        <p:cTn id="34" dur="500"/>
                                        <p:tgtEl>
                                          <p:spTgt spid="17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69"/>
                                        </p:tgtEl>
                                        <p:attrNameLst>
                                          <p:attrName>style.visibility</p:attrName>
                                        </p:attrNameLst>
                                      </p:cBhvr>
                                      <p:to>
                                        <p:strVal val="visible"/>
                                      </p:to>
                                    </p:set>
                                    <p:animEffect transition="in" filter="blinds(horizontal)">
                                      <p:cBhvr>
                                        <p:cTn id="39" dur="500"/>
                                        <p:tgtEl>
                                          <p:spTgt spid="16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71"/>
                                        </p:tgtEl>
                                        <p:attrNameLst>
                                          <p:attrName>style.visibility</p:attrName>
                                        </p:attrNameLst>
                                      </p:cBhvr>
                                      <p:to>
                                        <p:strVal val="visible"/>
                                      </p:to>
                                    </p:set>
                                    <p:animEffect transition="in" filter="blinds(horizontal)">
                                      <p:cBhvr>
                                        <p:cTn id="44"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913" y="441236"/>
            <a:ext cx="3693693" cy="6301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98" y="441237"/>
            <a:ext cx="3681699" cy="6301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8806" name="文本占位符 1048805"/>
          <p:cNvSpPr>
            <a:spLocks noGrp="1"/>
          </p:cNvSpPr>
          <p:nvPr>
            <p:ph type="body" sz="quarter" idx="4294967295"/>
          </p:nvPr>
        </p:nvSpPr>
        <p:spPr>
          <a:xfrm>
            <a:off x="412487" y="185106"/>
            <a:ext cx="6785912" cy="458738"/>
          </a:xfrm>
          <a:prstGeom prst="rect">
            <a:avLst/>
          </a:prstGeom>
          <a:noFill/>
          <a:ln>
            <a:noFill/>
          </a:ln>
        </p:spPr>
        <p:txBody>
          <a:bodyPr lIns="96414" tIns="48207" rIns="96414" bIns="48207" anchor="t">
            <a:normAutofit fontScale="72500"/>
          </a:bodyPr>
          <a:lstStyle>
            <a:lvl1pPr>
              <a:defRPr sz="2400"/>
            </a:lvl1pPr>
            <a:lvl2pPr>
              <a:defRPr sz="2000"/>
            </a:lvl2pPr>
            <a:lvl3pPr>
              <a:defRPr sz="1800"/>
            </a:lvl3pPr>
            <a:lvl4pPr>
              <a:defRPr sz="1600"/>
            </a:lvl4pPr>
            <a:lvl5pPr>
              <a:defRPr sz="1600"/>
            </a:lvl5pPr>
          </a:lstStyle>
          <a:p>
            <a:pPr marL="0" indent="0" latinLnBrk="1">
              <a:lnSpc>
                <a:spcPct val="100000"/>
              </a:lnSpc>
              <a:buNone/>
            </a:pPr>
            <a:endParaRPr lang="zh-CN" altLang="en-US" sz="3000">
              <a:solidFill>
                <a:srgbClr val="404040"/>
              </a:solidFill>
              <a:latin typeface="Calibri" panose="020F0502020204030204" pitchFamily="34" charset="0"/>
              <a:ea typeface="宋体" panose="02010600030101010101" pitchFamily="2" charset="-122"/>
            </a:endParaRPr>
          </a:p>
        </p:txBody>
      </p:sp>
      <p:cxnSp>
        <p:nvCxnSpPr>
          <p:cNvPr id="3145737" name="肘形连接符 3145736"/>
          <p:cNvCxnSpPr/>
          <p:nvPr/>
        </p:nvCxnSpPr>
        <p:spPr>
          <a:xfrm rot="10800000" flipV="1">
            <a:off x="2710440" y="2036013"/>
            <a:ext cx="2392523" cy="282341"/>
          </a:xfrm>
          <a:prstGeom prst="bentConnector3">
            <a:avLst>
              <a:gd name="adj1" fmla="val 50000"/>
            </a:avLst>
          </a:prstGeom>
          <a:noFill/>
          <a:ln w="12700" cap="flat" cmpd="sng">
            <a:solidFill>
              <a:srgbClr val="F55156">
                <a:alpha val="100000"/>
              </a:srgbClr>
            </a:solidFill>
            <a:prstDash val="solid"/>
            <a:round/>
          </a:ln>
        </p:spPr>
      </p:cxnSp>
      <p:cxnSp>
        <p:nvCxnSpPr>
          <p:cNvPr id="3145738" name="肘形连接符 3145737"/>
          <p:cNvCxnSpPr/>
          <p:nvPr/>
        </p:nvCxnSpPr>
        <p:spPr>
          <a:xfrm rot="10800000">
            <a:off x="8253047" y="2288269"/>
            <a:ext cx="2133780" cy="734986"/>
          </a:xfrm>
          <a:prstGeom prst="bentConnector3">
            <a:avLst>
              <a:gd name="adj1" fmla="val 50000"/>
            </a:avLst>
          </a:prstGeom>
          <a:noFill/>
          <a:ln w="12700" cap="flat" cmpd="sng">
            <a:solidFill>
              <a:srgbClr val="F55156">
                <a:alpha val="100000"/>
              </a:srgbClr>
            </a:solidFill>
            <a:prstDash val="solid"/>
            <a:round/>
          </a:ln>
        </p:spPr>
      </p:cxnSp>
      <p:sp>
        <p:nvSpPr>
          <p:cNvPr id="1048809" name="矩形 1048808"/>
          <p:cNvSpPr/>
          <p:nvPr/>
        </p:nvSpPr>
        <p:spPr>
          <a:xfrm>
            <a:off x="10511295" y="2660029"/>
            <a:ext cx="1506492" cy="1011452"/>
          </a:xfrm>
          <a:prstGeom prst="rect">
            <a:avLst/>
          </a:prstGeom>
          <a:noFill/>
          <a:ln w="9525" cap="flat" cmpd="sng">
            <a:solidFill>
              <a:srgbClr val="FF0000">
                <a:alpha val="100000"/>
              </a:srgbClr>
            </a:solidFill>
            <a:prstDash val="solid"/>
            <a:miter/>
          </a:ln>
        </p:spPr>
        <p:txBody>
          <a:bodyPr lIns="96414" tIns="48207" rIns="96414" bIns="4820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lnSpc>
                <a:spcPct val="110000"/>
              </a:lnSpc>
            </a:pPr>
            <a:r>
              <a:rPr lang="zh-CN" altLang="en-US"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点击机构关联，关联机构账户</a:t>
            </a:r>
            <a:endParaRPr lang="zh-CN" altLang="en-US"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48810" name="矩形 1048809"/>
          <p:cNvSpPr/>
          <p:nvPr/>
        </p:nvSpPr>
        <p:spPr>
          <a:xfrm>
            <a:off x="5178887" y="1732246"/>
            <a:ext cx="1479710" cy="706753"/>
          </a:xfrm>
          <a:prstGeom prst="rect">
            <a:avLst/>
          </a:prstGeom>
          <a:noFill/>
          <a:ln w="9525" cap="flat" cmpd="sng">
            <a:solidFill>
              <a:srgbClr val="FF0000">
                <a:alpha val="100000"/>
              </a:srgbClr>
            </a:solidFill>
            <a:prstDash val="solid"/>
            <a:miter/>
          </a:ln>
        </p:spPr>
        <p:txBody>
          <a:bodyPr lIns="96414" tIns="48207" rIns="96414" bIns="48207" anchor="t">
            <a:spAutoFit/>
          </a:bodyPr>
          <a:lstStyle>
            <a:lvl1pPr marL="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1pPr>
            <a:lvl2pPr marL="4572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2pPr>
            <a:lvl3pPr marL="9144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3pPr>
            <a:lvl4pPr marL="13716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4pPr>
            <a:lvl5pPr marL="1828800" indent="0" algn="l" rtl="0" fontAlgn="base" latinLnBrk="1">
              <a:lnSpc>
                <a:spcPct val="100000"/>
              </a:lnSpc>
              <a:spcBef>
                <a:spcPct val="0"/>
              </a:spcBef>
              <a:spcAft>
                <a:spcPct val="0"/>
              </a:spcAft>
              <a:buFont typeface="Arial" panose="020B0604020202020204" pitchFamily="34" charset="0"/>
              <a:buNone/>
              <a:defRPr sz="1800" b="0" i="0" baseline="0">
                <a:solidFill>
                  <a:schemeClr val="dk1"/>
                </a:solidFill>
                <a:latin typeface="Arial" panose="020B0604020202020204" pitchFamily="34" charset="0"/>
                <a:ea typeface="宋体" panose="02010600030101010101" pitchFamily="2" charset="-122"/>
              </a:defRPr>
            </a:lvl5pPr>
          </a:lstStyle>
          <a:p>
            <a:pPr indent="-361315" algn="ctr">
              <a:lnSpc>
                <a:spcPct val="110000"/>
              </a:lnSpc>
            </a:pPr>
            <a:r>
              <a:rPr lang="zh-CN" altLang="en-US"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点击头像登录个人账户</a:t>
            </a:r>
            <a:endParaRPr lang="zh-CN" altLang="en-US"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145737"/>
                                        </p:tgtEl>
                                        <p:attrNameLst>
                                          <p:attrName>style.visibility</p:attrName>
                                        </p:attrNameLst>
                                      </p:cBhvr>
                                      <p:to>
                                        <p:strVal val="visible"/>
                                      </p:to>
                                    </p:set>
                                    <p:animEffect transition="in" filter="blinds(horizontal)">
                                      <p:cBhvr>
                                        <p:cTn id="7" dur="500"/>
                                        <p:tgtEl>
                                          <p:spTgt spid="3145737"/>
                                        </p:tgtEl>
                                      </p:cBhvr>
                                    </p:animEffect>
                                  </p:childTnLst>
                                </p:cTn>
                              </p:par>
                              <p:par>
                                <p:cTn id="8" presetID="3" presetClass="entr" presetSubtype="10" fill="hold" nodeType="withEffect">
                                  <p:stCondLst>
                                    <p:cond delay="0"/>
                                  </p:stCondLst>
                                  <p:childTnLst>
                                    <p:set>
                                      <p:cBhvr>
                                        <p:cTn id="9" dur="1" fill="hold">
                                          <p:stCondLst>
                                            <p:cond delay="0"/>
                                          </p:stCondLst>
                                        </p:cTn>
                                        <p:tgtEl>
                                          <p:spTgt spid="3145738"/>
                                        </p:tgtEl>
                                        <p:attrNameLst>
                                          <p:attrName>style.visibility</p:attrName>
                                        </p:attrNameLst>
                                      </p:cBhvr>
                                      <p:to>
                                        <p:strVal val="visible"/>
                                      </p:to>
                                    </p:set>
                                    <p:animEffect transition="in" filter="blinds(horizontal)">
                                      <p:cBhvr>
                                        <p:cTn id="10" dur="500"/>
                                        <p:tgtEl>
                                          <p:spTgt spid="3145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5362"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5363"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72" b="2237"/>
          <a:stretch>
            <a:fillRect/>
          </a:stretch>
        </p:blipFill>
        <p:spPr bwMode="auto">
          <a:xfrm>
            <a:off x="4424041" y="784668"/>
            <a:ext cx="3400206" cy="565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424041" y="1657881"/>
            <a:ext cx="3400206"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箭头连接符 7"/>
          <p:cNvCxnSpPr/>
          <p:nvPr/>
        </p:nvCxnSpPr>
        <p:spPr>
          <a:xfrm>
            <a:off x="7190744" y="3170049"/>
            <a:ext cx="0"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413151" y="5546313"/>
            <a:ext cx="3400206"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TextBox 18"/>
          <p:cNvSpPr txBox="1"/>
          <p:nvPr/>
        </p:nvSpPr>
        <p:spPr>
          <a:xfrm>
            <a:off x="7824247" y="3716206"/>
            <a:ext cx="3096344" cy="707886"/>
          </a:xfrm>
          <a:prstGeom prst="rect">
            <a:avLst/>
          </a:prstGeom>
          <a:noFill/>
        </p:spPr>
        <p:txBody>
          <a:bodyPr wrap="square" rtlCol="0">
            <a:spAutoFit/>
          </a:bodyPr>
          <a:p>
            <a:r>
              <a:rPr lang="zh-CN" altLang="en-US" sz="2000" b="1" dirty="0">
                <a:solidFill>
                  <a:srgbClr val="EC7614"/>
                </a:solidFill>
                <a:latin typeface="+mn-ea"/>
                <a:ea typeface="+mn-ea"/>
              </a:rPr>
              <a:t>勾</a:t>
            </a:r>
            <a:r>
              <a:rPr lang="zh-CN" altLang="en-US" sz="2000" b="1" dirty="0" smtClean="0">
                <a:solidFill>
                  <a:srgbClr val="EC7614"/>
                </a:solidFill>
                <a:latin typeface="+mn-ea"/>
                <a:ea typeface="+mn-ea"/>
              </a:rPr>
              <a:t>选位置登录或者使用</a:t>
            </a:r>
            <a:r>
              <a:rPr lang="en-US" altLang="zh-CN" sz="2000" b="1" dirty="0" smtClean="0">
                <a:solidFill>
                  <a:srgbClr val="EC7614"/>
                </a:solidFill>
                <a:latin typeface="+mn-ea"/>
                <a:ea typeface="+mn-ea"/>
              </a:rPr>
              <a:t>IP</a:t>
            </a:r>
            <a:r>
              <a:rPr lang="zh-CN" altLang="en-US" sz="2000" b="1" dirty="0" smtClean="0">
                <a:solidFill>
                  <a:srgbClr val="EC7614"/>
                </a:solidFill>
                <a:latin typeface="+mn-ea"/>
                <a:ea typeface="+mn-ea"/>
              </a:rPr>
              <a:t>登录，二选一，点击关联</a:t>
            </a:r>
            <a:endParaRPr lang="zh-CN" altLang="en-US" sz="2000" b="1" dirty="0">
              <a:solidFill>
                <a:srgbClr val="EC7614"/>
              </a:solidFill>
              <a:latin typeface="+mn-ea"/>
              <a:ea typeface="+mn-e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12"/>
          <p:cNvSpPr>
            <a:spLocks noChangeArrowheads="1"/>
          </p:cNvSpPr>
          <p:nvPr/>
        </p:nvSpPr>
        <p:spPr bwMode="auto">
          <a:xfrm>
            <a:off x="0" y="0"/>
            <a:ext cx="12192000" cy="4362450"/>
          </a:xfrm>
          <a:prstGeom prst="rect">
            <a:avLst/>
          </a:prstGeom>
          <a:solidFill>
            <a:srgbClr val="FFCC6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8915" name="Picture 4" descr="C:\Users\Administrator\Desktop\images\004_03.png"/>
          <p:cNvPicPr>
            <a:picLocks noChangeAspect="1" noChangeArrowheads="1"/>
          </p:cNvPicPr>
          <p:nvPr/>
        </p:nvPicPr>
        <p:blipFill>
          <a:blip r:embed="rId1" cstate="screen"/>
          <a:srcRect/>
          <a:stretch>
            <a:fillRect/>
          </a:stretch>
        </p:blipFill>
        <p:spPr bwMode="auto">
          <a:xfrm>
            <a:off x="258763" y="2095500"/>
            <a:ext cx="81438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C:\Users\Administrator\Desktop\images\004_07.png"/>
          <p:cNvPicPr>
            <a:picLocks noChangeAspect="1" noChangeArrowheads="1"/>
          </p:cNvPicPr>
          <p:nvPr/>
        </p:nvPicPr>
        <p:blipFill>
          <a:blip r:embed="rId2" cstate="screen"/>
          <a:srcRect/>
          <a:stretch>
            <a:fillRect/>
          </a:stretch>
        </p:blipFill>
        <p:spPr bwMode="auto">
          <a:xfrm>
            <a:off x="1331913" y="1995488"/>
            <a:ext cx="7747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C:\Users\Administrator\Desktop\images\004_07.png"/>
          <p:cNvPicPr>
            <a:picLocks noChangeAspect="1" noChangeArrowheads="1"/>
          </p:cNvPicPr>
          <p:nvPr/>
        </p:nvPicPr>
        <p:blipFill>
          <a:blip r:embed="rId3" cstate="screen"/>
          <a:srcRect/>
          <a:stretch>
            <a:fillRect/>
          </a:stretch>
        </p:blipFill>
        <p:spPr bwMode="auto">
          <a:xfrm>
            <a:off x="2406650" y="1665288"/>
            <a:ext cx="8651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C:\Users\Administrator\Desktop\images\004_07.png"/>
          <p:cNvPicPr>
            <a:picLocks noChangeAspect="1" noChangeArrowheads="1"/>
          </p:cNvPicPr>
          <p:nvPr/>
        </p:nvPicPr>
        <p:blipFill>
          <a:blip r:embed="rId4" cstate="screen"/>
          <a:srcRect/>
          <a:stretch>
            <a:fillRect/>
          </a:stretch>
        </p:blipFill>
        <p:spPr bwMode="auto">
          <a:xfrm>
            <a:off x="3282950" y="1392238"/>
            <a:ext cx="102393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descr="C:\Users\Administrator\Desktop\images\004_03.png"/>
          <p:cNvPicPr>
            <a:picLocks noChangeAspect="1" noChangeArrowheads="1"/>
          </p:cNvPicPr>
          <p:nvPr/>
        </p:nvPicPr>
        <p:blipFill>
          <a:blip r:embed="rId5"/>
          <a:srcRect/>
          <a:stretch>
            <a:fillRect/>
          </a:stretch>
        </p:blipFill>
        <p:spPr bwMode="auto">
          <a:xfrm>
            <a:off x="4440238" y="1052513"/>
            <a:ext cx="1238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矩形 1"/>
          <p:cNvSpPr>
            <a:spLocks noChangeArrowheads="1"/>
          </p:cNvSpPr>
          <p:nvPr/>
        </p:nvSpPr>
        <p:spPr bwMode="auto">
          <a:xfrm>
            <a:off x="0" y="4362450"/>
            <a:ext cx="12192000" cy="2495550"/>
          </a:xfrm>
          <a:prstGeom prst="rect">
            <a:avLst/>
          </a:prstGeom>
          <a:solidFill>
            <a:srgbClr val="87BD07"/>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38921" name="矩形 11"/>
          <p:cNvSpPr>
            <a:spLocks noChangeArrowheads="1"/>
          </p:cNvSpPr>
          <p:nvPr/>
        </p:nvSpPr>
        <p:spPr bwMode="auto">
          <a:xfrm>
            <a:off x="0" y="4179888"/>
            <a:ext cx="12192000" cy="363537"/>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pic>
        <p:nvPicPr>
          <p:cNvPr id="38922" name="图片 4"/>
          <p:cNvPicPr>
            <a:picLocks noChangeAspect="1" noChangeArrowheads="1"/>
          </p:cNvPicPr>
          <p:nvPr/>
        </p:nvPicPr>
        <p:blipFill>
          <a:blip r:embed="rId6"/>
          <a:srcRect/>
          <a:stretch>
            <a:fillRect/>
          </a:stretch>
        </p:blipFill>
        <p:spPr bwMode="auto">
          <a:xfrm>
            <a:off x="6772275" y="-712788"/>
            <a:ext cx="4310063"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文本框 13"/>
          <p:cNvSpPr>
            <a:spLocks noChangeArrowheads="1"/>
          </p:cNvSpPr>
          <p:nvPr/>
        </p:nvSpPr>
        <p:spPr bwMode="auto">
          <a:xfrm>
            <a:off x="3070225" y="4982210"/>
            <a:ext cx="6869113"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4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谢谢观看！</a:t>
            </a:r>
            <a:endParaRPr lang="zh-CN" altLang="en-US" sz="4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973" name="文本框 15"/>
          <p:cNvSpPr>
            <a:spLocks noChangeArrowheads="1"/>
          </p:cNvSpPr>
          <p:nvPr/>
        </p:nvSpPr>
        <p:spPr bwMode="auto">
          <a:xfrm>
            <a:off x="4222750" y="5980113"/>
            <a:ext cx="409098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sz="16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同方知网（北京）技术有限公司</a:t>
            </a:r>
            <a:endParaRPr lang="zh-CN" sz="16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00000"/>
              </a:lnSpc>
              <a:spcBef>
                <a:spcPct val="0"/>
              </a:spcBef>
              <a:buFont typeface="Arial" panose="020B0604020202020204" pitchFamily="34" charset="0"/>
              <a:buNone/>
            </a:pPr>
            <a:r>
              <a:rPr lang="zh-CN" sz="16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河南分公司</a:t>
            </a:r>
            <a:endParaRPr lang="zh-CN" sz="16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5" t="3673" r="-665" b="21102"/>
          <a:stretch>
            <a:fillRect/>
          </a:stretch>
        </p:blipFill>
        <p:spPr bwMode="auto">
          <a:xfrm>
            <a:off x="12539" y="4538345"/>
            <a:ext cx="2237197" cy="2306679"/>
          </a:xfrm>
          <a:prstGeom prst="rect">
            <a:avLst/>
          </a:prstGeom>
          <a:noFill/>
          <a:ln>
            <a:noFill/>
          </a:ln>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6106" y="4544060"/>
            <a:ext cx="2313670" cy="231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0971"/>
                                        </p:tgtEl>
                                        <p:attrNameLst>
                                          <p:attrName>style.visibility</p:attrName>
                                        </p:attrNameLst>
                                      </p:cBhvr>
                                      <p:to>
                                        <p:strVal val="visible"/>
                                      </p:to>
                                    </p:set>
                                    <p:anim calcmode="lin" valueType="num">
                                      <p:cBhvr>
                                        <p:cTn id="7" dur="500" fill="hold"/>
                                        <p:tgtEl>
                                          <p:spTgt spid="4097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71"/>
                                        </p:tgtEl>
                                        <p:attrNameLst>
                                          <p:attrName>ppt_y</p:attrName>
                                        </p:attrNameLst>
                                      </p:cBhvr>
                                      <p:tavLst>
                                        <p:tav tm="0">
                                          <p:val>
                                            <p:strVal val="#ppt_y"/>
                                          </p:val>
                                        </p:tav>
                                        <p:tav tm="100000">
                                          <p:val>
                                            <p:strVal val="#ppt_y"/>
                                          </p:val>
                                        </p:tav>
                                      </p:tavLst>
                                    </p:anim>
                                    <p:anim calcmode="lin" valueType="num">
                                      <p:cBhvr>
                                        <p:cTn id="9" dur="500" fill="hold"/>
                                        <p:tgtEl>
                                          <p:spTgt spid="4097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71"/>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40971"/>
                                        </p:tgtEl>
                                      </p:cBhvr>
                                    </p:animEffect>
                                  </p:childTnLst>
                                </p:cTn>
                              </p:par>
                            </p:childTnLst>
                          </p:cTn>
                        </p:par>
                        <p:par>
                          <p:cTn id="12" fill="hold">
                            <p:stCondLst>
                              <p:cond delay="69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0973"/>
                                        </p:tgtEl>
                                        <p:attrNameLst>
                                          <p:attrName>style.visibility</p:attrName>
                                        </p:attrNameLst>
                                      </p:cBhvr>
                                      <p:to>
                                        <p:strVal val="visible"/>
                                      </p:to>
                                    </p:set>
                                    <p:anim calcmode="lin" valueType="num">
                                      <p:cBhvr>
                                        <p:cTn id="15" dur="500" fill="hold"/>
                                        <p:tgtEl>
                                          <p:spTgt spid="4097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0973"/>
                                        </p:tgtEl>
                                        <p:attrNameLst>
                                          <p:attrName>ppt_y</p:attrName>
                                        </p:attrNameLst>
                                      </p:cBhvr>
                                      <p:tavLst>
                                        <p:tav tm="0">
                                          <p:val>
                                            <p:strVal val="#ppt_y"/>
                                          </p:val>
                                        </p:tav>
                                        <p:tav tm="100000">
                                          <p:val>
                                            <p:strVal val="#ppt_y"/>
                                          </p:val>
                                        </p:tav>
                                      </p:tavLst>
                                    </p:anim>
                                    <p:anim calcmode="lin" valueType="num">
                                      <p:cBhvr>
                                        <p:cTn id="17" dur="500" fill="hold"/>
                                        <p:tgtEl>
                                          <p:spTgt spid="4097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0973"/>
                                        </p:tgtEl>
                                        <p:attrNameLst>
                                          <p:attrName>ppt_w</p:attrName>
                                        </p:attrNameLst>
                                      </p:cBhvr>
                                      <p:tavLst>
                                        <p:tav tm="0">
                                          <p:val>
                                            <p:strVal val="#ppt_w/10"/>
                                          </p:val>
                                        </p:tav>
                                        <p:tav tm="50000">
                                          <p:val>
                                            <p:strVal val="#ppt_w+.01"/>
                                          </p:val>
                                        </p:tav>
                                        <p:tav tm="100000">
                                          <p:val>
                                            <p:strVal val="#ppt_w"/>
                                          </p:val>
                                        </p:tav>
                                      </p:tavLst>
                                    </p:anim>
                                    <p:animEffect>
                                      <p:cBhvr>
                                        <p:cTn id="19" dur="500" tmFilter="0,0; .5, 1; 1, 1"/>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bldLvl="0" autoUpdateAnimBg="0"/>
      <p:bldP spid="40973"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4338"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6" name="文本框 5"/>
          <p:cNvSpPr>
            <a:spLocks noChangeArrowheads="1"/>
          </p:cNvSpPr>
          <p:nvPr/>
        </p:nvSpPr>
        <p:spPr bwMode="auto">
          <a:xfrm>
            <a:off x="633413" y="27305"/>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a:ln>
                  <a:noFill/>
                </a:ln>
                <a:solidFill>
                  <a:schemeClr val="bg1"/>
                </a:solidFill>
                <a:effectLst/>
                <a:uLnTx/>
                <a:uFillTx/>
                <a:latin typeface="Arial" panose="020B0604020202020204" pitchFamily="34" charset="0"/>
                <a:ea typeface="黑体" panose="02010609060101010101" charset="-122"/>
              </a:rPr>
              <a:t>期刊展示</a:t>
            </a:r>
            <a:endParaRPr lang="zh-CN" altLang="en-US" sz="2400" b="1" noProof="0">
              <a:ln>
                <a:noFill/>
              </a:ln>
              <a:solidFill>
                <a:schemeClr val="bg1"/>
              </a:solidFill>
              <a:effectLst/>
              <a:uLnTx/>
              <a:uFillTx/>
              <a:latin typeface="Arial" panose="020B0604020202020204" pitchFamily="34" charset="0"/>
              <a:ea typeface="黑体" panose="02010609060101010101"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stretch>
            <a:fillRect/>
          </a:stretch>
        </p:blipFill>
        <p:spPr>
          <a:xfrm>
            <a:off x="1133475" y="886460"/>
            <a:ext cx="2057400" cy="2828290"/>
          </a:xfrm>
          <a:prstGeom prst="rect">
            <a:avLst/>
          </a:prstGeom>
        </p:spPr>
      </p:pic>
      <p:pic>
        <p:nvPicPr>
          <p:cNvPr id="6" name="图片 5"/>
          <p:cNvPicPr>
            <a:picLocks noChangeAspect="1"/>
          </p:cNvPicPr>
          <p:nvPr/>
        </p:nvPicPr>
        <p:blipFill>
          <a:blip r:embed="rId4"/>
          <a:stretch>
            <a:fillRect/>
          </a:stretch>
        </p:blipFill>
        <p:spPr>
          <a:xfrm>
            <a:off x="3661410" y="886460"/>
            <a:ext cx="2047875" cy="2856865"/>
          </a:xfrm>
          <a:prstGeom prst="rect">
            <a:avLst/>
          </a:prstGeom>
        </p:spPr>
      </p:pic>
      <p:pic>
        <p:nvPicPr>
          <p:cNvPr id="7" name="图片 6"/>
          <p:cNvPicPr>
            <a:picLocks noChangeAspect="1"/>
          </p:cNvPicPr>
          <p:nvPr/>
        </p:nvPicPr>
        <p:blipFill>
          <a:blip r:embed="rId5"/>
          <a:stretch>
            <a:fillRect/>
          </a:stretch>
        </p:blipFill>
        <p:spPr>
          <a:xfrm>
            <a:off x="6179820" y="886460"/>
            <a:ext cx="2057400" cy="2856865"/>
          </a:xfrm>
          <a:prstGeom prst="rect">
            <a:avLst/>
          </a:prstGeom>
        </p:spPr>
      </p:pic>
      <p:pic>
        <p:nvPicPr>
          <p:cNvPr id="8" name="图片 7"/>
          <p:cNvPicPr>
            <a:picLocks noChangeAspect="1"/>
          </p:cNvPicPr>
          <p:nvPr/>
        </p:nvPicPr>
        <p:blipFill>
          <a:blip r:embed="rId6"/>
          <a:stretch>
            <a:fillRect/>
          </a:stretch>
        </p:blipFill>
        <p:spPr>
          <a:xfrm>
            <a:off x="8702675" y="895985"/>
            <a:ext cx="2057400" cy="2837815"/>
          </a:xfrm>
          <a:prstGeom prst="rect">
            <a:avLst/>
          </a:prstGeom>
        </p:spPr>
      </p:pic>
      <p:pic>
        <p:nvPicPr>
          <p:cNvPr id="11" name="图片 10"/>
          <p:cNvPicPr>
            <a:picLocks noChangeAspect="1"/>
          </p:cNvPicPr>
          <p:nvPr/>
        </p:nvPicPr>
        <p:blipFill>
          <a:blip r:embed="rId7"/>
          <a:stretch>
            <a:fillRect/>
          </a:stretch>
        </p:blipFill>
        <p:spPr>
          <a:xfrm>
            <a:off x="2419350" y="3227705"/>
            <a:ext cx="2057400" cy="2847340"/>
          </a:xfrm>
          <a:prstGeom prst="rect">
            <a:avLst/>
          </a:prstGeom>
        </p:spPr>
      </p:pic>
      <p:pic>
        <p:nvPicPr>
          <p:cNvPr id="12" name="图片 11"/>
          <p:cNvPicPr>
            <a:picLocks noChangeAspect="1"/>
          </p:cNvPicPr>
          <p:nvPr/>
        </p:nvPicPr>
        <p:blipFill>
          <a:blip r:embed="rId8"/>
          <a:stretch>
            <a:fillRect/>
          </a:stretch>
        </p:blipFill>
        <p:spPr>
          <a:xfrm>
            <a:off x="4912995" y="3227705"/>
            <a:ext cx="2066925" cy="2847340"/>
          </a:xfrm>
          <a:prstGeom prst="rect">
            <a:avLst/>
          </a:prstGeom>
        </p:spPr>
      </p:pic>
      <p:pic>
        <p:nvPicPr>
          <p:cNvPr id="13" name="图片 12"/>
          <p:cNvPicPr>
            <a:picLocks noChangeAspect="1"/>
          </p:cNvPicPr>
          <p:nvPr/>
        </p:nvPicPr>
        <p:blipFill>
          <a:blip r:embed="rId9"/>
          <a:stretch>
            <a:fillRect/>
          </a:stretch>
        </p:blipFill>
        <p:spPr>
          <a:xfrm>
            <a:off x="7412990" y="3227705"/>
            <a:ext cx="2066925" cy="2875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4338"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6" name="文本框 5"/>
          <p:cNvSpPr>
            <a:spLocks noChangeArrowheads="1"/>
          </p:cNvSpPr>
          <p:nvPr/>
        </p:nvSpPr>
        <p:spPr bwMode="auto">
          <a:xfrm>
            <a:off x="633413" y="27305"/>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a:ln>
                  <a:noFill/>
                </a:ln>
                <a:solidFill>
                  <a:schemeClr val="bg1"/>
                </a:solidFill>
                <a:effectLst/>
                <a:uLnTx/>
                <a:uFillTx/>
                <a:latin typeface="Arial" panose="020B0604020202020204" pitchFamily="34" charset="0"/>
                <a:ea typeface="黑体" panose="02010609060101010101" charset="-122"/>
              </a:rPr>
              <a:t>报纸展示</a:t>
            </a:r>
            <a:endParaRPr lang="zh-CN" altLang="en-US" sz="2400" b="1" noProof="0">
              <a:ln>
                <a:noFill/>
              </a:ln>
              <a:solidFill>
                <a:schemeClr val="bg1"/>
              </a:solidFill>
              <a:effectLst/>
              <a:uLnTx/>
              <a:uFillTx/>
              <a:latin typeface="Arial" panose="020B0604020202020204" pitchFamily="34" charset="0"/>
              <a:ea typeface="黑体" panose="02010609060101010101"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14"/>
          <p:cNvCxnSpPr/>
          <p:nvPr/>
        </p:nvCxnSpPr>
        <p:spPr>
          <a:xfrm rot="16200000">
            <a:off x="3536273" y="3162623"/>
            <a:ext cx="1781894" cy="1778730"/>
          </a:xfrm>
          <a:prstGeom prst="line">
            <a:avLst/>
          </a:prstGeom>
          <a:ln w="12700">
            <a:gradFill flip="none" rotWithShape="1">
              <a:gsLst>
                <a:gs pos="0">
                  <a:schemeClr val="bg1"/>
                </a:gs>
                <a:gs pos="51000">
                  <a:schemeClr val="bg1"/>
                </a:gs>
                <a:gs pos="74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15"/>
          <p:cNvCxnSpPr/>
          <p:nvPr/>
        </p:nvCxnSpPr>
        <p:spPr>
          <a:xfrm rot="16200000" flipH="1">
            <a:off x="2160175" y="3368290"/>
            <a:ext cx="1741605" cy="1747739"/>
          </a:xfrm>
          <a:prstGeom prst="line">
            <a:avLst/>
          </a:prstGeom>
          <a:ln w="12700">
            <a:gradFill flip="none" rotWithShape="1">
              <a:gsLst>
                <a:gs pos="0">
                  <a:schemeClr val="bg1"/>
                </a:gs>
                <a:gs pos="51000">
                  <a:schemeClr val="bg1"/>
                </a:gs>
                <a:gs pos="74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764776" y="2954092"/>
            <a:ext cx="1726950" cy="1126462"/>
          </a:xfrm>
          <a:prstGeom prst="rect">
            <a:avLst/>
          </a:prstGeom>
        </p:spPr>
        <p:txBody>
          <a:bodyPr wrap="square">
            <a:spAutoFit/>
            <a:scene3d>
              <a:camera prst="orthographicFront"/>
              <a:lightRig rig="threePt" dir="t"/>
            </a:scene3d>
            <a:sp3d contourW="12700"/>
          </a:bodyPr>
          <a:p>
            <a:pPr algn="ctr">
              <a:lnSpc>
                <a:spcPct val="120000"/>
              </a:lnSpc>
            </a:pPr>
            <a:r>
              <a:rPr lang="zh-CN" altLang="en-US" sz="1400" dirty="0">
                <a:solidFill>
                  <a:schemeClr val="bg1"/>
                </a:solidFill>
              </a:rPr>
              <a:t>用户可以在投影仪或者计算机上进行演示也可以将演示文稿打印出来</a:t>
            </a:r>
            <a:endParaRPr lang="zh-CN" altLang="en-US" sz="1400" dirty="0">
              <a:solidFill>
                <a:schemeClr val="bg1"/>
              </a:solidFill>
            </a:endParaRPr>
          </a:p>
        </p:txBody>
      </p:sp>
      <p:sp>
        <p:nvSpPr>
          <p:cNvPr id="28" name="矩形 27"/>
          <p:cNvSpPr/>
          <p:nvPr/>
        </p:nvSpPr>
        <p:spPr>
          <a:xfrm>
            <a:off x="5076527" y="2954092"/>
            <a:ext cx="1726950" cy="1126462"/>
          </a:xfrm>
          <a:prstGeom prst="rect">
            <a:avLst/>
          </a:prstGeom>
        </p:spPr>
        <p:txBody>
          <a:bodyPr wrap="square">
            <a:spAutoFit/>
            <a:scene3d>
              <a:camera prst="orthographicFront"/>
              <a:lightRig rig="threePt" dir="t"/>
            </a:scene3d>
            <a:sp3d contourW="12700"/>
          </a:bodyPr>
          <a:p>
            <a:pPr algn="ctr">
              <a:lnSpc>
                <a:spcPct val="120000"/>
              </a:lnSpc>
            </a:pPr>
            <a:r>
              <a:rPr lang="zh-CN" altLang="en-US" sz="1400" dirty="0">
                <a:solidFill>
                  <a:schemeClr val="bg1"/>
                </a:solidFill>
              </a:rPr>
              <a:t>用户可以在投影仪或者计算机上进行演示也可以将演示文稿打印出来</a:t>
            </a:r>
            <a:endParaRPr lang="zh-CN" altLang="en-US" sz="1400" dirty="0">
              <a:solidFill>
                <a:schemeClr val="bg1"/>
              </a:solidFill>
            </a:endParaRPr>
          </a:p>
        </p:txBody>
      </p:sp>
      <p:sp>
        <p:nvSpPr>
          <p:cNvPr id="23554" name="矩形 2"/>
          <p:cNvSpPr/>
          <p:nvPr/>
        </p:nvSpPr>
        <p:spPr>
          <a:xfrm>
            <a:off x="2135188" y="1074103"/>
            <a:ext cx="8497887" cy="869950"/>
          </a:xfrm>
          <a:prstGeom prst="rect">
            <a:avLst/>
          </a:prstGeom>
          <a:noFill/>
          <a:ln w="9525">
            <a:noFill/>
          </a:ln>
        </p:spPr>
        <p:txBody>
          <a:bodyPr anchor="t">
            <a:spAutoFit/>
          </a:bodyPr>
          <a:p>
            <a:pPr eaLnBrk="0" hangingPunct="0">
              <a:lnSpc>
                <a:spcPct val="150000"/>
              </a:lnSpc>
            </a:pPr>
            <a:r>
              <a:rPr lang="zh-CN" altLang="en-US" dirty="0">
                <a:latin typeface="Arial" panose="020B0604020202020204" pitchFamily="34" charset="0"/>
                <a:ea typeface="黑体" panose="02010609060101010101" charset="-122"/>
              </a:rPr>
              <a:t>    收录情况：收录</a:t>
            </a:r>
            <a:r>
              <a:rPr lang="en-US" altLang="zh-CN" dirty="0">
                <a:latin typeface="Arial" panose="020B0604020202020204" pitchFamily="34" charset="0"/>
                <a:ea typeface="黑体" panose="02010609060101010101" charset="-122"/>
              </a:rPr>
              <a:t>2000</a:t>
            </a:r>
            <a:r>
              <a:rPr lang="zh-CN" altLang="en-US" dirty="0">
                <a:latin typeface="Arial" panose="020B0604020202020204" pitchFamily="34" charset="0"/>
                <a:ea typeface="黑体" panose="02010609060101010101" charset="-122"/>
              </a:rPr>
              <a:t>年以来中国国内重要报纸刊载的学术性、资料性文献，文献来源于国内公开发行的</a:t>
            </a:r>
            <a:r>
              <a:rPr lang="en-US" altLang="zh-CN" dirty="0">
                <a:latin typeface="Arial" panose="020B0604020202020204" pitchFamily="34" charset="0"/>
                <a:ea typeface="黑体" panose="02010609060101010101" charset="-122"/>
              </a:rPr>
              <a:t>631</a:t>
            </a:r>
            <a:r>
              <a:rPr lang="zh-CN" altLang="en-US" dirty="0">
                <a:latin typeface="Arial" panose="020B0604020202020204" pitchFamily="34" charset="0"/>
                <a:ea typeface="黑体" panose="02010609060101010101" charset="-122"/>
              </a:rPr>
              <a:t>种重要报纸，累积报纸全文文献</a:t>
            </a:r>
            <a:r>
              <a:rPr lang="en-US" altLang="zh-CN" dirty="0">
                <a:latin typeface="Arial" panose="020B0604020202020204" pitchFamily="34" charset="0"/>
                <a:ea typeface="黑体" panose="02010609060101010101" charset="-122"/>
              </a:rPr>
              <a:t>16,323,955</a:t>
            </a:r>
            <a:r>
              <a:rPr lang="zh-CN" altLang="en-US" dirty="0">
                <a:latin typeface="Arial" panose="020B0604020202020204" pitchFamily="34" charset="0"/>
                <a:ea typeface="黑体" panose="02010609060101010101" charset="-122"/>
              </a:rPr>
              <a:t>篇。 </a:t>
            </a:r>
            <a:endParaRPr lang="zh-CN" altLang="en-US" dirty="0">
              <a:latin typeface="Arial" panose="020B0604020202020204" pitchFamily="34" charset="0"/>
              <a:ea typeface="黑体" panose="02010609060101010101" charset="-122"/>
            </a:endParaRPr>
          </a:p>
        </p:txBody>
      </p:sp>
      <p:pic>
        <p:nvPicPr>
          <p:cNvPr id="23555" name="图片 3"/>
          <p:cNvPicPr>
            <a:picLocks noChangeAspect="1"/>
          </p:cNvPicPr>
          <p:nvPr/>
        </p:nvPicPr>
        <p:blipFill>
          <a:blip r:embed="rId3"/>
          <a:stretch>
            <a:fillRect/>
          </a:stretch>
        </p:blipFill>
        <p:spPr>
          <a:xfrm>
            <a:off x="2652713" y="3460115"/>
            <a:ext cx="2052637" cy="2082800"/>
          </a:xfrm>
          <a:prstGeom prst="rect">
            <a:avLst/>
          </a:prstGeom>
          <a:noFill/>
          <a:ln w="9525">
            <a:noFill/>
          </a:ln>
        </p:spPr>
      </p:pic>
      <p:pic>
        <p:nvPicPr>
          <p:cNvPr id="23556" name="图片 4"/>
          <p:cNvPicPr>
            <a:picLocks noChangeAspect="1"/>
          </p:cNvPicPr>
          <p:nvPr/>
        </p:nvPicPr>
        <p:blipFill>
          <a:blip r:embed="rId4"/>
          <a:stretch>
            <a:fillRect/>
          </a:stretch>
        </p:blipFill>
        <p:spPr>
          <a:xfrm>
            <a:off x="936625" y="3460115"/>
            <a:ext cx="1933575" cy="1968500"/>
          </a:xfrm>
          <a:prstGeom prst="rect">
            <a:avLst/>
          </a:prstGeom>
          <a:noFill/>
          <a:ln w="9525">
            <a:noFill/>
          </a:ln>
        </p:spPr>
      </p:pic>
      <p:pic>
        <p:nvPicPr>
          <p:cNvPr id="23557" name="图片 5"/>
          <p:cNvPicPr>
            <a:picLocks noChangeAspect="1"/>
          </p:cNvPicPr>
          <p:nvPr/>
        </p:nvPicPr>
        <p:blipFill>
          <a:blip r:embed="rId5"/>
          <a:srcRect r="54416"/>
          <a:stretch>
            <a:fillRect/>
          </a:stretch>
        </p:blipFill>
        <p:spPr>
          <a:xfrm>
            <a:off x="4356100" y="4049078"/>
            <a:ext cx="1317625" cy="1976437"/>
          </a:xfrm>
          <a:prstGeom prst="rect">
            <a:avLst/>
          </a:prstGeom>
          <a:noFill/>
          <a:ln w="9525">
            <a:noFill/>
          </a:ln>
        </p:spPr>
      </p:pic>
      <p:pic>
        <p:nvPicPr>
          <p:cNvPr id="23558" name="图片 6"/>
          <p:cNvPicPr>
            <a:picLocks noChangeAspect="1"/>
          </p:cNvPicPr>
          <p:nvPr/>
        </p:nvPicPr>
        <p:blipFill>
          <a:blip r:embed="rId6"/>
          <a:srcRect r="49377"/>
          <a:stretch>
            <a:fillRect/>
          </a:stretch>
        </p:blipFill>
        <p:spPr>
          <a:xfrm>
            <a:off x="8645525" y="3518853"/>
            <a:ext cx="1558925" cy="1966912"/>
          </a:xfrm>
          <a:prstGeom prst="rect">
            <a:avLst/>
          </a:prstGeom>
          <a:noFill/>
          <a:ln w="9525">
            <a:noFill/>
          </a:ln>
        </p:spPr>
      </p:pic>
      <p:pic>
        <p:nvPicPr>
          <p:cNvPr id="23559" name="图片 7"/>
          <p:cNvPicPr>
            <a:picLocks noChangeAspect="1"/>
          </p:cNvPicPr>
          <p:nvPr/>
        </p:nvPicPr>
        <p:blipFill>
          <a:blip r:embed="rId7"/>
          <a:srcRect r="51756"/>
          <a:stretch>
            <a:fillRect/>
          </a:stretch>
        </p:blipFill>
        <p:spPr>
          <a:xfrm>
            <a:off x="5811838" y="4090353"/>
            <a:ext cx="1268412" cy="1314450"/>
          </a:xfrm>
          <a:prstGeom prst="rect">
            <a:avLst/>
          </a:prstGeom>
          <a:noFill/>
          <a:ln w="9525">
            <a:noFill/>
          </a:ln>
        </p:spPr>
      </p:pic>
      <p:pic>
        <p:nvPicPr>
          <p:cNvPr id="23560" name="图片 8"/>
          <p:cNvPicPr>
            <a:picLocks noChangeAspect="1"/>
          </p:cNvPicPr>
          <p:nvPr/>
        </p:nvPicPr>
        <p:blipFill>
          <a:blip r:embed="rId7"/>
          <a:srcRect r="49887"/>
          <a:stretch>
            <a:fillRect/>
          </a:stretch>
        </p:blipFill>
        <p:spPr>
          <a:xfrm>
            <a:off x="7239000" y="4085590"/>
            <a:ext cx="1316038" cy="1314450"/>
          </a:xfrm>
          <a:prstGeom prst="rect">
            <a:avLst/>
          </a:prstGeom>
          <a:noFill/>
          <a:ln w="9525">
            <a:noFill/>
          </a:ln>
        </p:spPr>
      </p:pic>
      <p:pic>
        <p:nvPicPr>
          <p:cNvPr id="23561" name="图片 10"/>
          <p:cNvPicPr>
            <a:picLocks noChangeAspect="1"/>
          </p:cNvPicPr>
          <p:nvPr/>
        </p:nvPicPr>
        <p:blipFill>
          <a:blip r:embed="rId8"/>
          <a:stretch>
            <a:fillRect/>
          </a:stretch>
        </p:blipFill>
        <p:spPr>
          <a:xfrm>
            <a:off x="2870200" y="2294890"/>
            <a:ext cx="6410325" cy="1647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P spid="25"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4338"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8196" name="文本框 5"/>
          <p:cNvSpPr>
            <a:spLocks noChangeArrowheads="1"/>
          </p:cNvSpPr>
          <p:nvPr/>
        </p:nvSpPr>
        <p:spPr bwMode="auto">
          <a:xfrm>
            <a:off x="633413" y="27305"/>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a:ln>
                  <a:noFill/>
                </a:ln>
                <a:solidFill>
                  <a:schemeClr val="bg1"/>
                </a:solidFill>
                <a:effectLst/>
                <a:uLnTx/>
                <a:uFillTx/>
                <a:latin typeface="Arial" panose="020B0604020202020204" pitchFamily="34" charset="0"/>
                <a:ea typeface="黑体" panose="02010609060101010101" charset="-122"/>
              </a:rPr>
              <a:t>学位论文</a:t>
            </a:r>
            <a:endParaRPr lang="zh-CN" altLang="en-US" sz="2400" b="1" noProof="0">
              <a:ln>
                <a:noFill/>
              </a:ln>
              <a:solidFill>
                <a:schemeClr val="bg1"/>
              </a:solidFill>
              <a:effectLst/>
              <a:uLnTx/>
              <a:uFillTx/>
              <a:latin typeface="Arial" panose="020B0604020202020204" pitchFamily="34" charset="0"/>
              <a:ea typeface="黑体" panose="02010609060101010101" charset="-122"/>
            </a:endParaRPr>
          </a:p>
        </p:txBody>
      </p:sp>
      <p:pic>
        <p:nvPicPr>
          <p:cNvPr id="6149" name="图片 6"/>
          <p:cNvPicPr>
            <a:picLocks noChangeAspect="1" noChangeArrowheads="1"/>
          </p:cNvPicPr>
          <p:nvPr/>
        </p:nvPicPr>
        <p:blipFill>
          <a:blip r:embed="rId2"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a:srcRect t="5933"/>
          <a:stretch>
            <a:fillRect/>
          </a:stretch>
        </p:blipFill>
        <p:spPr bwMode="auto">
          <a:xfrm>
            <a:off x="7968206" y="3143284"/>
            <a:ext cx="3190999" cy="3001674"/>
          </a:xfrm>
          <a:prstGeom prst="triangle">
            <a:avLst/>
          </a:prstGeom>
          <a:noFill/>
          <a:ln>
            <a:noFill/>
          </a:ln>
        </p:spPr>
      </p:pic>
      <p:sp>
        <p:nvSpPr>
          <p:cNvPr id="21507" name="文本框 1"/>
          <p:cNvSpPr txBox="1"/>
          <p:nvPr/>
        </p:nvSpPr>
        <p:spPr>
          <a:xfrm>
            <a:off x="1739900" y="4767263"/>
            <a:ext cx="6015038" cy="427037"/>
          </a:xfrm>
          <a:prstGeom prst="rect">
            <a:avLst/>
          </a:prstGeom>
          <a:noFill/>
          <a:ln w="9525">
            <a:noFill/>
          </a:ln>
        </p:spPr>
        <p:txBody>
          <a:bodyPr anchor="t">
            <a:spAutoFit/>
          </a:bodyPr>
          <a:p>
            <a:pPr>
              <a:buFont typeface="Arial" panose="020B0604020202020204" pitchFamily="34" charset="0"/>
              <a:buNone/>
            </a:pPr>
            <a:r>
              <a:rPr lang="zh-CN" altLang="en-US" sz="2200" dirty="0">
                <a:solidFill>
                  <a:srgbClr val="3A3A3A"/>
                </a:solidFill>
                <a:latin typeface="黑体" panose="02010609060101010101" charset="-122"/>
                <a:ea typeface="黑体" panose="02010609060101010101" charset="-122"/>
              </a:rPr>
              <a:t>及时：</a:t>
            </a:r>
            <a:r>
              <a:rPr lang="zh-CN" altLang="en-US" sz="2200" dirty="0">
                <a:solidFill>
                  <a:srgbClr val="3A3A3A"/>
                </a:solidFill>
                <a:latin typeface="黑体" panose="02010609060101010101" charset="-122"/>
                <a:ea typeface="黑体" panose="02010609060101010101" charset="-122"/>
                <a:sym typeface="Arial" panose="020B0604020202020204" pitchFamily="34" charset="0"/>
              </a:rPr>
              <a:t>平均不低于学位授予时间的</a:t>
            </a:r>
            <a:r>
              <a:rPr lang="zh-CN" altLang="en-US" sz="2200" dirty="0">
                <a:solidFill>
                  <a:srgbClr val="FF0000"/>
                </a:solidFill>
                <a:latin typeface="黑体" panose="02010609060101010101" charset="-122"/>
                <a:ea typeface="黑体" panose="02010609060101010101" charset="-122"/>
                <a:sym typeface="Arial" panose="020B0604020202020204" pitchFamily="34" charset="0"/>
              </a:rPr>
              <a:t>1.5个月</a:t>
            </a:r>
            <a:r>
              <a:rPr lang="zh-CN" altLang="en-US" sz="2200" dirty="0">
                <a:solidFill>
                  <a:srgbClr val="3A3A3A"/>
                </a:solidFill>
                <a:latin typeface="黑体" panose="02010609060101010101" charset="-122"/>
                <a:ea typeface="黑体" panose="02010609060101010101" charset="-122"/>
                <a:sym typeface="Arial" panose="020B0604020202020204" pitchFamily="34" charset="0"/>
              </a:rPr>
              <a:t>出版</a:t>
            </a:r>
            <a:endParaRPr lang="zh-CN" altLang="en-US" sz="2200" dirty="0">
              <a:solidFill>
                <a:srgbClr val="3A3A3A"/>
              </a:solidFill>
              <a:latin typeface="黑体" panose="02010609060101010101" charset="-122"/>
              <a:ea typeface="黑体" panose="02010609060101010101" charset="-122"/>
            </a:endParaRPr>
          </a:p>
        </p:txBody>
      </p:sp>
      <p:sp>
        <p:nvSpPr>
          <p:cNvPr id="21508" name="矩形 2"/>
          <p:cNvSpPr/>
          <p:nvPr/>
        </p:nvSpPr>
        <p:spPr>
          <a:xfrm>
            <a:off x="1739900" y="1460500"/>
            <a:ext cx="6497638" cy="3060700"/>
          </a:xfrm>
          <a:prstGeom prst="rect">
            <a:avLst/>
          </a:prstGeom>
          <a:noFill/>
          <a:ln w="9525">
            <a:noFill/>
          </a:ln>
        </p:spPr>
        <p:txBody>
          <a:bodyPr anchor="t">
            <a:spAutoFit/>
          </a:bodyPr>
          <a:p>
            <a:pPr eaLnBrk="0" hangingPunct="0">
              <a:lnSpc>
                <a:spcPct val="150000"/>
              </a:lnSpc>
            </a:pPr>
            <a:r>
              <a:rPr lang="zh-CN" altLang="en-US" sz="2200" dirty="0">
                <a:solidFill>
                  <a:srgbClr val="3A3A3A"/>
                </a:solidFill>
                <a:latin typeface="黑体" panose="02010609060101010101" charset="-122"/>
                <a:ea typeface="黑体" panose="02010609060101010101" charset="-122"/>
              </a:rPr>
              <a:t>收录范围：与</a:t>
            </a:r>
            <a:r>
              <a:rPr lang="en-US" altLang="zh-CN" sz="2200" dirty="0">
                <a:solidFill>
                  <a:srgbClr val="3A3A3A"/>
                </a:solidFill>
                <a:latin typeface="黑体" panose="02010609060101010101" charset="-122"/>
                <a:ea typeface="黑体" panose="02010609060101010101" charset="-122"/>
              </a:rPr>
              <a:t>798</a:t>
            </a:r>
            <a:r>
              <a:rPr lang="zh-CN" altLang="en-US" sz="2200" dirty="0">
                <a:solidFill>
                  <a:srgbClr val="3A3A3A"/>
                </a:solidFill>
                <a:latin typeface="黑体" panose="02010609060101010101" charset="-122"/>
                <a:ea typeface="黑体" panose="02010609060101010101" charset="-122"/>
              </a:rPr>
              <a:t>家高校、科研院所合作，其中包括</a:t>
            </a:r>
            <a:r>
              <a:rPr lang="en-US" altLang="zh-CN" sz="2200" dirty="0">
                <a:solidFill>
                  <a:srgbClr val="3A3A3A"/>
                </a:solidFill>
                <a:latin typeface="黑体" panose="02010609060101010101" charset="-122"/>
                <a:ea typeface="黑体" panose="02010609060101010101" charset="-122"/>
              </a:rPr>
              <a:t>451</a:t>
            </a:r>
            <a:r>
              <a:rPr lang="zh-CN" altLang="en-US" sz="2200" dirty="0">
                <a:solidFill>
                  <a:srgbClr val="3A3A3A"/>
                </a:solidFill>
                <a:latin typeface="黑体" panose="02010609060101010101" charset="-122"/>
                <a:ea typeface="黑体" panose="02010609060101010101" charset="-122"/>
              </a:rPr>
              <a:t>家博士培养单位，</a:t>
            </a:r>
            <a:r>
              <a:rPr lang="en-US" altLang="zh-CN" sz="2200" dirty="0">
                <a:solidFill>
                  <a:srgbClr val="3A3A3A"/>
                </a:solidFill>
                <a:latin typeface="黑体" panose="02010609060101010101" charset="-122"/>
                <a:ea typeface="黑体" panose="02010609060101010101" charset="-122"/>
              </a:rPr>
              <a:t>746</a:t>
            </a:r>
            <a:r>
              <a:rPr lang="zh-CN" altLang="en-US" sz="2200" dirty="0">
                <a:solidFill>
                  <a:srgbClr val="3A3A3A"/>
                </a:solidFill>
                <a:latin typeface="黑体" panose="02010609060101010101" charset="-122"/>
                <a:ea typeface="黑体" panose="02010609060101010101" charset="-122"/>
              </a:rPr>
              <a:t>家硕士培养单位。</a:t>
            </a:r>
            <a:endParaRPr lang="en-US" altLang="zh-CN" sz="2200" dirty="0">
              <a:solidFill>
                <a:srgbClr val="3A3A3A"/>
              </a:solidFill>
              <a:latin typeface="黑体" panose="02010609060101010101" charset="-122"/>
              <a:ea typeface="黑体" panose="02010609060101010101" charset="-122"/>
            </a:endParaRPr>
          </a:p>
          <a:p>
            <a:pPr eaLnBrk="0" hangingPunct="0">
              <a:lnSpc>
                <a:spcPct val="150000"/>
              </a:lnSpc>
            </a:pPr>
            <a:r>
              <a:rPr lang="zh-CN" altLang="en-US" sz="2200" dirty="0">
                <a:solidFill>
                  <a:srgbClr val="3A3A3A"/>
                </a:solidFill>
                <a:latin typeface="黑体" panose="02010609060101010101" charset="-122"/>
                <a:ea typeface="黑体" panose="02010609060101010101" charset="-122"/>
              </a:rPr>
              <a:t>收录时间：始于</a:t>
            </a:r>
            <a:r>
              <a:rPr lang="en-US" altLang="zh-CN" sz="2200" dirty="0">
                <a:solidFill>
                  <a:srgbClr val="3A3A3A"/>
                </a:solidFill>
                <a:latin typeface="黑体" panose="02010609060101010101" charset="-122"/>
                <a:ea typeface="黑体" panose="02010609060101010101" charset="-122"/>
              </a:rPr>
              <a:t>1984</a:t>
            </a:r>
            <a:r>
              <a:rPr lang="zh-CN" altLang="en-US" sz="2200" dirty="0">
                <a:solidFill>
                  <a:srgbClr val="3A3A3A"/>
                </a:solidFill>
                <a:latin typeface="黑体" panose="02010609060101010101" charset="-122"/>
                <a:ea typeface="黑体" panose="02010609060101010101" charset="-122"/>
              </a:rPr>
              <a:t>年，累积收录博硕士学位论文文献</a:t>
            </a:r>
            <a:r>
              <a:rPr lang="en-US" altLang="zh-CN" sz="2200" dirty="0">
                <a:solidFill>
                  <a:srgbClr val="3A3A3A"/>
                </a:solidFill>
                <a:latin typeface="黑体" panose="02010609060101010101" charset="-122"/>
                <a:ea typeface="黑体" panose="02010609060101010101" charset="-122"/>
              </a:rPr>
              <a:t>3,665,595</a:t>
            </a:r>
            <a:r>
              <a:rPr lang="zh-CN" altLang="en-US" sz="2200" dirty="0">
                <a:solidFill>
                  <a:srgbClr val="3A3A3A"/>
                </a:solidFill>
                <a:latin typeface="黑体" panose="02010609060101010101" charset="-122"/>
                <a:ea typeface="黑体" panose="02010609060101010101" charset="-122"/>
              </a:rPr>
              <a:t>篇，</a:t>
            </a:r>
            <a:endParaRPr lang="en-US" altLang="zh-CN" sz="2200" dirty="0">
              <a:solidFill>
                <a:srgbClr val="3A3A3A"/>
              </a:solidFill>
              <a:latin typeface="黑体" panose="02010609060101010101" charset="-122"/>
              <a:ea typeface="黑体" panose="02010609060101010101" charset="-122"/>
            </a:endParaRPr>
          </a:p>
          <a:p>
            <a:pPr eaLnBrk="0" hangingPunct="0">
              <a:lnSpc>
                <a:spcPct val="150000"/>
              </a:lnSpc>
            </a:pPr>
            <a:r>
              <a:rPr lang="zh-CN" altLang="en-US" sz="2200" dirty="0">
                <a:solidFill>
                  <a:srgbClr val="3A3A3A"/>
                </a:solidFill>
                <a:latin typeface="黑体" panose="02010609060101010101" charset="-122"/>
                <a:ea typeface="黑体" panose="02010609060101010101" charset="-122"/>
              </a:rPr>
              <a:t>收录内容：覆盖基础科学、工程技术、农业、医学、哲学、人文、社会科学等各个领域。 </a:t>
            </a:r>
            <a:endParaRPr lang="zh-CN" altLang="en-US" sz="2200" dirty="0">
              <a:solidFill>
                <a:srgbClr val="3A3A3A"/>
              </a:solidFill>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96"/>
                                        </p:tgtEl>
                                        <p:attrNameLst>
                                          <p:attrName>ppt_y</p:attrName>
                                        </p:attrNameLst>
                                      </p:cBhvr>
                                      <p:tavLst>
                                        <p:tav tm="0">
                                          <p:val>
                                            <p:strVal val="#ppt_y"/>
                                          </p:val>
                                        </p:tav>
                                        <p:tav tm="100000">
                                          <p:val>
                                            <p:strVal val="#ppt_y"/>
                                          </p:val>
                                        </p:tav>
                                      </p:tavLst>
                                    </p:anim>
                                    <p:anim calcmode="lin" valueType="num">
                                      <p:cBhvr>
                                        <p:cTn id="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4338" name="矩形 3"/>
          <p:cNvSpPr>
            <a:spLocks noChangeArrowheads="1"/>
          </p:cNvSpPr>
          <p:nvPr/>
        </p:nvSpPr>
        <p:spPr bwMode="auto">
          <a:xfrm>
            <a:off x="0" y="6496050"/>
            <a:ext cx="12192000" cy="361950"/>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4339" name="矩形 4"/>
          <p:cNvSpPr>
            <a:spLocks noChangeArrowheads="1"/>
          </p:cNvSpPr>
          <p:nvPr/>
        </p:nvSpPr>
        <p:spPr bwMode="auto">
          <a:xfrm>
            <a:off x="0" y="0"/>
            <a:ext cx="12192000" cy="714375"/>
          </a:xfrm>
          <a:prstGeom prst="rect">
            <a:avLst/>
          </a:prstGeom>
          <a:solidFill>
            <a:srgbClr val="262626"/>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2530" name="Text Box 5"/>
          <p:cNvSpPr txBox="1"/>
          <p:nvPr/>
        </p:nvSpPr>
        <p:spPr>
          <a:xfrm>
            <a:off x="2227263" y="1804670"/>
            <a:ext cx="8312150" cy="1138238"/>
          </a:xfrm>
          <a:prstGeom prst="rect">
            <a:avLst/>
          </a:prstGeom>
          <a:noFill/>
          <a:ln w="9525">
            <a:noFill/>
          </a:ln>
        </p:spPr>
        <p:txBody>
          <a:bodyPr anchor="t">
            <a:spAutoFit/>
          </a:bodyPr>
          <a:p>
            <a:pPr eaLnBrk="0" hangingPunct="0">
              <a:buFont typeface="Wingdings 2" panose="05020102010507070707" pitchFamily="18" charset="2"/>
              <a:buNone/>
            </a:pPr>
            <a:r>
              <a:rPr lang="zh-CN" altLang="en-US" sz="2200" dirty="0">
                <a:solidFill>
                  <a:srgbClr val="FF0000"/>
                </a:solidFill>
                <a:latin typeface="黑体" panose="02010609060101010101" charset="-122"/>
                <a:ea typeface="黑体" panose="02010609060101010101" charset="-122"/>
              </a:rPr>
              <a:t>国内</a:t>
            </a:r>
            <a:r>
              <a:rPr lang="zh-CN" altLang="en-US" sz="2200" dirty="0">
                <a:solidFill>
                  <a:srgbClr val="3A3A3A"/>
                </a:solidFill>
                <a:latin typeface="黑体" panose="02010609060101010101" charset="-122"/>
                <a:ea typeface="黑体" panose="02010609060101010101" charset="-122"/>
              </a:rPr>
              <a:t>学术会议论文集 </a:t>
            </a:r>
            <a:r>
              <a:rPr lang="en-US" altLang="zh-CN" sz="2000" i="1" dirty="0">
                <a:solidFill>
                  <a:schemeClr val="bg1"/>
                </a:solidFill>
                <a:latin typeface="微软雅黑" panose="020B0503020204020204" pitchFamily="34" charset="-122"/>
                <a:ea typeface="微软雅黑" panose="020B0503020204020204" pitchFamily="34" charset="-122"/>
              </a:rPr>
              <a:t>26859</a:t>
            </a:r>
            <a:r>
              <a:rPr lang="zh-CN" altLang="en-US" sz="2200" dirty="0">
                <a:solidFill>
                  <a:srgbClr val="3A3A3A"/>
                </a:solidFill>
                <a:latin typeface="黑体" panose="02010609060101010101" charset="-122"/>
                <a:ea typeface="黑体" panose="02010609060101010101" charset="-122"/>
              </a:rPr>
              <a:t>本</a:t>
            </a:r>
            <a:endParaRPr lang="en-US" altLang="zh-CN" sz="2200" dirty="0">
              <a:solidFill>
                <a:srgbClr val="3A3A3A"/>
              </a:solidFill>
              <a:latin typeface="黑体" panose="02010609060101010101" charset="-122"/>
              <a:ea typeface="黑体" panose="02010609060101010101" charset="-122"/>
            </a:endParaRPr>
          </a:p>
          <a:p>
            <a:pPr eaLnBrk="0" hangingPunct="0">
              <a:buFont typeface="Wingdings 2" panose="05020102010507070707" pitchFamily="18" charset="2"/>
              <a:buNone/>
            </a:pPr>
            <a:r>
              <a:rPr lang="zh-CN" altLang="en-US" sz="2200" dirty="0">
                <a:solidFill>
                  <a:srgbClr val="FF0000"/>
                </a:solidFill>
                <a:latin typeface="黑体" panose="02010609060101010101" charset="-122"/>
                <a:ea typeface="黑体" panose="02010609060101010101" charset="-122"/>
                <a:sym typeface="Arial" panose="020B0604020202020204" pitchFamily="34" charset="0"/>
              </a:rPr>
              <a:t>国际</a:t>
            </a:r>
            <a:r>
              <a:rPr lang="zh-CN" altLang="en-US" sz="2200" dirty="0">
                <a:solidFill>
                  <a:srgbClr val="3A3A3A"/>
                </a:solidFill>
                <a:latin typeface="黑体" panose="02010609060101010101" charset="-122"/>
                <a:ea typeface="黑体" panose="02010609060101010101" charset="-122"/>
                <a:sym typeface="Arial" panose="020B0604020202020204" pitchFamily="34" charset="0"/>
              </a:rPr>
              <a:t>学术会议论文集 </a:t>
            </a:r>
            <a:r>
              <a:rPr lang="en-US" altLang="zh-CN" sz="2000" i="1" dirty="0">
                <a:solidFill>
                  <a:schemeClr val="bg1"/>
                </a:solidFill>
                <a:latin typeface="微软雅黑" panose="020B0503020204020204" pitchFamily="34" charset="-122"/>
                <a:ea typeface="微软雅黑" panose="020B0503020204020204" pitchFamily="34" charset="-122"/>
              </a:rPr>
              <a:t>7619</a:t>
            </a:r>
            <a:r>
              <a:rPr lang="zh-CN" altLang="en-US" sz="2200" dirty="0">
                <a:solidFill>
                  <a:srgbClr val="3A3A3A"/>
                </a:solidFill>
                <a:latin typeface="黑体" panose="02010609060101010101" charset="-122"/>
                <a:ea typeface="黑体" panose="02010609060101010101" charset="-122"/>
                <a:sym typeface="Arial" panose="020B0604020202020204" pitchFamily="34" charset="0"/>
              </a:rPr>
              <a:t>本</a:t>
            </a:r>
            <a:endParaRPr lang="zh-CN" altLang="en-US" sz="2200" dirty="0">
              <a:solidFill>
                <a:srgbClr val="3A3A3A"/>
              </a:solidFill>
              <a:latin typeface="黑体" panose="02010609060101010101" charset="-122"/>
              <a:ea typeface="黑体" panose="02010609060101010101" charset="-122"/>
            </a:endParaRPr>
          </a:p>
          <a:p>
            <a:pPr>
              <a:buFont typeface="Arial" panose="020B0604020202020204" pitchFamily="34" charset="0"/>
              <a:buNone/>
            </a:pPr>
            <a:endParaRPr lang="zh-CN" altLang="en-US" sz="2200" dirty="0">
              <a:solidFill>
                <a:srgbClr val="3A3A3A"/>
              </a:solidFill>
              <a:latin typeface="黑体" panose="02010609060101010101" charset="-122"/>
              <a:ea typeface="黑体" panose="02010609060101010101" charset="-122"/>
            </a:endParaRPr>
          </a:p>
        </p:txBody>
      </p:sp>
      <p:sp>
        <p:nvSpPr>
          <p:cNvPr id="5" name="矩形 4"/>
          <p:cNvSpPr/>
          <p:nvPr/>
        </p:nvSpPr>
        <p:spPr>
          <a:xfrm>
            <a:off x="2227263" y="3071495"/>
            <a:ext cx="7858125" cy="1784350"/>
          </a:xfrm>
          <a:prstGeom prst="rect">
            <a:avLst/>
          </a:prstGeom>
          <a:noFill/>
          <a:ln w="9525">
            <a:noFill/>
          </a:ln>
        </p:spPr>
        <p:txBody>
          <a:bodyPr anchor="t">
            <a:spAutoFit/>
          </a:bodyPr>
          <a:p>
            <a:pPr>
              <a:buFont typeface="Arial" panose="020B0604020202020204" pitchFamily="34" charset="0"/>
              <a:buNone/>
            </a:pPr>
            <a:r>
              <a:rPr lang="zh-CN" altLang="en-US" sz="2200" dirty="0">
                <a:solidFill>
                  <a:srgbClr val="FF0000"/>
                </a:solidFill>
                <a:latin typeface="黑体" panose="02010609060101010101" charset="-122"/>
                <a:ea typeface="黑体" panose="02010609060101010101" charset="-122"/>
              </a:rPr>
              <a:t>国内会议论文</a:t>
            </a:r>
            <a:r>
              <a:rPr lang="zh-CN" altLang="en-US" sz="2200" dirty="0">
                <a:solidFill>
                  <a:srgbClr val="3A3A3A"/>
                </a:solidFill>
                <a:latin typeface="黑体" panose="02010609060101010101" charset="-122"/>
                <a:ea typeface="黑体" panose="02010609060101010101" charset="-122"/>
              </a:rPr>
              <a:t>重点收录：中国科协、社科联系统及省级以上的学协会，高校、科研机构，政府机关等举办的重要会议上发表的文献</a:t>
            </a:r>
            <a:endParaRPr lang="en-US" altLang="zh-CN" sz="2200" dirty="0">
              <a:solidFill>
                <a:srgbClr val="3A3A3A"/>
              </a:solidFill>
              <a:latin typeface="黑体" panose="02010609060101010101" charset="-122"/>
              <a:ea typeface="黑体" panose="02010609060101010101" charset="-122"/>
            </a:endParaRPr>
          </a:p>
          <a:p>
            <a:pPr>
              <a:buFont typeface="Arial" panose="020B0604020202020204" pitchFamily="34" charset="0"/>
              <a:buNone/>
            </a:pPr>
            <a:r>
              <a:rPr lang="zh-CN" altLang="en-US" sz="2200" dirty="0">
                <a:solidFill>
                  <a:srgbClr val="FF0000"/>
                </a:solidFill>
                <a:latin typeface="黑体" panose="02010609060101010101" charset="-122"/>
                <a:ea typeface="黑体" panose="02010609060101010101" charset="-122"/>
              </a:rPr>
              <a:t>国际会议论文</a:t>
            </a:r>
            <a:r>
              <a:rPr lang="zh-CN" altLang="en-US" sz="2200" dirty="0">
                <a:solidFill>
                  <a:srgbClr val="3A3A3A"/>
                </a:solidFill>
                <a:latin typeface="黑体" panose="02010609060101010101" charset="-122"/>
                <a:ea typeface="黑体" panose="02010609060101010101" charset="-122"/>
              </a:rPr>
              <a:t>重点收录：知名国际组织或国内学术机构主承办的国际会议上发表的文献。</a:t>
            </a:r>
            <a:endParaRPr lang="zh-CN" altLang="en-US" sz="2200" dirty="0">
              <a:solidFill>
                <a:srgbClr val="3A3A3A"/>
              </a:solidFill>
              <a:latin typeface="黑体" panose="02010609060101010101" charset="-122"/>
              <a:ea typeface="黑体" panose="02010609060101010101" charset="-122"/>
            </a:endParaRPr>
          </a:p>
        </p:txBody>
      </p:sp>
      <p:pic>
        <p:nvPicPr>
          <p:cNvPr id="8" name="图片 7"/>
          <p:cNvPicPr>
            <a:picLocks noChangeAspect="1"/>
          </p:cNvPicPr>
          <p:nvPr/>
        </p:nvPicPr>
        <p:blipFill>
          <a:blip r:embed="rId2"/>
          <a:srcRect l="9264" t="10732" b="16296"/>
          <a:stretch>
            <a:fillRect/>
          </a:stretch>
        </p:blipFill>
        <p:spPr>
          <a:xfrm>
            <a:off x="2424113" y="5440045"/>
            <a:ext cx="1466850" cy="473075"/>
          </a:xfrm>
          <a:prstGeom prst="rect">
            <a:avLst/>
          </a:prstGeom>
          <a:noFill/>
          <a:ln w="9525">
            <a:noFill/>
          </a:ln>
        </p:spPr>
      </p:pic>
      <p:pic>
        <p:nvPicPr>
          <p:cNvPr id="10" name="图片 9" descr="说明: C:\Users\Administrator\AppData\Roaming\Tencent\Users\1693034515\QQ\WinTemp\RichOle\QZ15))7(DHOT~19N7XRPI9B.jpg"/>
          <p:cNvPicPr>
            <a:picLocks noChangeAspect="1"/>
          </p:cNvPicPr>
          <p:nvPr/>
        </p:nvPicPr>
        <p:blipFill>
          <a:blip r:embed="rId3"/>
          <a:stretch>
            <a:fillRect/>
          </a:stretch>
        </p:blipFill>
        <p:spPr>
          <a:xfrm>
            <a:off x="6778625" y="5370195"/>
            <a:ext cx="2054225" cy="579438"/>
          </a:xfrm>
          <a:prstGeom prst="rect">
            <a:avLst/>
          </a:prstGeom>
          <a:noFill/>
          <a:ln w="9525">
            <a:noFill/>
          </a:ln>
        </p:spPr>
      </p:pic>
      <p:pic>
        <p:nvPicPr>
          <p:cNvPr id="11" name="图片 10"/>
          <p:cNvPicPr>
            <a:picLocks noChangeAspect="1"/>
          </p:cNvPicPr>
          <p:nvPr/>
        </p:nvPicPr>
        <p:blipFill>
          <a:blip r:embed="rId4"/>
          <a:stretch>
            <a:fillRect/>
          </a:stretch>
        </p:blipFill>
        <p:spPr>
          <a:xfrm>
            <a:off x="4151313" y="5443220"/>
            <a:ext cx="1649412" cy="508000"/>
          </a:xfrm>
          <a:prstGeom prst="rect">
            <a:avLst/>
          </a:prstGeom>
          <a:noFill/>
          <a:ln w="9525">
            <a:noFill/>
          </a:ln>
        </p:spPr>
      </p:pic>
      <p:pic>
        <p:nvPicPr>
          <p:cNvPr id="14" name="图片 13"/>
          <p:cNvPicPr>
            <a:picLocks noChangeAspect="1"/>
          </p:cNvPicPr>
          <p:nvPr/>
        </p:nvPicPr>
        <p:blipFill>
          <a:blip r:embed="rId5"/>
          <a:stretch>
            <a:fillRect/>
          </a:stretch>
        </p:blipFill>
        <p:spPr>
          <a:xfrm>
            <a:off x="6096000" y="5406708"/>
            <a:ext cx="695325" cy="506412"/>
          </a:xfrm>
          <a:prstGeom prst="rect">
            <a:avLst/>
          </a:prstGeom>
          <a:noFill/>
          <a:ln w="9525">
            <a:noFill/>
          </a:ln>
        </p:spPr>
      </p:pic>
      <p:pic>
        <p:nvPicPr>
          <p:cNvPr id="15" name="图片 14" descr="说明: C:\Users\Administrator\AppData\Roaming\Tencent\Users\1693034515\QQ\WinTemp\RichOle\$`_F[%OH{A$7SKE9XC)BY}W.jpg"/>
          <p:cNvPicPr>
            <a:picLocks noChangeAspect="1"/>
          </p:cNvPicPr>
          <p:nvPr/>
        </p:nvPicPr>
        <p:blipFill>
          <a:blip r:embed="rId6"/>
          <a:stretch>
            <a:fillRect/>
          </a:stretch>
        </p:blipFill>
        <p:spPr>
          <a:xfrm>
            <a:off x="8891588" y="5386070"/>
            <a:ext cx="660400" cy="560388"/>
          </a:xfrm>
          <a:prstGeom prst="rect">
            <a:avLst/>
          </a:prstGeom>
          <a:noFill/>
          <a:ln w="9525">
            <a:noFill/>
          </a:ln>
        </p:spPr>
      </p:pic>
      <p:sp>
        <p:nvSpPr>
          <p:cNvPr id="8196" name="文本框 5"/>
          <p:cNvSpPr>
            <a:spLocks noChangeArrowheads="1"/>
          </p:cNvSpPr>
          <p:nvPr/>
        </p:nvSpPr>
        <p:spPr bwMode="auto">
          <a:xfrm>
            <a:off x="633413" y="27305"/>
            <a:ext cx="2665412"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indent="0">
              <a:lnSpc>
                <a:spcPct val="120000"/>
              </a:lnSpc>
              <a:buNone/>
            </a:pPr>
            <a:r>
              <a:rPr lang="zh-CN" altLang="en-US" sz="2400" b="1" noProof="0">
                <a:ln>
                  <a:noFill/>
                </a:ln>
                <a:solidFill>
                  <a:schemeClr val="bg1"/>
                </a:solidFill>
                <a:effectLst/>
                <a:uLnTx/>
                <a:uFillTx/>
                <a:latin typeface="Arial" panose="020B0604020202020204" pitchFamily="34" charset="0"/>
                <a:ea typeface="黑体" panose="02010609060101010101" charset="-122"/>
              </a:rPr>
              <a:t>会议论文</a:t>
            </a:r>
            <a:endParaRPr lang="zh-CN" altLang="en-US" sz="2400" b="1" noProof="0">
              <a:ln>
                <a:noFill/>
              </a:ln>
              <a:solidFill>
                <a:schemeClr val="bg1"/>
              </a:solidFill>
              <a:effectLst/>
              <a:uLnTx/>
              <a:uFillTx/>
              <a:latin typeface="Arial" panose="020B0604020202020204" pitchFamily="34" charset="0"/>
              <a:ea typeface="黑体" panose="02010609060101010101" charset="-122"/>
            </a:endParaRPr>
          </a:p>
        </p:txBody>
      </p:sp>
      <p:pic>
        <p:nvPicPr>
          <p:cNvPr id="6149" name="图片 6"/>
          <p:cNvPicPr>
            <a:picLocks noChangeAspect="1" noChangeArrowheads="1"/>
          </p:cNvPicPr>
          <p:nvPr/>
        </p:nvPicPr>
        <p:blipFill>
          <a:blip r:embed="rId7" cstate="screen"/>
          <a:srcRect/>
          <a:stretch>
            <a:fillRect/>
          </a:stretch>
        </p:blipFill>
        <p:spPr bwMode="auto">
          <a:xfrm>
            <a:off x="165100" y="12382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8196"/>
                                        </p:tgtEl>
                                        <p:attrNameLst>
                                          <p:attrName>style.visibility</p:attrName>
                                        </p:attrNameLst>
                                      </p:cBhvr>
                                      <p:to>
                                        <p:strVal val="visible"/>
                                      </p:to>
                                    </p:set>
                                    <p:anim calcmode="lin" valueType="num">
                                      <p:cBhvr>
                                        <p:cTn id="27" dur="500" fill="hold"/>
                                        <p:tgtEl>
                                          <p:spTgt spid="819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196"/>
                                        </p:tgtEl>
                                        <p:attrNameLst>
                                          <p:attrName>ppt_y</p:attrName>
                                        </p:attrNameLst>
                                      </p:cBhvr>
                                      <p:tavLst>
                                        <p:tav tm="0">
                                          <p:val>
                                            <p:strVal val="#ppt_y"/>
                                          </p:val>
                                        </p:tav>
                                        <p:tav tm="100000">
                                          <p:val>
                                            <p:strVal val="#ppt_y"/>
                                          </p:val>
                                        </p:tav>
                                      </p:tavLst>
                                    </p:anim>
                                    <p:anim calcmode="lin" valueType="num">
                                      <p:cBhvr>
                                        <p:cTn id="29" dur="500" fill="hold"/>
                                        <p:tgtEl>
                                          <p:spTgt spid="819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196"/>
                                        </p:tgtEl>
                                        <p:attrNameLst>
                                          <p:attrName>ppt_w</p:attrName>
                                        </p:attrNameLst>
                                      </p:cBhvr>
                                      <p:tavLst>
                                        <p:tav tm="0">
                                          <p:val>
                                            <p:strVal val="#ppt_w/10"/>
                                          </p:val>
                                        </p:tav>
                                        <p:tav tm="50000">
                                          <p:val>
                                            <p:strVal val="#ppt_w+.01"/>
                                          </p:val>
                                        </p:tav>
                                        <p:tav tm="100000">
                                          <p:val>
                                            <p:strVal val="#ppt_w"/>
                                          </p:val>
                                        </p:tav>
                                      </p:tavLst>
                                    </p:anim>
                                    <p:animEffect>
                                      <p:cBhvr>
                                        <p:cTn id="31" dur="500" tmFilter="0,0; .5, 1; 1, 1"/>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196" grpId="0" bldLvl="0" autoUpdateAnimBg="0"/>
    </p:bldLst>
  </p:timing>
</p:sld>
</file>

<file path=ppt/theme/theme1.xml><?xml version="1.0" encoding="utf-8"?>
<a:theme xmlns:a="http://schemas.openxmlformats.org/drawingml/2006/main" name="第一PPT，www.1ppt.com">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2881</Words>
  <Application>WPS 演示</Application>
  <PresentationFormat>自定义</PresentationFormat>
  <Paragraphs>339</Paragraphs>
  <Slides>59</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59</vt:i4>
      </vt:variant>
    </vt:vector>
  </HeadingPairs>
  <TitlesOfParts>
    <vt:vector size="79" baseType="lpstr">
      <vt:lpstr>Arial</vt:lpstr>
      <vt:lpstr>宋体</vt:lpstr>
      <vt:lpstr>Wingdings</vt:lpstr>
      <vt:lpstr>Calibri Light</vt:lpstr>
      <vt:lpstr>Calibri</vt:lpstr>
      <vt:lpstr>Calibri</vt:lpstr>
      <vt:lpstr>等线</vt:lpstr>
      <vt:lpstr>微软雅黑</vt:lpstr>
      <vt:lpstr>黑体</vt:lpstr>
      <vt:lpstr>Impact</vt:lpstr>
      <vt:lpstr>方正正大黑简体</vt:lpstr>
      <vt:lpstr>Arial Unicode MS</vt:lpstr>
      <vt:lpstr>Wingdings 2</vt:lpstr>
      <vt:lpstr>幼圆</vt:lpstr>
      <vt:lpstr>Wingdings 3</vt:lpstr>
      <vt:lpstr>等线</vt:lpstr>
      <vt:lpstr>Verdana</vt:lpstr>
      <vt:lpstr>楷体</vt:lpstr>
      <vt:lpstr>时尚中黑简体</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想在手机端使用怎么办？</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绿色灯泡</dc:title>
  <dc:creator>第一PPT</dc:creator>
  <cp:keywords>www.1ppt.com</cp:keywords>
  <cp:lastModifiedBy>wenlan</cp:lastModifiedBy>
  <cp:revision>103</cp:revision>
  <dcterms:created xsi:type="dcterms:W3CDTF">2014-01-18T06:24:00Z</dcterms:created>
  <dcterms:modified xsi:type="dcterms:W3CDTF">2018-12-03T03:36:42Z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2052-10.1.0.7697</vt:lpwstr>
  </property>
  <property fmtid="{D5CDD505-2E9C-101B-9397-08002B2CF9AE}" pid="3" name="KSORubyTemplateID">
    <vt:lpwstr>8</vt:lpwstr>
  </property>
</Properties>
</file>