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68" r:id="rId2"/>
    <p:sldId id="269" r:id="rId3"/>
    <p:sldId id="272" r:id="rId4"/>
    <p:sldId id="345" r:id="rId5"/>
    <p:sldId id="265" r:id="rId6"/>
    <p:sldId id="312" r:id="rId7"/>
    <p:sldId id="302" r:id="rId8"/>
    <p:sldId id="358" r:id="rId9"/>
    <p:sldId id="351" r:id="rId10"/>
    <p:sldId id="443" r:id="rId11"/>
    <p:sldId id="444" r:id="rId12"/>
    <p:sldId id="446" r:id="rId13"/>
    <p:sldId id="441" r:id="rId14"/>
    <p:sldId id="442" r:id="rId15"/>
    <p:sldId id="440" r:id="rId16"/>
    <p:sldId id="362" r:id="rId17"/>
    <p:sldId id="360" r:id="rId18"/>
    <p:sldId id="437" r:id="rId19"/>
    <p:sldId id="364" r:id="rId20"/>
    <p:sldId id="470" r:id="rId21"/>
    <p:sldId id="365" r:id="rId22"/>
    <p:sldId id="366" r:id="rId23"/>
    <p:sldId id="432" r:id="rId24"/>
    <p:sldId id="433" r:id="rId25"/>
    <p:sldId id="447" r:id="rId26"/>
    <p:sldId id="469" r:id="rId27"/>
    <p:sldId id="448"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319" r:id="rId49"/>
  </p:sldIdLst>
  <p:sldSz cx="9144000" cy="5143500" type="screen16x9"/>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3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3170" autoAdjust="0"/>
  </p:normalViewPr>
  <p:slideViewPr>
    <p:cSldViewPr>
      <p:cViewPr varScale="1">
        <p:scale>
          <a:sx n="111" d="100"/>
          <a:sy n="111" d="100"/>
        </p:scale>
        <p:origin x="-774"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1" d="100"/>
        <a:sy n="121" d="100"/>
      </p:scale>
      <p:origin x="0" y="804"/>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E03756-E6BD-4503-A3AE-BC897BF1FA68}" type="datetimeFigureOut">
              <a:rPr lang="zh-CN" altLang="en-US" smtClean="0"/>
              <a:pPr/>
              <a:t>2019/5/10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3F1CBB-80C1-40D7-8CCF-B38AEE3FC6D1}" type="slidenum">
              <a:rPr lang="zh-CN" altLang="en-US" smtClean="0"/>
              <a:pPr/>
              <a:t>‹#›</a:t>
            </a:fld>
            <a:endParaRPr lang="zh-CN" altLang="en-US"/>
          </a:p>
        </p:txBody>
      </p:sp>
    </p:spTree>
    <p:extLst>
      <p:ext uri="{BB962C8B-B14F-4D97-AF65-F5344CB8AC3E}">
        <p14:creationId xmlns:p14="http://schemas.microsoft.com/office/powerpoint/2010/main" val="1036398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9208C-F4D5-451A-BD44-1E5C3B1BC9E8}" type="datetimeFigureOut">
              <a:rPr lang="zh-CN" altLang="en-US" smtClean="0"/>
              <a:pPr/>
              <a:t>2019/5/10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1374B-78EF-45C8-AEFC-1B2AC27FEB4C}" type="slidenum">
              <a:rPr lang="zh-CN" altLang="en-US" smtClean="0"/>
              <a:pPr/>
              <a:t>‹#›</a:t>
            </a:fld>
            <a:endParaRPr lang="zh-CN" altLang="en-US"/>
          </a:p>
        </p:txBody>
      </p:sp>
    </p:spTree>
    <p:extLst>
      <p:ext uri="{BB962C8B-B14F-4D97-AF65-F5344CB8AC3E}">
        <p14:creationId xmlns:p14="http://schemas.microsoft.com/office/powerpoint/2010/main" val="106648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81374B-78EF-45C8-AEFC-1B2AC27FEB4C}" type="slidenum">
              <a:rPr lang="zh-CN" altLang="en-US" smtClean="0"/>
              <a:pPr/>
              <a:t>1</a:t>
            </a:fld>
            <a:endParaRPr lang="zh-CN" altLang="en-US"/>
          </a:p>
        </p:txBody>
      </p:sp>
    </p:spTree>
    <p:extLst>
      <p:ext uri="{BB962C8B-B14F-4D97-AF65-F5344CB8AC3E}">
        <p14:creationId xmlns:p14="http://schemas.microsoft.com/office/powerpoint/2010/main" val="362237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p:spPr>
      </p:sp>
      <p:sp>
        <p:nvSpPr>
          <p:cNvPr id="860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860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fld id="{F5EB8532-8DA8-4C30-84C2-6E6F1A5BB9A9}" type="slidenum">
              <a:rPr lang="en-US" altLang="zh-CN" sz="1200" b="0" smtClean="0"/>
              <a:pPr/>
              <a:t>35</a:t>
            </a:fld>
            <a:endParaRPr lang="en-US" altLang="zh-CN" sz="1200" b="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48</a:t>
            </a:fld>
            <a:endParaRPr lang="zh-CN" altLang="en-US"/>
          </a:p>
        </p:txBody>
      </p:sp>
    </p:spTree>
    <p:extLst>
      <p:ext uri="{BB962C8B-B14F-4D97-AF65-F5344CB8AC3E}">
        <p14:creationId xmlns:p14="http://schemas.microsoft.com/office/powerpoint/2010/main" val="405454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pPr/>
              <a:t>2</a:t>
            </a:fld>
            <a:endParaRPr lang="zh-CN" altLang="en-US"/>
          </a:p>
        </p:txBody>
      </p:sp>
    </p:spTree>
    <p:extLst>
      <p:ext uri="{BB962C8B-B14F-4D97-AF65-F5344CB8AC3E}">
        <p14:creationId xmlns:p14="http://schemas.microsoft.com/office/powerpoint/2010/main" val="405259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pPr/>
              <a:t>3</a:t>
            </a:fld>
            <a:endParaRPr lang="zh-CN" altLang="en-US"/>
          </a:p>
        </p:txBody>
      </p:sp>
    </p:spTree>
    <p:extLst>
      <p:ext uri="{BB962C8B-B14F-4D97-AF65-F5344CB8AC3E}">
        <p14:creationId xmlns:p14="http://schemas.microsoft.com/office/powerpoint/2010/main" val="173893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pPr/>
              <a:t>5</a:t>
            </a:fld>
            <a:endParaRPr lang="zh-CN" altLang="en-US"/>
          </a:p>
        </p:txBody>
      </p:sp>
    </p:spTree>
    <p:extLst>
      <p:ext uri="{BB962C8B-B14F-4D97-AF65-F5344CB8AC3E}">
        <p14:creationId xmlns:p14="http://schemas.microsoft.com/office/powerpoint/2010/main" val="343591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pPr/>
              <a:t>6</a:t>
            </a:fld>
            <a:endParaRPr lang="zh-CN" altLang="en-US"/>
          </a:p>
        </p:txBody>
      </p:sp>
    </p:spTree>
    <p:extLst>
      <p:ext uri="{BB962C8B-B14F-4D97-AF65-F5344CB8AC3E}">
        <p14:creationId xmlns:p14="http://schemas.microsoft.com/office/powerpoint/2010/main" val="32704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pPr/>
              <a:t>7</a:t>
            </a:fld>
            <a:endParaRPr lang="zh-CN" altLang="en-US"/>
          </a:p>
        </p:txBody>
      </p:sp>
    </p:spTree>
    <p:extLst>
      <p:ext uri="{BB962C8B-B14F-4D97-AF65-F5344CB8AC3E}">
        <p14:creationId xmlns:p14="http://schemas.microsoft.com/office/powerpoint/2010/main" val="20735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pPr/>
              <a:t>8</a:t>
            </a:fld>
            <a:endParaRPr lang="zh-CN" altLang="en-US"/>
          </a:p>
        </p:txBody>
      </p:sp>
    </p:spTree>
    <p:extLst>
      <p:ext uri="{BB962C8B-B14F-4D97-AF65-F5344CB8AC3E}">
        <p14:creationId xmlns:p14="http://schemas.microsoft.com/office/powerpoint/2010/main" val="420405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pPr/>
              <a:t>9</a:t>
            </a:fld>
            <a:endParaRPr lang="zh-CN" altLang="en-US"/>
          </a:p>
        </p:txBody>
      </p:sp>
    </p:spTree>
    <p:extLst>
      <p:ext uri="{BB962C8B-B14F-4D97-AF65-F5344CB8AC3E}">
        <p14:creationId xmlns:p14="http://schemas.microsoft.com/office/powerpoint/2010/main" val="20735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81374B-78EF-45C8-AEFC-1B2AC27FEB4C}" type="slidenum">
              <a:rPr lang="zh-CN" altLang="en-US" smtClean="0"/>
              <a:pPr/>
              <a:t>16</a:t>
            </a:fld>
            <a:endParaRPr lang="zh-CN" altLang="en-US"/>
          </a:p>
        </p:txBody>
      </p:sp>
    </p:spTree>
    <p:extLst>
      <p:ext uri="{BB962C8B-B14F-4D97-AF65-F5344CB8AC3E}">
        <p14:creationId xmlns:p14="http://schemas.microsoft.com/office/powerpoint/2010/main" val="20735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6336" y="195486"/>
            <a:ext cx="1200150" cy="457200"/>
          </a:xfrm>
          <a:prstGeom prst="rect">
            <a:avLst/>
          </a:prstGeom>
        </p:spPr>
      </p:pic>
    </p:spTree>
    <p:extLst>
      <p:ext uri="{BB962C8B-B14F-4D97-AF65-F5344CB8AC3E}">
        <p14:creationId xmlns:p14="http://schemas.microsoft.com/office/powerpoint/2010/main" val="4129208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195486"/>
            <a:ext cx="1275431" cy="43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267494"/>
            <a:ext cx="1275431" cy="43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2019/5/10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
        <p:nvSpPr>
          <p:cNvPr id="7" name="矩形 6"/>
          <p:cNvSpPr/>
          <p:nvPr/>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9.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79862"/>
            <a:ext cx="9144000" cy="15841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499990" y="3723878"/>
            <a:ext cx="4608514" cy="893321"/>
          </a:xfrm>
          <a:prstGeom prst="rect">
            <a:avLst/>
          </a:prstGeom>
        </p:spPr>
        <p:txBody>
          <a:bodyPr wrap="square" lIns="61722" tIns="30861" rIns="61722" bIns="30861">
            <a:spAutoFit/>
          </a:bodyPr>
          <a:lstStyle/>
          <a:p>
            <a:pPr algn="ctr">
              <a:lnSpc>
                <a:spcPct val="150000"/>
              </a:lnSpc>
            </a:pP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北京国研网信息股份有限公司</a:t>
            </a:r>
            <a:endParaRPr lang="en-US" altLang="zh-CN" dirty="0" smtClean="0">
              <a:solidFill>
                <a:schemeClr val="bg1">
                  <a:lumMod val="95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dirty="0" smtClean="0">
                <a:solidFill>
                  <a:schemeClr val="bg1">
                    <a:lumMod val="95000"/>
                  </a:schemeClr>
                </a:solidFill>
                <a:latin typeface="微软雅黑" panose="020B0503020204020204" pitchFamily="34" charset="-122"/>
                <a:ea typeface="微软雅黑" panose="020B0503020204020204" pitchFamily="34" charset="-122"/>
              </a:rPr>
              <a:t>2019</a:t>
            </a: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年</a:t>
            </a:r>
            <a:r>
              <a:rPr lang="en-US" altLang="zh-CN" dirty="0" smtClean="0">
                <a:solidFill>
                  <a:schemeClr val="bg1">
                    <a:lumMod val="95000"/>
                  </a:schemeClr>
                </a:solidFill>
                <a:latin typeface="微软雅黑" panose="020B0503020204020204" pitchFamily="34" charset="-122"/>
                <a:ea typeface="微软雅黑" panose="020B0503020204020204" pitchFamily="34" charset="-122"/>
              </a:rPr>
              <a:t>4</a:t>
            </a:r>
            <a:r>
              <a:rPr lang="zh-CN" altLang="en-US" dirty="0" smtClean="0">
                <a:solidFill>
                  <a:schemeClr val="bg1">
                    <a:lumMod val="95000"/>
                  </a:schemeClr>
                </a:solidFill>
                <a:latin typeface="微软雅黑" panose="020B0503020204020204" pitchFamily="34" charset="-122"/>
                <a:ea typeface="微软雅黑" panose="020B0503020204020204" pitchFamily="34" charset="-122"/>
              </a:rPr>
              <a:t>月</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 name="TextBox 12"/>
          <p:cNvSpPr txBox="1">
            <a:spLocks noChangeArrowheads="1"/>
          </p:cNvSpPr>
          <p:nvPr/>
        </p:nvSpPr>
        <p:spPr bwMode="auto">
          <a:xfrm>
            <a:off x="1570434" y="1347614"/>
            <a:ext cx="64579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algn="ctr" defTabSz="914363" eaLnBrk="1" fontAlgn="auto" hangingPunct="1">
              <a:spcBef>
                <a:spcPts val="600"/>
              </a:spcBef>
              <a:spcAft>
                <a:spcPts val="600"/>
              </a:spcAft>
              <a:defRPr/>
            </a:pPr>
            <a:r>
              <a:rPr lang="zh-CN" altLang="en-US" sz="3000" dirty="0">
                <a:latin typeface="微软雅黑" pitchFamily="34" charset="-122"/>
                <a:ea typeface="微软雅黑" pitchFamily="34" charset="-122"/>
              </a:rPr>
              <a:t>国务院发展研究中心</a:t>
            </a:r>
            <a:r>
              <a:rPr lang="zh-CN" altLang="en-US" sz="3000" dirty="0" smtClean="0">
                <a:latin typeface="微软雅黑" pitchFamily="34" charset="-122"/>
                <a:ea typeface="微软雅黑" pitchFamily="34" charset="-122"/>
              </a:rPr>
              <a:t>信息网</a:t>
            </a:r>
            <a:endParaRPr lang="en-US" altLang="zh-CN" sz="3000" dirty="0" smtClean="0">
              <a:latin typeface="微软雅黑" pitchFamily="34" charset="-122"/>
              <a:ea typeface="微软雅黑" pitchFamily="34" charset="-122"/>
            </a:endParaRPr>
          </a:p>
          <a:p>
            <a:pPr algn="ctr" defTabSz="914363" eaLnBrk="1" fontAlgn="auto" hangingPunct="1">
              <a:spcBef>
                <a:spcPts val="600"/>
              </a:spcBef>
              <a:spcAft>
                <a:spcPts val="600"/>
              </a:spcAft>
              <a:defRPr/>
            </a:pPr>
            <a:r>
              <a:rPr lang="en-US" altLang="zh-CN" sz="3000" dirty="0">
                <a:latin typeface="微软雅黑" pitchFamily="34" charset="-122"/>
                <a:ea typeface="微软雅黑" pitchFamily="34" charset="-122"/>
              </a:rPr>
              <a:t> </a:t>
            </a:r>
            <a:r>
              <a:rPr lang="en-US" altLang="zh-CN" sz="3000" dirty="0" smtClean="0">
                <a:latin typeface="微软雅黑" pitchFamily="34" charset="-122"/>
                <a:ea typeface="微软雅黑" pitchFamily="34" charset="-122"/>
              </a:rPr>
              <a:t>      </a:t>
            </a:r>
            <a:r>
              <a:rPr lang="zh-CN" altLang="en-US" sz="3000" dirty="0" smtClean="0">
                <a:latin typeface="微软雅黑" pitchFamily="34" charset="-122"/>
                <a:ea typeface="微软雅黑" pitchFamily="34" charset="-122"/>
              </a:rPr>
              <a:t>信息资源简介及检索使用</a:t>
            </a:r>
            <a:endParaRPr lang="zh-CN" altLang="en-US" sz="3000" dirty="0">
              <a:latin typeface="微软雅黑" pitchFamily="34" charset="-122"/>
              <a:ea typeface="微软雅黑" pitchFamily="34" charset="-122"/>
            </a:endParaRPr>
          </a:p>
        </p:txBody>
      </p:sp>
    </p:spTree>
    <p:extLst>
      <p:ext uri="{BB962C8B-B14F-4D97-AF65-F5344CB8AC3E}">
        <p14:creationId xmlns:p14="http://schemas.microsoft.com/office/powerpoint/2010/main" val="352289488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3"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4*#ppt_w"/>
                                          </p:val>
                                        </p:tav>
                                        <p:tav tm="100000">
                                          <p:val>
                                            <p:strVal val="#ppt_w"/>
                                          </p:val>
                                        </p:tav>
                                      </p:tavLst>
                                    </p:anim>
                                    <p:anim calcmode="lin" valueType="num">
                                      <p:cBhvr>
                                        <p:cTn id="12" dur="1000" fill="hold"/>
                                        <p:tgtEl>
                                          <p:spTgt spid="12"/>
                                        </p:tgtEl>
                                        <p:attrNameLst>
                                          <p:attrName>ppt_h</p:attrName>
                                        </p:attrNameLst>
                                      </p:cBhvr>
                                      <p:tavLst>
                                        <p:tav tm="0">
                                          <p:val>
                                            <p:strVal val="4*#ppt_h"/>
                                          </p:val>
                                        </p:tav>
                                        <p:tav tm="100000">
                                          <p:val>
                                            <p:strVal val="#ppt_h"/>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214438" y="1768079"/>
            <a:ext cx="3381375" cy="2343150"/>
            <a:chOff x="0" y="0"/>
            <a:chExt cx="2130" cy="1968"/>
          </a:xfrm>
        </p:grpSpPr>
        <p:sp>
          <p:nvSpPr>
            <p:cNvPr id="3" name="AutoShape 4"/>
            <p:cNvSpPr>
              <a:spLocks noChangeArrowheads="1"/>
            </p:cNvSpPr>
            <p:nvPr/>
          </p:nvSpPr>
          <p:spPr bwMode="auto">
            <a:xfrm>
              <a:off x="0" y="528"/>
              <a:ext cx="2112" cy="1440"/>
            </a:xfrm>
            <a:prstGeom prst="roundRect">
              <a:avLst>
                <a:gd name="adj" fmla="val 10347"/>
              </a:avLst>
            </a:prstGeom>
            <a:gradFill rotWithShape="1">
              <a:gsLst>
                <a:gs pos="0">
                  <a:srgbClr val="CCECFF"/>
                </a:gs>
                <a:gs pos="100000">
                  <a:srgbClr val="FFFFFF"/>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spcBef>
                  <a:spcPct val="50000"/>
                </a:spcBef>
              </a:pPr>
              <a:endParaRPr lang="zh-CN" altLang="en-US"/>
            </a:p>
          </p:txBody>
        </p:sp>
        <p:grpSp>
          <p:nvGrpSpPr>
            <p:cNvPr id="4" name="Group 5"/>
            <p:cNvGrpSpPr>
              <a:grpSpLocks/>
            </p:cNvGrpSpPr>
            <p:nvPr/>
          </p:nvGrpSpPr>
          <p:grpSpPr bwMode="auto">
            <a:xfrm>
              <a:off x="1632" y="0"/>
              <a:ext cx="498" cy="1245"/>
              <a:chOff x="0" y="0"/>
              <a:chExt cx="498" cy="1245"/>
            </a:xfrm>
          </p:grpSpPr>
          <p:sp>
            <p:nvSpPr>
              <p:cNvPr id="5" name="未知"/>
              <p:cNvSpPr>
                <a:spLocks/>
              </p:cNvSpPr>
              <p:nvPr/>
            </p:nvSpPr>
            <p:spPr bwMode="auto">
              <a:xfrm>
                <a:off x="121" y="0"/>
                <a:ext cx="233" cy="254"/>
              </a:xfrm>
              <a:custGeom>
                <a:avLst/>
                <a:gdLst>
                  <a:gd name="T0" fmla="*/ 3 w 267"/>
                  <a:gd name="T1" fmla="*/ 0 h 292"/>
                  <a:gd name="T2" fmla="*/ 3 w 267"/>
                  <a:gd name="T3" fmla="*/ 3 h 292"/>
                  <a:gd name="T4" fmla="*/ 3 w 267"/>
                  <a:gd name="T5" fmla="*/ 3 h 292"/>
                  <a:gd name="T6" fmla="*/ 3 w 267"/>
                  <a:gd name="T7" fmla="*/ 3 h 292"/>
                  <a:gd name="T8" fmla="*/ 3 w 267"/>
                  <a:gd name="T9" fmla="*/ 3 h 292"/>
                  <a:gd name="T10" fmla="*/ 3 w 267"/>
                  <a:gd name="T11" fmla="*/ 3 h 292"/>
                  <a:gd name="T12" fmla="*/ 3 w 267"/>
                  <a:gd name="T13" fmla="*/ 3 h 292"/>
                  <a:gd name="T14" fmla="*/ 3 w 267"/>
                  <a:gd name="T15" fmla="*/ 3 h 292"/>
                  <a:gd name="T16" fmla="*/ 3 w 267"/>
                  <a:gd name="T17" fmla="*/ 3 h 292"/>
                  <a:gd name="T18" fmla="*/ 3 w 267"/>
                  <a:gd name="T19" fmla="*/ 3 h 292"/>
                  <a:gd name="T20" fmla="*/ 3 w 267"/>
                  <a:gd name="T21" fmla="*/ 3 h 292"/>
                  <a:gd name="T22" fmla="*/ 3 w 267"/>
                  <a:gd name="T23" fmla="*/ 3 h 292"/>
                  <a:gd name="T24" fmla="*/ 3 w 267"/>
                  <a:gd name="T25" fmla="*/ 3 h 292"/>
                  <a:gd name="T26" fmla="*/ 3 w 267"/>
                  <a:gd name="T27" fmla="*/ 3 h 292"/>
                  <a:gd name="T28" fmla="*/ 3 w 267"/>
                  <a:gd name="T29" fmla="*/ 3 h 292"/>
                  <a:gd name="T30" fmla="*/ 3 w 267"/>
                  <a:gd name="T31" fmla="*/ 3 h 292"/>
                  <a:gd name="T32" fmla="*/ 3 w 267"/>
                  <a:gd name="T33" fmla="*/ 3 h 292"/>
                  <a:gd name="T34" fmla="*/ 3 w 267"/>
                  <a:gd name="T35" fmla="*/ 3 h 292"/>
                  <a:gd name="T36" fmla="*/ 3 w 267"/>
                  <a:gd name="T37" fmla="*/ 3 h 292"/>
                  <a:gd name="T38" fmla="*/ 3 w 267"/>
                  <a:gd name="T39" fmla="*/ 3 h 292"/>
                  <a:gd name="T40" fmla="*/ 3 w 267"/>
                  <a:gd name="T41" fmla="*/ 3 h 292"/>
                  <a:gd name="T42" fmla="*/ 3 w 267"/>
                  <a:gd name="T43" fmla="*/ 3 h 292"/>
                  <a:gd name="T44" fmla="*/ 3 w 267"/>
                  <a:gd name="T45" fmla="*/ 3 h 292"/>
                  <a:gd name="T46" fmla="*/ 0 w 267"/>
                  <a:gd name="T47" fmla="*/ 3 h 292"/>
                  <a:gd name="T48" fmla="*/ 3 w 267"/>
                  <a:gd name="T49" fmla="*/ 3 h 292"/>
                  <a:gd name="T50" fmla="*/ 3 w 267"/>
                  <a:gd name="T51" fmla="*/ 3 h 292"/>
                  <a:gd name="T52" fmla="*/ 3 w 267"/>
                  <a:gd name="T53" fmla="*/ 3 h 292"/>
                  <a:gd name="T54" fmla="*/ 3 w 267"/>
                  <a:gd name="T55" fmla="*/ 3 h 292"/>
                  <a:gd name="T56" fmla="*/ 3 w 267"/>
                  <a:gd name="T57" fmla="*/ 3 h 292"/>
                  <a:gd name="T58" fmla="*/ 3 w 267"/>
                  <a:gd name="T59" fmla="*/ 3 h 292"/>
                  <a:gd name="T60" fmla="*/ 3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a:noFill/>
              </a:ln>
              <a:effectLst>
                <a:outerShdw dist="91581" dir="3378596" algn="ctr" rotWithShape="0">
                  <a:srgbClr val="C0C0C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未知"/>
              <p:cNvSpPr>
                <a:spLocks/>
              </p:cNvSpPr>
              <p:nvPr/>
            </p:nvSpPr>
            <p:spPr bwMode="auto">
              <a:xfrm>
                <a:off x="0" y="281"/>
                <a:ext cx="498" cy="964"/>
              </a:xfrm>
              <a:custGeom>
                <a:avLst/>
                <a:gdLst>
                  <a:gd name="T0" fmla="*/ 3 w 573"/>
                  <a:gd name="T1" fmla="*/ 3 h 1111"/>
                  <a:gd name="T2" fmla="*/ 3 w 573"/>
                  <a:gd name="T3" fmla="*/ 3 h 1111"/>
                  <a:gd name="T4" fmla="*/ 3 w 573"/>
                  <a:gd name="T5" fmla="*/ 3 h 1111"/>
                  <a:gd name="T6" fmla="*/ 0 w 573"/>
                  <a:gd name="T7" fmla="*/ 3 h 1111"/>
                  <a:gd name="T8" fmla="*/ 1 w 573"/>
                  <a:gd name="T9" fmla="*/ 3 h 1111"/>
                  <a:gd name="T10" fmla="*/ 3 w 573"/>
                  <a:gd name="T11" fmla="*/ 3 h 1111"/>
                  <a:gd name="T12" fmla="*/ 3 w 573"/>
                  <a:gd name="T13" fmla="*/ 3 h 1111"/>
                  <a:gd name="T14" fmla="*/ 3 w 573"/>
                  <a:gd name="T15" fmla="*/ 3 h 1111"/>
                  <a:gd name="T16" fmla="*/ 3 w 573"/>
                  <a:gd name="T17" fmla="*/ 3 h 1111"/>
                  <a:gd name="T18" fmla="*/ 3 w 573"/>
                  <a:gd name="T19" fmla="*/ 3 h 1111"/>
                  <a:gd name="T20" fmla="*/ 3 w 573"/>
                  <a:gd name="T21" fmla="*/ 3 h 1111"/>
                  <a:gd name="T22" fmla="*/ 3 w 573"/>
                  <a:gd name="T23" fmla="*/ 3 h 1111"/>
                  <a:gd name="T24" fmla="*/ 3 w 573"/>
                  <a:gd name="T25" fmla="*/ 3 h 1111"/>
                  <a:gd name="T26" fmla="*/ 3 w 573"/>
                  <a:gd name="T27" fmla="*/ 3 h 1111"/>
                  <a:gd name="T28" fmla="*/ 3 w 573"/>
                  <a:gd name="T29" fmla="*/ 3 h 1111"/>
                  <a:gd name="T30" fmla="*/ 3 w 573"/>
                  <a:gd name="T31" fmla="*/ 3 h 1111"/>
                  <a:gd name="T32" fmla="*/ 3 w 573"/>
                  <a:gd name="T33" fmla="*/ 3 h 1111"/>
                  <a:gd name="T34" fmla="*/ 3 w 573"/>
                  <a:gd name="T35" fmla="*/ 3 h 1111"/>
                  <a:gd name="T36" fmla="*/ 3 w 573"/>
                  <a:gd name="T37" fmla="*/ 3 h 1111"/>
                  <a:gd name="T38" fmla="*/ 3 w 573"/>
                  <a:gd name="T39" fmla="*/ 3 h 1111"/>
                  <a:gd name="T40" fmla="*/ 3 w 573"/>
                  <a:gd name="T41" fmla="*/ 3 h 1111"/>
                  <a:gd name="T42" fmla="*/ 3 w 573"/>
                  <a:gd name="T43" fmla="*/ 3 h 1111"/>
                  <a:gd name="T44" fmla="*/ 3 w 573"/>
                  <a:gd name="T45" fmla="*/ 3 h 1111"/>
                  <a:gd name="T46" fmla="*/ 3 w 573"/>
                  <a:gd name="T47" fmla="*/ 3 h 1111"/>
                  <a:gd name="T48" fmla="*/ 3 w 573"/>
                  <a:gd name="T49" fmla="*/ 3 h 1111"/>
                  <a:gd name="T50" fmla="*/ 3 w 573"/>
                  <a:gd name="T51" fmla="*/ 3 h 1111"/>
                  <a:gd name="T52" fmla="*/ 3 w 573"/>
                  <a:gd name="T53" fmla="*/ 3 h 1111"/>
                  <a:gd name="T54" fmla="*/ 3 w 573"/>
                  <a:gd name="T55" fmla="*/ 3 h 1111"/>
                  <a:gd name="T56" fmla="*/ 3 w 573"/>
                  <a:gd name="T57" fmla="*/ 3 h 1111"/>
                  <a:gd name="T58" fmla="*/ 3 w 573"/>
                  <a:gd name="T59" fmla="*/ 3 h 1111"/>
                  <a:gd name="T60" fmla="*/ 3 w 573"/>
                  <a:gd name="T61" fmla="*/ 3 h 1111"/>
                  <a:gd name="T62" fmla="*/ 3 w 573"/>
                  <a:gd name="T63" fmla="*/ 3 h 1111"/>
                  <a:gd name="T64" fmla="*/ 3 w 573"/>
                  <a:gd name="T65" fmla="*/ 3 h 1111"/>
                  <a:gd name="T66" fmla="*/ 3 w 573"/>
                  <a:gd name="T67" fmla="*/ 3 h 1111"/>
                  <a:gd name="T68" fmla="*/ 3 w 573"/>
                  <a:gd name="T69" fmla="*/ 3 h 1111"/>
                  <a:gd name="T70" fmla="*/ 3 w 573"/>
                  <a:gd name="T71" fmla="*/ 3 h 1111"/>
                  <a:gd name="T72" fmla="*/ 3 w 573"/>
                  <a:gd name="T73" fmla="*/ 3 h 1111"/>
                  <a:gd name="T74" fmla="*/ 3 w 573"/>
                  <a:gd name="T75" fmla="*/ 3 h 1111"/>
                  <a:gd name="T76" fmla="*/ 3 w 573"/>
                  <a:gd name="T77" fmla="*/ 3 h 1111"/>
                  <a:gd name="T78" fmla="*/ 3 w 573"/>
                  <a:gd name="T79" fmla="*/ 3 h 1111"/>
                  <a:gd name="T80" fmla="*/ 3 w 573"/>
                  <a:gd name="T81" fmla="*/ 3 h 1111"/>
                  <a:gd name="T82" fmla="*/ 3 w 573"/>
                  <a:gd name="T83" fmla="*/ 3 h 1111"/>
                  <a:gd name="T84" fmla="*/ 3 w 573"/>
                  <a:gd name="T85" fmla="*/ 3 h 1111"/>
                  <a:gd name="T86" fmla="*/ 3 w 573"/>
                  <a:gd name="T87" fmla="*/ 3 h 1111"/>
                  <a:gd name="T88" fmla="*/ 3 w 573"/>
                  <a:gd name="T89" fmla="*/ 3 h 1111"/>
                  <a:gd name="T90" fmla="*/ 3 w 573"/>
                  <a:gd name="T91" fmla="*/ 3 h 1111"/>
                  <a:gd name="T92" fmla="*/ 3 w 573"/>
                  <a:gd name="T93" fmla="*/ 3 h 1111"/>
                  <a:gd name="T94" fmla="*/ 3 w 573"/>
                  <a:gd name="T95" fmla="*/ 3 h 1111"/>
                  <a:gd name="T96" fmla="*/ 3 w 573"/>
                  <a:gd name="T97" fmla="*/ 3 h 1111"/>
                  <a:gd name="T98" fmla="*/ 3 w 573"/>
                  <a:gd name="T99" fmla="*/ 3 h 1111"/>
                  <a:gd name="T100" fmla="*/ 3 w 573"/>
                  <a:gd name="T101" fmla="*/ 3 h 1111"/>
                  <a:gd name="T102" fmla="*/ 3 w 573"/>
                  <a:gd name="T103" fmla="*/ 3 h 1111"/>
                  <a:gd name="T104" fmla="*/ 3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7099E2"/>
              </a:solidFill>
              <a:ln>
                <a:noFill/>
              </a:ln>
              <a:effectLst>
                <a:outerShdw dist="91581" dir="3378596" algn="ctr" rotWithShape="0">
                  <a:srgbClr val="C0C0C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7" name="Text Box 8"/>
          <p:cNvSpPr txBox="1">
            <a:spLocks noChangeArrowheads="1"/>
          </p:cNvSpPr>
          <p:nvPr/>
        </p:nvSpPr>
        <p:spPr bwMode="auto">
          <a:xfrm>
            <a:off x="2058988" y="3274219"/>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a:spcBef>
                <a:spcPct val="50000"/>
              </a:spcBef>
            </a:pPr>
            <a:r>
              <a:rPr lang="zh-CN" altLang="en-US" sz="3200">
                <a:latin typeface="隶书" pitchFamily="49" charset="-122"/>
                <a:ea typeface="隶书" pitchFamily="49" charset="-122"/>
                <a:cs typeface="Arial" pitchFamily="34" charset="0"/>
              </a:rPr>
              <a:t>文献类</a:t>
            </a:r>
            <a:endParaRPr lang="zh-CN" altLang="zh-CN" sz="3200">
              <a:latin typeface="隶书" pitchFamily="49" charset="-122"/>
              <a:ea typeface="隶书" pitchFamily="49" charset="-122"/>
              <a:cs typeface="Arial" pitchFamily="34" charset="0"/>
            </a:endParaRPr>
          </a:p>
        </p:txBody>
      </p:sp>
      <p:grpSp>
        <p:nvGrpSpPr>
          <p:cNvPr id="8" name="Group 9"/>
          <p:cNvGrpSpPr>
            <a:grpSpLocks/>
          </p:cNvGrpSpPr>
          <p:nvPr/>
        </p:nvGrpSpPr>
        <p:grpSpPr bwMode="auto">
          <a:xfrm>
            <a:off x="4692651" y="1794272"/>
            <a:ext cx="3375025" cy="2343150"/>
            <a:chOff x="0" y="0"/>
            <a:chExt cx="2126" cy="1968"/>
          </a:xfrm>
        </p:grpSpPr>
        <p:sp>
          <p:nvSpPr>
            <p:cNvPr id="9" name="AutoShape 10"/>
            <p:cNvSpPr>
              <a:spLocks noChangeArrowheads="1"/>
            </p:cNvSpPr>
            <p:nvPr/>
          </p:nvSpPr>
          <p:spPr bwMode="auto">
            <a:xfrm>
              <a:off x="14" y="528"/>
              <a:ext cx="2112" cy="1440"/>
            </a:xfrm>
            <a:prstGeom prst="roundRect">
              <a:avLst>
                <a:gd name="adj" fmla="val 10347"/>
              </a:avLst>
            </a:prstGeom>
            <a:gradFill rotWithShape="1">
              <a:gsLst>
                <a:gs pos="0">
                  <a:srgbClr val="FFFFFF"/>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spcBef>
                  <a:spcPct val="50000"/>
                </a:spcBef>
              </a:pPr>
              <a:endParaRPr lang="zh-CN" altLang="en-US"/>
            </a:p>
          </p:txBody>
        </p:sp>
        <p:grpSp>
          <p:nvGrpSpPr>
            <p:cNvPr id="10" name="Group 12"/>
            <p:cNvGrpSpPr>
              <a:grpSpLocks/>
            </p:cNvGrpSpPr>
            <p:nvPr/>
          </p:nvGrpSpPr>
          <p:grpSpPr bwMode="auto">
            <a:xfrm>
              <a:off x="0" y="0"/>
              <a:ext cx="498" cy="1245"/>
              <a:chOff x="0" y="0"/>
              <a:chExt cx="498" cy="1245"/>
            </a:xfrm>
          </p:grpSpPr>
          <p:sp>
            <p:nvSpPr>
              <p:cNvPr id="11" name="未知"/>
              <p:cNvSpPr>
                <a:spLocks/>
              </p:cNvSpPr>
              <p:nvPr/>
            </p:nvSpPr>
            <p:spPr bwMode="auto">
              <a:xfrm>
                <a:off x="121" y="0"/>
                <a:ext cx="233" cy="254"/>
              </a:xfrm>
              <a:custGeom>
                <a:avLst/>
                <a:gdLst>
                  <a:gd name="T0" fmla="*/ 3 w 267"/>
                  <a:gd name="T1" fmla="*/ 0 h 292"/>
                  <a:gd name="T2" fmla="*/ 3 w 267"/>
                  <a:gd name="T3" fmla="*/ 3 h 292"/>
                  <a:gd name="T4" fmla="*/ 3 w 267"/>
                  <a:gd name="T5" fmla="*/ 3 h 292"/>
                  <a:gd name="T6" fmla="*/ 3 w 267"/>
                  <a:gd name="T7" fmla="*/ 3 h 292"/>
                  <a:gd name="T8" fmla="*/ 3 w 267"/>
                  <a:gd name="T9" fmla="*/ 3 h 292"/>
                  <a:gd name="T10" fmla="*/ 3 w 267"/>
                  <a:gd name="T11" fmla="*/ 3 h 292"/>
                  <a:gd name="T12" fmla="*/ 3 w 267"/>
                  <a:gd name="T13" fmla="*/ 3 h 292"/>
                  <a:gd name="T14" fmla="*/ 3 w 267"/>
                  <a:gd name="T15" fmla="*/ 3 h 292"/>
                  <a:gd name="T16" fmla="*/ 3 w 267"/>
                  <a:gd name="T17" fmla="*/ 3 h 292"/>
                  <a:gd name="T18" fmla="*/ 3 w 267"/>
                  <a:gd name="T19" fmla="*/ 3 h 292"/>
                  <a:gd name="T20" fmla="*/ 3 w 267"/>
                  <a:gd name="T21" fmla="*/ 3 h 292"/>
                  <a:gd name="T22" fmla="*/ 3 w 267"/>
                  <a:gd name="T23" fmla="*/ 3 h 292"/>
                  <a:gd name="T24" fmla="*/ 3 w 267"/>
                  <a:gd name="T25" fmla="*/ 3 h 292"/>
                  <a:gd name="T26" fmla="*/ 3 w 267"/>
                  <a:gd name="T27" fmla="*/ 3 h 292"/>
                  <a:gd name="T28" fmla="*/ 3 w 267"/>
                  <a:gd name="T29" fmla="*/ 3 h 292"/>
                  <a:gd name="T30" fmla="*/ 3 w 267"/>
                  <a:gd name="T31" fmla="*/ 3 h 292"/>
                  <a:gd name="T32" fmla="*/ 3 w 267"/>
                  <a:gd name="T33" fmla="*/ 3 h 292"/>
                  <a:gd name="T34" fmla="*/ 3 w 267"/>
                  <a:gd name="T35" fmla="*/ 3 h 292"/>
                  <a:gd name="T36" fmla="*/ 3 w 267"/>
                  <a:gd name="T37" fmla="*/ 3 h 292"/>
                  <a:gd name="T38" fmla="*/ 3 w 267"/>
                  <a:gd name="T39" fmla="*/ 3 h 292"/>
                  <a:gd name="T40" fmla="*/ 3 w 267"/>
                  <a:gd name="T41" fmla="*/ 3 h 292"/>
                  <a:gd name="T42" fmla="*/ 3 w 267"/>
                  <a:gd name="T43" fmla="*/ 3 h 292"/>
                  <a:gd name="T44" fmla="*/ 3 w 267"/>
                  <a:gd name="T45" fmla="*/ 3 h 292"/>
                  <a:gd name="T46" fmla="*/ 0 w 267"/>
                  <a:gd name="T47" fmla="*/ 3 h 292"/>
                  <a:gd name="T48" fmla="*/ 3 w 267"/>
                  <a:gd name="T49" fmla="*/ 3 h 292"/>
                  <a:gd name="T50" fmla="*/ 3 w 267"/>
                  <a:gd name="T51" fmla="*/ 3 h 292"/>
                  <a:gd name="T52" fmla="*/ 3 w 267"/>
                  <a:gd name="T53" fmla="*/ 3 h 292"/>
                  <a:gd name="T54" fmla="*/ 3 w 267"/>
                  <a:gd name="T55" fmla="*/ 3 h 292"/>
                  <a:gd name="T56" fmla="*/ 3 w 267"/>
                  <a:gd name="T57" fmla="*/ 3 h 292"/>
                  <a:gd name="T58" fmla="*/ 3 w 267"/>
                  <a:gd name="T59" fmla="*/ 3 h 292"/>
                  <a:gd name="T60" fmla="*/ 3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未知"/>
              <p:cNvSpPr>
                <a:spLocks/>
              </p:cNvSpPr>
              <p:nvPr/>
            </p:nvSpPr>
            <p:spPr bwMode="auto">
              <a:xfrm>
                <a:off x="0" y="281"/>
                <a:ext cx="498" cy="964"/>
              </a:xfrm>
              <a:custGeom>
                <a:avLst/>
                <a:gdLst>
                  <a:gd name="T0" fmla="*/ 3 w 573"/>
                  <a:gd name="T1" fmla="*/ 3 h 1111"/>
                  <a:gd name="T2" fmla="*/ 3 w 573"/>
                  <a:gd name="T3" fmla="*/ 3 h 1111"/>
                  <a:gd name="T4" fmla="*/ 3 w 573"/>
                  <a:gd name="T5" fmla="*/ 3 h 1111"/>
                  <a:gd name="T6" fmla="*/ 0 w 573"/>
                  <a:gd name="T7" fmla="*/ 3 h 1111"/>
                  <a:gd name="T8" fmla="*/ 1 w 573"/>
                  <a:gd name="T9" fmla="*/ 3 h 1111"/>
                  <a:gd name="T10" fmla="*/ 3 w 573"/>
                  <a:gd name="T11" fmla="*/ 3 h 1111"/>
                  <a:gd name="T12" fmla="*/ 3 w 573"/>
                  <a:gd name="T13" fmla="*/ 3 h 1111"/>
                  <a:gd name="T14" fmla="*/ 3 w 573"/>
                  <a:gd name="T15" fmla="*/ 3 h 1111"/>
                  <a:gd name="T16" fmla="*/ 3 w 573"/>
                  <a:gd name="T17" fmla="*/ 3 h 1111"/>
                  <a:gd name="T18" fmla="*/ 3 w 573"/>
                  <a:gd name="T19" fmla="*/ 3 h 1111"/>
                  <a:gd name="T20" fmla="*/ 3 w 573"/>
                  <a:gd name="T21" fmla="*/ 3 h 1111"/>
                  <a:gd name="T22" fmla="*/ 3 w 573"/>
                  <a:gd name="T23" fmla="*/ 3 h 1111"/>
                  <a:gd name="T24" fmla="*/ 3 w 573"/>
                  <a:gd name="T25" fmla="*/ 3 h 1111"/>
                  <a:gd name="T26" fmla="*/ 3 w 573"/>
                  <a:gd name="T27" fmla="*/ 3 h 1111"/>
                  <a:gd name="T28" fmla="*/ 3 w 573"/>
                  <a:gd name="T29" fmla="*/ 3 h 1111"/>
                  <a:gd name="T30" fmla="*/ 3 w 573"/>
                  <a:gd name="T31" fmla="*/ 3 h 1111"/>
                  <a:gd name="T32" fmla="*/ 3 w 573"/>
                  <a:gd name="T33" fmla="*/ 3 h 1111"/>
                  <a:gd name="T34" fmla="*/ 3 w 573"/>
                  <a:gd name="T35" fmla="*/ 3 h 1111"/>
                  <a:gd name="T36" fmla="*/ 3 w 573"/>
                  <a:gd name="T37" fmla="*/ 3 h 1111"/>
                  <a:gd name="T38" fmla="*/ 3 w 573"/>
                  <a:gd name="T39" fmla="*/ 3 h 1111"/>
                  <a:gd name="T40" fmla="*/ 3 w 573"/>
                  <a:gd name="T41" fmla="*/ 3 h 1111"/>
                  <a:gd name="T42" fmla="*/ 3 w 573"/>
                  <a:gd name="T43" fmla="*/ 3 h 1111"/>
                  <a:gd name="T44" fmla="*/ 3 w 573"/>
                  <a:gd name="T45" fmla="*/ 3 h 1111"/>
                  <a:gd name="T46" fmla="*/ 3 w 573"/>
                  <a:gd name="T47" fmla="*/ 3 h 1111"/>
                  <a:gd name="T48" fmla="*/ 3 w 573"/>
                  <a:gd name="T49" fmla="*/ 3 h 1111"/>
                  <a:gd name="T50" fmla="*/ 3 w 573"/>
                  <a:gd name="T51" fmla="*/ 3 h 1111"/>
                  <a:gd name="T52" fmla="*/ 3 w 573"/>
                  <a:gd name="T53" fmla="*/ 3 h 1111"/>
                  <a:gd name="T54" fmla="*/ 3 w 573"/>
                  <a:gd name="T55" fmla="*/ 3 h 1111"/>
                  <a:gd name="T56" fmla="*/ 3 w 573"/>
                  <a:gd name="T57" fmla="*/ 3 h 1111"/>
                  <a:gd name="T58" fmla="*/ 3 w 573"/>
                  <a:gd name="T59" fmla="*/ 3 h 1111"/>
                  <a:gd name="T60" fmla="*/ 3 w 573"/>
                  <a:gd name="T61" fmla="*/ 3 h 1111"/>
                  <a:gd name="T62" fmla="*/ 3 w 573"/>
                  <a:gd name="T63" fmla="*/ 3 h 1111"/>
                  <a:gd name="T64" fmla="*/ 3 w 573"/>
                  <a:gd name="T65" fmla="*/ 3 h 1111"/>
                  <a:gd name="T66" fmla="*/ 3 w 573"/>
                  <a:gd name="T67" fmla="*/ 3 h 1111"/>
                  <a:gd name="T68" fmla="*/ 3 w 573"/>
                  <a:gd name="T69" fmla="*/ 3 h 1111"/>
                  <a:gd name="T70" fmla="*/ 3 w 573"/>
                  <a:gd name="T71" fmla="*/ 3 h 1111"/>
                  <a:gd name="T72" fmla="*/ 3 w 573"/>
                  <a:gd name="T73" fmla="*/ 3 h 1111"/>
                  <a:gd name="T74" fmla="*/ 3 w 573"/>
                  <a:gd name="T75" fmla="*/ 3 h 1111"/>
                  <a:gd name="T76" fmla="*/ 3 w 573"/>
                  <a:gd name="T77" fmla="*/ 3 h 1111"/>
                  <a:gd name="T78" fmla="*/ 3 w 573"/>
                  <a:gd name="T79" fmla="*/ 3 h 1111"/>
                  <a:gd name="T80" fmla="*/ 3 w 573"/>
                  <a:gd name="T81" fmla="*/ 3 h 1111"/>
                  <a:gd name="T82" fmla="*/ 3 w 573"/>
                  <a:gd name="T83" fmla="*/ 3 h 1111"/>
                  <a:gd name="T84" fmla="*/ 3 w 573"/>
                  <a:gd name="T85" fmla="*/ 3 h 1111"/>
                  <a:gd name="T86" fmla="*/ 3 w 573"/>
                  <a:gd name="T87" fmla="*/ 3 h 1111"/>
                  <a:gd name="T88" fmla="*/ 3 w 573"/>
                  <a:gd name="T89" fmla="*/ 3 h 1111"/>
                  <a:gd name="T90" fmla="*/ 3 w 573"/>
                  <a:gd name="T91" fmla="*/ 3 h 1111"/>
                  <a:gd name="T92" fmla="*/ 3 w 573"/>
                  <a:gd name="T93" fmla="*/ 3 h 1111"/>
                  <a:gd name="T94" fmla="*/ 3 w 573"/>
                  <a:gd name="T95" fmla="*/ 3 h 1111"/>
                  <a:gd name="T96" fmla="*/ 3 w 573"/>
                  <a:gd name="T97" fmla="*/ 3 h 1111"/>
                  <a:gd name="T98" fmla="*/ 3 w 573"/>
                  <a:gd name="T99" fmla="*/ 3 h 1111"/>
                  <a:gd name="T100" fmla="*/ 3 w 573"/>
                  <a:gd name="T101" fmla="*/ 3 h 1111"/>
                  <a:gd name="T102" fmla="*/ 3 w 573"/>
                  <a:gd name="T103" fmla="*/ 3 h 1111"/>
                  <a:gd name="T104" fmla="*/ 3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sp>
        <p:nvSpPr>
          <p:cNvPr id="13" name="Text Box 8"/>
          <p:cNvSpPr txBox="1">
            <a:spLocks noChangeArrowheads="1"/>
          </p:cNvSpPr>
          <p:nvPr/>
        </p:nvSpPr>
        <p:spPr bwMode="auto">
          <a:xfrm>
            <a:off x="5289550" y="3274219"/>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a:spcBef>
                <a:spcPct val="50000"/>
              </a:spcBef>
            </a:pPr>
            <a:r>
              <a:rPr lang="zh-CN" altLang="en-US" sz="3200">
                <a:latin typeface="隶书" pitchFamily="49" charset="-122"/>
                <a:ea typeface="隶书" pitchFamily="49" charset="-122"/>
                <a:cs typeface="Arial" pitchFamily="34" charset="0"/>
              </a:rPr>
              <a:t>统计数据类</a:t>
            </a:r>
            <a:endParaRPr lang="zh-CN" altLang="zh-CN" sz="3200">
              <a:latin typeface="隶书" pitchFamily="49" charset="-122"/>
              <a:ea typeface="隶书" pitchFamily="49" charset="-122"/>
              <a:cs typeface="Arial" pitchFamily="34" charset="0"/>
            </a:endParaRPr>
          </a:p>
        </p:txBody>
      </p:sp>
      <p:sp>
        <p:nvSpPr>
          <p:cNvPr id="14"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smtClean="0">
                <a:solidFill>
                  <a:srgbClr val="0070C0"/>
                </a:solidFill>
                <a:latin typeface="微软雅黑" panose="020B0503020204020204" pitchFamily="34" charset="-122"/>
                <a:ea typeface="微软雅黑" panose="020B0503020204020204" pitchFamily="34" charset="-122"/>
              </a:rPr>
              <a:t>资源类型</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9163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childTnLst>
                          </p:cTn>
                        </p:par>
                        <p:par>
                          <p:cTn id="11" fill="hold">
                            <p:stCondLst>
                              <p:cond delay="575"/>
                            </p:stCondLst>
                            <p:childTnLst>
                              <p:par>
                                <p:cTn id="12" presetID="5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smtClean="0">
                <a:solidFill>
                  <a:srgbClr val="0070C0"/>
                </a:solidFill>
                <a:latin typeface="微软雅黑" panose="020B0503020204020204" pitchFamily="34" charset="-122"/>
                <a:ea typeface="微软雅黑" panose="020B0503020204020204" pitchFamily="34" charset="-122"/>
              </a:rPr>
              <a:t>文献类资源</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内容占位符 4"/>
          <p:cNvSpPr txBox="1">
            <a:spLocks/>
          </p:cNvSpPr>
          <p:nvPr/>
        </p:nvSpPr>
        <p:spPr>
          <a:xfrm>
            <a:off x="457200" y="1200151"/>
            <a:ext cx="8229600" cy="3394472"/>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70000"/>
              </a:lnSpc>
              <a:spcBef>
                <a:spcPts val="0"/>
              </a:spcBef>
            </a:pPr>
            <a:r>
              <a:rPr lang="zh-CN" altLang="en-US" b="1" dirty="0">
                <a:latin typeface="微软雅黑" panose="020B0503020204020204" pitchFamily="34" charset="-122"/>
                <a:ea typeface="微软雅黑" panose="020B0503020204020204" pitchFamily="34" charset="-122"/>
              </a:rPr>
              <a:t>简 介：</a:t>
            </a:r>
            <a:r>
              <a:rPr lang="zh-CN" altLang="en-US" dirty="0">
                <a:latin typeface="微软雅黑" panose="020B0503020204020204" pitchFamily="34" charset="-122"/>
                <a:ea typeface="微软雅黑" panose="020B0503020204020204" pitchFamily="34" charset="-122"/>
              </a:rPr>
              <a:t>以宏观经济为主线，以政策解读和相关理论探讨性文章为文献参考，全面汇集国务院发展研究中心及海外核心研究机构的高端研究成果，国研网研究团队研发成果等。覆盖领域：宏观经济、行业经济、金融、产业、教育、管理等。</a:t>
            </a:r>
          </a:p>
          <a:p>
            <a:pPr>
              <a:lnSpc>
                <a:spcPct val="170000"/>
              </a:lnSpc>
              <a:spcBef>
                <a:spcPts val="0"/>
              </a:spcBef>
            </a:pPr>
            <a:r>
              <a:rPr lang="zh-CN" altLang="en-US" b="1" dirty="0">
                <a:latin typeface="微软雅黑" panose="020B0503020204020204" pitchFamily="34" charset="-122"/>
                <a:ea typeface="微软雅黑" panose="020B0503020204020204" pitchFamily="34" charset="-122"/>
              </a:rPr>
              <a:t>文献来源：</a:t>
            </a:r>
            <a:r>
              <a:rPr lang="zh-CN" altLang="en-US" dirty="0">
                <a:latin typeface="微软雅黑" panose="020B0503020204020204" pitchFamily="34" charset="-122"/>
                <a:ea typeface="微软雅黑" panose="020B0503020204020204" pitchFamily="34" charset="-122"/>
              </a:rPr>
              <a:t>国务院发展研究中心的研究成果 ；国研网研究团队自主研发的报告产品 ； 国内外财经领域主流报纸资讯信息； 重要财经期刊学术成果；政府部门网站发布的政策法规信息；权威机构发布的统计数据 。	</a:t>
            </a:r>
          </a:p>
          <a:p>
            <a:pPr>
              <a:lnSpc>
                <a:spcPct val="170000"/>
              </a:lnSpc>
              <a:spcBef>
                <a:spcPts val="0"/>
              </a:spcBef>
            </a:pPr>
            <a:r>
              <a:rPr lang="zh-CN" altLang="en-US" b="1" dirty="0">
                <a:latin typeface="微软雅黑" panose="020B0503020204020204" pitchFamily="34" charset="-122"/>
                <a:ea typeface="微软雅黑" panose="020B0503020204020204" pitchFamily="34" charset="-122"/>
              </a:rPr>
              <a:t>收录年限：</a:t>
            </a:r>
            <a:r>
              <a:rPr lang="zh-CN" altLang="en-US" dirty="0">
                <a:latin typeface="微软雅黑" panose="020B0503020204020204" pitchFamily="34" charset="-122"/>
                <a:ea typeface="微软雅黑" panose="020B0503020204020204" pitchFamily="34" charset="-122"/>
              </a:rPr>
              <a:t>最早</a:t>
            </a:r>
            <a:r>
              <a:rPr lang="en-US" altLang="zh-CN" dirty="0">
                <a:latin typeface="微软雅黑" panose="020B0503020204020204" pitchFamily="34" charset="-122"/>
                <a:ea typeface="微软雅黑" panose="020B0503020204020204" pitchFamily="34" charset="-122"/>
              </a:rPr>
              <a:t>1985</a:t>
            </a:r>
            <a:r>
              <a:rPr lang="zh-CN" altLang="en-US" dirty="0">
                <a:latin typeface="微软雅黑" panose="020B0503020204020204" pitchFamily="34" charset="-122"/>
                <a:ea typeface="微软雅黑" panose="020B0503020204020204" pitchFamily="34" charset="-122"/>
              </a:rPr>
              <a:t>年至今</a:t>
            </a:r>
          </a:p>
          <a:p>
            <a:pPr>
              <a:lnSpc>
                <a:spcPct val="170000"/>
              </a:lnSpc>
              <a:spcBef>
                <a:spcPts val="0"/>
              </a:spcBef>
            </a:pPr>
            <a:r>
              <a:rPr lang="zh-CN" altLang="en-US" b="1" dirty="0">
                <a:latin typeface="微软雅黑" panose="020B0503020204020204" pitchFamily="34" charset="-122"/>
                <a:ea typeface="微软雅黑" panose="020B0503020204020204" pitchFamily="34" charset="-122"/>
              </a:rPr>
              <a:t>重点推介：</a:t>
            </a:r>
            <a:r>
              <a:rPr lang="zh-CN" altLang="en-US" dirty="0">
                <a:latin typeface="微软雅黑" panose="020B0503020204020204" pitchFamily="34" charset="-122"/>
                <a:ea typeface="微软雅黑" panose="020B0503020204020204" pitchFamily="34" charset="-122"/>
              </a:rPr>
              <a:t>国研视点。国务院发展研究中心专家从</a:t>
            </a:r>
            <a:r>
              <a:rPr lang="en-US" altLang="zh-CN" dirty="0">
                <a:latin typeface="微软雅黑" panose="020B0503020204020204" pitchFamily="34" charset="-122"/>
                <a:ea typeface="微软雅黑" panose="020B0503020204020204" pitchFamily="34" charset="-122"/>
              </a:rPr>
              <a:t>1985</a:t>
            </a:r>
            <a:r>
              <a:rPr lang="zh-CN" altLang="en-US" dirty="0">
                <a:latin typeface="微软雅黑" panose="020B0503020204020204" pitchFamily="34" charset="-122"/>
                <a:ea typeface="微软雅黑" panose="020B0503020204020204" pitchFamily="34" charset="-122"/>
              </a:rPr>
              <a:t>年到现在研究成果汇总。权威、前瞻、深入、系统</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724251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6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smtClean="0">
                <a:solidFill>
                  <a:srgbClr val="0070C0"/>
                </a:solidFill>
                <a:latin typeface="微软雅黑" panose="020B0503020204020204" pitchFamily="34" charset="-122"/>
                <a:ea typeface="微软雅黑" panose="020B0503020204020204" pitchFamily="34" charset="-122"/>
              </a:rPr>
              <a:t>统计数据库</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内容占位符 4"/>
          <p:cNvSpPr>
            <a:spLocks noGrp="1"/>
          </p:cNvSpPr>
          <p:nvPr>
            <p:ph idx="1"/>
          </p:nvPr>
        </p:nvSpPr>
        <p:spPr/>
        <p:txBody>
          <a:bodyPr>
            <a:normAutofit fontScale="40000" lnSpcReduction="20000"/>
          </a:bodyPr>
          <a:lstStyle/>
          <a:p>
            <a:pPr>
              <a:lnSpc>
                <a:spcPct val="170000"/>
              </a:lnSpc>
              <a:spcBef>
                <a:spcPts val="0"/>
              </a:spcBef>
            </a:pPr>
            <a:r>
              <a:rPr lang="zh-CN" altLang="en-US" b="1" dirty="0">
                <a:latin typeface="微软雅黑" panose="020B0503020204020204" pitchFamily="34" charset="-122"/>
                <a:ea typeface="微软雅黑" panose="020B0503020204020204" pitchFamily="34" charset="-122"/>
              </a:rPr>
              <a:t>简 介：</a:t>
            </a:r>
            <a:r>
              <a:rPr lang="zh-CN" altLang="en-US" dirty="0">
                <a:latin typeface="微软雅黑" panose="020B0503020204020204" pitchFamily="34" charset="-122"/>
                <a:ea typeface="微软雅黑" panose="020B0503020204020204" pitchFamily="34" charset="-122"/>
              </a:rPr>
              <a:t>国内最具权威性、专业性、系统性、全面性的统计数据库。全面整合我国各级统计职能部门所提供的各种有关中国经济运行数据，对国民经济的发展以及运行态势进行立体、连续、深度展示，是中国经济量化信息最为权威、全面、科学的统计数据库之一，包括了国民经济核算、固定资产投资、人口与就业、物价、金融、财政税收、资源环境、重点行业、区域经济、教育统计、世界经济等各行业各领域统计数据。	</a:t>
            </a:r>
          </a:p>
          <a:p>
            <a:pPr>
              <a:lnSpc>
                <a:spcPct val="170000"/>
              </a:lnSpc>
              <a:spcBef>
                <a:spcPts val="0"/>
              </a:spcBef>
            </a:pPr>
            <a:endParaRPr lang="zh-CN" altLang="en-US" dirty="0">
              <a:latin typeface="微软雅黑" panose="020B0503020204020204" pitchFamily="34" charset="-122"/>
              <a:ea typeface="微软雅黑" panose="020B0503020204020204" pitchFamily="34" charset="-122"/>
            </a:endParaRPr>
          </a:p>
          <a:p>
            <a:pPr>
              <a:lnSpc>
                <a:spcPct val="170000"/>
              </a:lnSpc>
              <a:spcBef>
                <a:spcPts val="0"/>
              </a:spcBef>
            </a:pPr>
            <a:r>
              <a:rPr lang="zh-CN" altLang="en-US"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数据来源：</a:t>
            </a:r>
            <a:r>
              <a:rPr lang="zh-CN" altLang="en-US" dirty="0">
                <a:latin typeface="微软雅黑" panose="020B0503020204020204" pitchFamily="34" charset="-122"/>
                <a:ea typeface="微软雅黑" panose="020B0503020204020204" pitchFamily="34" charset="-122"/>
              </a:rPr>
              <a:t>国家统计局、海关总署、人民银行、银监会、行业协会、 国际组织等。	</a:t>
            </a:r>
          </a:p>
          <a:p>
            <a:pPr>
              <a:lnSpc>
                <a:spcPct val="170000"/>
              </a:lnSpc>
              <a:spcBef>
                <a:spcPts val="0"/>
              </a:spcBef>
            </a:pPr>
            <a:endParaRPr lang="zh-CN" altLang="en-US" dirty="0">
              <a:latin typeface="微软雅黑" panose="020B0503020204020204" pitchFamily="34" charset="-122"/>
              <a:ea typeface="微软雅黑" panose="020B0503020204020204" pitchFamily="34" charset="-122"/>
            </a:endParaRPr>
          </a:p>
          <a:p>
            <a:pPr>
              <a:lnSpc>
                <a:spcPct val="170000"/>
              </a:lnSpc>
              <a:spcBef>
                <a:spcPts val="0"/>
              </a:spcBef>
            </a:pPr>
            <a:r>
              <a:rPr lang="zh-CN" altLang="en-US" b="1" dirty="0">
                <a:latin typeface="微软雅黑" panose="020B0503020204020204" pitchFamily="34" charset="-122"/>
                <a:ea typeface="微软雅黑" panose="020B0503020204020204" pitchFamily="34" charset="-122"/>
              </a:rPr>
              <a:t>收录年限：</a:t>
            </a:r>
            <a:r>
              <a:rPr lang="zh-CN" altLang="en-US" dirty="0">
                <a:latin typeface="微软雅黑" panose="020B0503020204020204" pitchFamily="34" charset="-122"/>
                <a:ea typeface="微软雅黑" panose="020B0503020204020204" pitchFamily="34" charset="-122"/>
              </a:rPr>
              <a:t>最早</a:t>
            </a:r>
            <a:r>
              <a:rPr lang="en-US" altLang="zh-CN" dirty="0">
                <a:latin typeface="微软雅黑" panose="020B0503020204020204" pitchFamily="34" charset="-122"/>
                <a:ea typeface="微软雅黑" panose="020B0503020204020204" pitchFamily="34" charset="-122"/>
              </a:rPr>
              <a:t>1949</a:t>
            </a:r>
            <a:r>
              <a:rPr lang="zh-CN" altLang="en-US" dirty="0">
                <a:latin typeface="微软雅黑" panose="020B0503020204020204" pitchFamily="34" charset="-122"/>
                <a:ea typeface="微软雅黑" panose="020B0503020204020204" pitchFamily="34" charset="-122"/>
              </a:rPr>
              <a:t>年至今。</a:t>
            </a:r>
          </a:p>
          <a:p>
            <a:pPr>
              <a:lnSpc>
                <a:spcPct val="170000"/>
              </a:lnSpc>
              <a:spcBef>
                <a:spcPts val="0"/>
              </a:spcBef>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287920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6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44" y="857238"/>
            <a:ext cx="7778242" cy="3929090"/>
          </a:xfrm>
          <a:prstGeom prst="rect">
            <a:avLst/>
          </a:prstGeom>
          <a:noFill/>
          <a:ln w="9525">
            <a:noFill/>
            <a:miter lim="800000"/>
            <a:headEnd/>
            <a:tailEnd/>
          </a:ln>
          <a:effectLst/>
        </p:spPr>
      </p:pic>
      <p:sp>
        <p:nvSpPr>
          <p:cNvPr id="3" name="椭圆 2"/>
          <p:cNvSpPr/>
          <p:nvPr/>
        </p:nvSpPr>
        <p:spPr>
          <a:xfrm>
            <a:off x="3357554" y="2140874"/>
            <a:ext cx="571504"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8242727" y="1459128"/>
            <a:ext cx="615553" cy="2364443"/>
          </a:xfrm>
          <a:prstGeom prst="rect">
            <a:avLst/>
          </a:prstGeom>
          <a:noFill/>
        </p:spPr>
        <p:txBody>
          <a:bodyPr vert="eaVert" wrap="square" rtlCol="0">
            <a:spAutoFit/>
          </a:bodyPr>
          <a:lstStyle/>
          <a:p>
            <a:r>
              <a:rPr lang="zh-CN" altLang="en-US" sz="2800" b="1" spc="600" dirty="0" smtClean="0">
                <a:solidFill>
                  <a:srgbClr val="0070C0"/>
                </a:solidFill>
                <a:latin typeface="微软雅黑"/>
                <a:ea typeface="微软雅黑"/>
              </a:rPr>
              <a:t>访问路径</a:t>
            </a:r>
            <a:endParaRPr lang="zh-CN" altLang="en-US" sz="2800" b="1" spc="600" dirty="0">
              <a:solidFill>
                <a:srgbClr val="0070C0"/>
              </a:solidFill>
              <a:latin typeface="微软雅黑"/>
              <a:ea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214282" y="857238"/>
            <a:ext cx="7614081" cy="3923898"/>
          </a:xfrm>
          <a:prstGeom prst="rect">
            <a:avLst/>
          </a:prstGeom>
          <a:noFill/>
          <a:ln w="9525">
            <a:noFill/>
            <a:miter lim="800000"/>
            <a:headEnd/>
            <a:tailEnd/>
          </a:ln>
          <a:effectLst/>
        </p:spPr>
      </p:pic>
      <p:sp>
        <p:nvSpPr>
          <p:cNvPr id="3" name="椭圆 2"/>
          <p:cNvSpPr/>
          <p:nvPr/>
        </p:nvSpPr>
        <p:spPr>
          <a:xfrm>
            <a:off x="3286116" y="1357304"/>
            <a:ext cx="57150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143108" y="4286262"/>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7961312" y="1459128"/>
            <a:ext cx="615553" cy="2364443"/>
          </a:xfrm>
          <a:prstGeom prst="rect">
            <a:avLst/>
          </a:prstGeom>
          <a:noFill/>
        </p:spPr>
        <p:txBody>
          <a:bodyPr vert="eaVert" wrap="square" rtlCol="0">
            <a:spAutoFit/>
          </a:bodyPr>
          <a:lstStyle/>
          <a:p>
            <a:r>
              <a:rPr lang="zh-CN" altLang="en-US" sz="2800" b="1" spc="600" dirty="0" smtClean="0">
                <a:solidFill>
                  <a:srgbClr val="0070C0"/>
                </a:solidFill>
                <a:latin typeface="微软雅黑"/>
                <a:ea typeface="微软雅黑"/>
              </a:rPr>
              <a:t>访问路径</a:t>
            </a:r>
            <a:endParaRPr lang="zh-CN" altLang="en-US" sz="2800" b="1" spc="600" dirty="0">
              <a:solidFill>
                <a:srgbClr val="0070C0"/>
              </a:solidFill>
              <a:latin typeface="微软雅黑"/>
              <a:ea typeface="微软雅黑"/>
            </a:endParaRPr>
          </a:p>
        </p:txBody>
      </p:sp>
      <p:sp>
        <p:nvSpPr>
          <p:cNvPr id="8" name="圆角矩形 7"/>
          <p:cNvSpPr/>
          <p:nvPr/>
        </p:nvSpPr>
        <p:spPr>
          <a:xfrm>
            <a:off x="3214678" y="4356014"/>
            <a:ext cx="1143008" cy="1800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500034" y="1071552"/>
            <a:ext cx="7143800" cy="3594503"/>
          </a:xfrm>
          <a:prstGeom prst="rect">
            <a:avLst/>
          </a:prstGeom>
          <a:noFill/>
          <a:ln w="9525">
            <a:noFill/>
            <a:miter lim="800000"/>
            <a:headEnd/>
            <a:tailEnd/>
          </a:ln>
          <a:effectLst/>
        </p:spPr>
      </p:pic>
      <p:sp>
        <p:nvSpPr>
          <p:cNvPr id="3" name="圆角矩形 2"/>
          <p:cNvSpPr/>
          <p:nvPr/>
        </p:nvSpPr>
        <p:spPr>
          <a:xfrm>
            <a:off x="1214414" y="1928808"/>
            <a:ext cx="642942" cy="2160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7961312" y="1459128"/>
            <a:ext cx="615553" cy="2364443"/>
          </a:xfrm>
          <a:prstGeom prst="rect">
            <a:avLst/>
          </a:prstGeom>
          <a:noFill/>
        </p:spPr>
        <p:txBody>
          <a:bodyPr vert="eaVert" wrap="square" rtlCol="0">
            <a:spAutoFit/>
          </a:bodyPr>
          <a:lstStyle/>
          <a:p>
            <a:r>
              <a:rPr lang="zh-CN" altLang="en-US" sz="2800" b="1" spc="600" dirty="0" smtClean="0">
                <a:solidFill>
                  <a:srgbClr val="0070C0"/>
                </a:solidFill>
                <a:latin typeface="微软雅黑"/>
                <a:ea typeface="微软雅黑"/>
              </a:rPr>
              <a:t>访问路径</a:t>
            </a:r>
            <a:endParaRPr lang="zh-CN" altLang="en-US" sz="2800" b="1" spc="600" dirty="0">
              <a:solidFill>
                <a:srgbClr val="0070C0"/>
              </a:solidFill>
              <a:latin typeface="微软雅黑"/>
              <a:ea typeface="微软雅黑"/>
            </a:endParaRPr>
          </a:p>
        </p:txBody>
      </p:sp>
      <p:sp>
        <p:nvSpPr>
          <p:cNvPr id="6" name="圆角矩形 5"/>
          <p:cNvSpPr/>
          <p:nvPr/>
        </p:nvSpPr>
        <p:spPr>
          <a:xfrm>
            <a:off x="2786050" y="1928808"/>
            <a:ext cx="642942" cy="2160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p:cNvPicPr>
            <a:picLocks noChangeAspect="1" noChangeArrowheads="1"/>
          </p:cNvPicPr>
          <p:nvPr/>
        </p:nvPicPr>
        <p:blipFill>
          <a:blip r:embed="rId3"/>
          <a:srcRect/>
          <a:stretch>
            <a:fillRect/>
          </a:stretch>
        </p:blipFill>
        <p:spPr bwMode="auto">
          <a:xfrm>
            <a:off x="6143636" y="1071552"/>
            <a:ext cx="1285884" cy="2638368"/>
          </a:xfrm>
          <a:prstGeom prst="rect">
            <a:avLst/>
          </a:prstGeom>
          <a:noFill/>
          <a:ln w="9525">
            <a:noFill/>
            <a:miter lim="800000"/>
            <a:headEnd/>
            <a:tailEnd/>
          </a:ln>
          <a:effectLst/>
        </p:spPr>
      </p:pic>
      <p:sp>
        <p:nvSpPr>
          <p:cNvPr id="8" name="圆角矩形 7"/>
          <p:cNvSpPr/>
          <p:nvPr/>
        </p:nvSpPr>
        <p:spPr>
          <a:xfrm>
            <a:off x="6286512" y="1500180"/>
            <a:ext cx="1000132" cy="2160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spect="1" noChangeArrowheads="1"/>
          </p:cNvSpPr>
          <p:nvPr>
            <p:custDataLst>
              <p:tags r:id="rId1"/>
            </p:custDataLst>
          </p:nvPr>
        </p:nvSpPr>
        <p:spPr bwMode="auto">
          <a:xfrm>
            <a:off x="44450" y="1362077"/>
            <a:ext cx="3600000" cy="270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rstTxWarp prst="textPlain">
              <a:avLst/>
            </a:prstTxWarp>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19900" b="1" dirty="0" smtClean="0">
                <a:solidFill>
                  <a:srgbClr val="0070C0"/>
                </a:solidFill>
                <a:latin typeface="Arial Black" pitchFamily="34" charset="0"/>
                <a:ea typeface="微软雅黑" pitchFamily="34" charset="-122"/>
                <a:cs typeface="Times New Roman" pitchFamily="18" charset="0"/>
              </a:rPr>
              <a:t>04</a:t>
            </a:r>
            <a:endParaRPr lang="zh-CN" altLang="en-US" sz="19900" b="1" dirty="0">
              <a:solidFill>
                <a:srgbClr val="0070C0"/>
              </a:solidFill>
              <a:latin typeface="Arial Black" pitchFamily="34" charset="0"/>
              <a:ea typeface="微软雅黑" pitchFamily="34" charset="-122"/>
              <a:cs typeface="Times New Roman" pitchFamily="18" charset="0"/>
            </a:endParaRPr>
          </a:p>
        </p:txBody>
      </p:sp>
      <p:cxnSp>
        <p:nvCxnSpPr>
          <p:cNvPr id="3" name="直接连接符 2"/>
          <p:cNvCxnSpPr/>
          <p:nvPr>
            <p:custDataLst>
              <p:tags r:id="rId2"/>
            </p:custDataLst>
          </p:nvPr>
        </p:nvCxnSpPr>
        <p:spPr>
          <a:xfrm>
            <a:off x="3970338" y="2545556"/>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文本框 11"/>
          <p:cNvSpPr txBox="1">
            <a:spLocks noChangeArrowheads="1"/>
          </p:cNvSpPr>
          <p:nvPr>
            <p:custDataLst>
              <p:tags r:id="rId3"/>
            </p:custDataLst>
          </p:nvPr>
        </p:nvSpPr>
        <p:spPr bwMode="auto">
          <a:xfrm>
            <a:off x="0" y="2302669"/>
            <a:ext cx="3887788" cy="646331"/>
          </a:xfrm>
          <a:prstGeom prst="rect">
            <a:avLst/>
          </a:prstGeom>
          <a:solidFill>
            <a:schemeClr val="bg1">
              <a:lumMod val="95000"/>
            </a:schemeClr>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sz="3600" b="1" dirty="0">
                <a:solidFill>
                  <a:srgbClr val="0070C0"/>
                </a:solidFill>
                <a:latin typeface="Times New Roman" pitchFamily="18" charset="0"/>
                <a:cs typeface="Times New Roman" pitchFamily="18" charset="0"/>
              </a:rPr>
              <a:t>      PART </a:t>
            </a:r>
            <a:r>
              <a:rPr lang="en-US" altLang="zh-CN" sz="3600" b="1" dirty="0" smtClean="0">
                <a:solidFill>
                  <a:srgbClr val="0070C0"/>
                </a:solidFill>
                <a:latin typeface="Times New Roman" pitchFamily="18" charset="0"/>
                <a:cs typeface="Times New Roman" pitchFamily="18" charset="0"/>
              </a:rPr>
              <a:t>FOUR</a:t>
            </a:r>
            <a:endParaRPr lang="en-US" altLang="zh-CN" sz="3600" b="1" dirty="0">
              <a:solidFill>
                <a:srgbClr val="0070C0"/>
              </a:solidFill>
              <a:latin typeface="Times New Roman" pitchFamily="18" charset="0"/>
              <a:cs typeface="Times New Roman" pitchFamily="18" charset="0"/>
            </a:endParaRPr>
          </a:p>
        </p:txBody>
      </p:sp>
      <p:sp>
        <p:nvSpPr>
          <p:cNvPr id="5" name="文本框 8"/>
          <p:cNvSpPr txBox="1">
            <a:spLocks noChangeArrowheads="1"/>
          </p:cNvSpPr>
          <p:nvPr>
            <p:custDataLst>
              <p:tags r:id="rId4"/>
            </p:custDataLst>
          </p:nvPr>
        </p:nvSpPr>
        <p:spPr bwMode="auto">
          <a:xfrm>
            <a:off x="3916364" y="2006204"/>
            <a:ext cx="4662487"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spc="600" dirty="0">
                <a:solidFill>
                  <a:srgbClr val="0070C0"/>
                </a:solidFill>
                <a:latin typeface="微软雅黑"/>
                <a:ea typeface="微软雅黑"/>
              </a:rPr>
              <a:t>检索</a:t>
            </a:r>
            <a:r>
              <a:rPr lang="zh-CN" altLang="en-US" sz="3600" b="1" spc="600" dirty="0" smtClean="0">
                <a:solidFill>
                  <a:srgbClr val="0070C0"/>
                </a:solidFill>
                <a:latin typeface="微软雅黑"/>
                <a:ea typeface="微软雅黑"/>
              </a:rPr>
              <a:t>及</a:t>
            </a:r>
            <a:r>
              <a:rPr lang="zh-CN" altLang="en-US" sz="3600" b="1" spc="600" dirty="0">
                <a:solidFill>
                  <a:srgbClr val="0070C0"/>
                </a:solidFill>
                <a:latin typeface="微软雅黑"/>
                <a:ea typeface="微软雅黑"/>
              </a:rPr>
              <a:t>使用</a:t>
            </a:r>
          </a:p>
        </p:txBody>
      </p:sp>
    </p:spTree>
    <p:extLst>
      <p:ext uri="{BB962C8B-B14F-4D97-AF65-F5344CB8AC3E}">
        <p14:creationId xmlns:p14="http://schemas.microsoft.com/office/powerpoint/2010/main" val="176660692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par>
                          <p:cTn id="20" fill="hold">
                            <p:stCondLst>
                              <p:cond delay="24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06353"/>
            <a:ext cx="6956029" cy="4502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60903" y="1575459"/>
            <a:ext cx="615553" cy="2364443"/>
          </a:xfrm>
          <a:prstGeom prst="rect">
            <a:avLst/>
          </a:prstGeom>
          <a:noFill/>
        </p:spPr>
        <p:txBody>
          <a:bodyPr vert="eaVert" wrap="square" rtlCol="0">
            <a:spAutoFit/>
          </a:bodyPr>
          <a:lstStyle/>
          <a:p>
            <a:r>
              <a:rPr lang="zh-CN" altLang="en-US" sz="2800" b="1" spc="600" dirty="0">
                <a:solidFill>
                  <a:srgbClr val="0070C0"/>
                </a:solidFill>
                <a:latin typeface="微软雅黑"/>
                <a:ea typeface="微软雅黑"/>
              </a:rPr>
              <a:t>快速检索</a:t>
            </a:r>
          </a:p>
        </p:txBody>
      </p:sp>
      <p:sp>
        <p:nvSpPr>
          <p:cNvPr id="6" name="下箭头 5"/>
          <p:cNvSpPr/>
          <p:nvPr/>
        </p:nvSpPr>
        <p:spPr>
          <a:xfrm>
            <a:off x="6516216" y="339502"/>
            <a:ext cx="360040" cy="36004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1" name="线形标注 1 10"/>
          <p:cNvSpPr/>
          <p:nvPr/>
        </p:nvSpPr>
        <p:spPr>
          <a:xfrm>
            <a:off x="3654135" y="1985847"/>
            <a:ext cx="3095837" cy="1428339"/>
          </a:xfrm>
          <a:prstGeom prst="borderCallout1">
            <a:avLst>
              <a:gd name="adj1" fmla="val -3246"/>
              <a:gd name="adj2" fmla="val 34343"/>
              <a:gd name="adj3" fmla="val -38420"/>
              <a:gd name="adj4" fmla="val 46175"/>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lang="zh-CN" altLang="en-US" sz="1600" dirty="0">
                <a:latin typeface="微软雅黑" pitchFamily="34" charset="-122"/>
                <a:ea typeface="微软雅黑" pitchFamily="34" charset="-122"/>
              </a:rPr>
              <a:t>根据需要选择标题、作者、关键词、全文四种检索条件中的任意一项，在关键词搜索框输入目标检索关键词，点击“检索”按钮之后，即可查看检索结果。</a:t>
            </a:r>
          </a:p>
        </p:txBody>
      </p:sp>
      <p:sp>
        <p:nvSpPr>
          <p:cNvPr id="13" name="椭圆 12"/>
          <p:cNvSpPr/>
          <p:nvPr/>
        </p:nvSpPr>
        <p:spPr>
          <a:xfrm>
            <a:off x="4428236" y="536712"/>
            <a:ext cx="2087980" cy="810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3"/>
          <a:srcRect/>
          <a:stretch>
            <a:fillRect/>
          </a:stretch>
        </p:blipFill>
        <p:spPr bwMode="auto">
          <a:xfrm>
            <a:off x="285720" y="-12858858"/>
            <a:ext cx="6572296" cy="3306946"/>
          </a:xfrm>
          <a:prstGeom prst="rect">
            <a:avLst/>
          </a:prstGeom>
          <a:noFill/>
          <a:ln w="9525">
            <a:noFill/>
            <a:miter lim="800000"/>
            <a:headEnd/>
            <a:tailEnd/>
          </a:ln>
          <a:effectLst/>
        </p:spPr>
      </p:pic>
    </p:spTree>
    <p:extLst>
      <p:ext uri="{BB962C8B-B14F-4D97-AF65-F5344CB8AC3E}">
        <p14:creationId xmlns:p14="http://schemas.microsoft.com/office/powerpoint/2010/main" val="830390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7494"/>
            <a:ext cx="6267094" cy="482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椭圆 2"/>
          <p:cNvSpPr/>
          <p:nvPr/>
        </p:nvSpPr>
        <p:spPr>
          <a:xfrm>
            <a:off x="2987824" y="339502"/>
            <a:ext cx="309634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88592" y="1635646"/>
            <a:ext cx="3168150" cy="2160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8060903" y="1575459"/>
            <a:ext cx="615553" cy="2364443"/>
          </a:xfrm>
          <a:prstGeom prst="rect">
            <a:avLst/>
          </a:prstGeom>
          <a:noFill/>
        </p:spPr>
        <p:txBody>
          <a:bodyPr vert="eaVert" wrap="square" rtlCol="0">
            <a:spAutoFit/>
          </a:bodyPr>
          <a:lstStyle/>
          <a:p>
            <a:r>
              <a:rPr lang="zh-CN" altLang="en-US" sz="2800" b="1" spc="600" dirty="0">
                <a:solidFill>
                  <a:srgbClr val="0070C0"/>
                </a:solidFill>
                <a:latin typeface="微软雅黑"/>
                <a:ea typeface="微软雅黑"/>
              </a:rPr>
              <a:t>快速检索</a:t>
            </a:r>
          </a:p>
        </p:txBody>
      </p:sp>
      <p:sp>
        <p:nvSpPr>
          <p:cNvPr id="7" name="线形标注 1 6"/>
          <p:cNvSpPr/>
          <p:nvPr/>
        </p:nvSpPr>
        <p:spPr>
          <a:xfrm>
            <a:off x="2481752" y="2844400"/>
            <a:ext cx="2376000" cy="792000"/>
          </a:xfrm>
          <a:prstGeom prst="borderCallout1">
            <a:avLst>
              <a:gd name="adj1" fmla="val 11333"/>
              <a:gd name="adj2" fmla="val 103280"/>
              <a:gd name="adj3" fmla="val -29597"/>
              <a:gd name="adj4" fmla="val 147832"/>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zh-CN" altLang="en-US" sz="1400" dirty="0">
                <a:latin typeface="微软雅黑" pitchFamily="34" charset="-122"/>
                <a:ea typeface="微软雅黑" pitchFamily="34" charset="-122"/>
              </a:rPr>
              <a:t>检索结果每个条目右下方都有分享按钮，点击该按钮，实现资源轻松快捷分享</a:t>
            </a:r>
          </a:p>
        </p:txBody>
      </p:sp>
      <p:sp>
        <p:nvSpPr>
          <p:cNvPr id="8" name="线形标注 1 7"/>
          <p:cNvSpPr/>
          <p:nvPr/>
        </p:nvSpPr>
        <p:spPr>
          <a:xfrm>
            <a:off x="2522362" y="1917954"/>
            <a:ext cx="1800000" cy="504000"/>
          </a:xfrm>
          <a:prstGeom prst="borderCallout1">
            <a:avLst>
              <a:gd name="adj1" fmla="val 11333"/>
              <a:gd name="adj2" fmla="val 103280"/>
              <a:gd name="adj3" fmla="val -16480"/>
              <a:gd name="adj4" fmla="val 139409"/>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zh-CN" altLang="en-US" sz="1400" dirty="0">
                <a:latin typeface="微软雅黑" pitchFamily="34" charset="-122"/>
                <a:ea typeface="微软雅黑" pitchFamily="34" charset="-122"/>
              </a:rPr>
              <a:t>点击标题，打开文章。</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55526"/>
            <a:ext cx="6907297" cy="452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圆角矩形 2"/>
          <p:cNvSpPr/>
          <p:nvPr/>
        </p:nvSpPr>
        <p:spPr>
          <a:xfrm>
            <a:off x="662268" y="843558"/>
            <a:ext cx="1821500" cy="180020"/>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516216" y="1027877"/>
            <a:ext cx="720081" cy="684076"/>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761047" y="1418257"/>
            <a:ext cx="2756491" cy="3240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tLang="zh-CN" dirty="0" smtClean="0"/>
          </a:p>
          <a:p>
            <a:pPr algn="ctr"/>
            <a:r>
              <a:rPr lang="zh-CN" altLang="en-US" sz="1400" dirty="0" smtClean="0">
                <a:latin typeface="微软雅黑" panose="020B0503020204020204" pitchFamily="34" charset="-122"/>
                <a:ea typeface="微软雅黑" panose="020B0503020204020204" pitchFamily="34" charset="-122"/>
              </a:rPr>
              <a:t>增加</a:t>
            </a:r>
            <a:r>
              <a:rPr lang="zh-CN" altLang="en-US" sz="1400" dirty="0">
                <a:latin typeface="微软雅黑" panose="020B0503020204020204" pitchFamily="34" charset="-122"/>
                <a:ea typeface="微软雅黑" panose="020B0503020204020204" pitchFamily="34" charset="-122"/>
              </a:rPr>
              <a:t>了下载为</a:t>
            </a:r>
            <a:r>
              <a:rPr lang="en-US" altLang="zh-CN" sz="1400" dirty="0">
                <a:latin typeface="微软雅黑" panose="020B0503020204020204" pitchFamily="34" charset="-122"/>
                <a:ea typeface="微软雅黑" panose="020B0503020204020204" pitchFamily="34" charset="-122"/>
              </a:rPr>
              <a:t>Word</a:t>
            </a:r>
            <a:r>
              <a:rPr lang="zh-CN" altLang="en-US" sz="1400" dirty="0" smtClean="0">
                <a:latin typeface="微软雅黑" panose="020B0503020204020204" pitchFamily="34" charset="-122"/>
                <a:ea typeface="微软雅黑" panose="020B0503020204020204" pitchFamily="34" charset="-122"/>
              </a:rPr>
              <a:t>文件功能 	</a:t>
            </a:r>
            <a:endParaRPr lang="zh-CN" altLang="en-US" sz="1400" dirty="0">
              <a:latin typeface="微软雅黑" panose="020B0503020204020204" pitchFamily="34" charset="-122"/>
              <a:ea typeface="微软雅黑" panose="020B0503020204020204" pitchFamily="34" charset="-122"/>
            </a:endParaRPr>
          </a:p>
        </p:txBody>
      </p:sp>
      <p:sp>
        <p:nvSpPr>
          <p:cNvPr id="7" name="圆角矩形 6"/>
          <p:cNvSpPr/>
          <p:nvPr/>
        </p:nvSpPr>
        <p:spPr>
          <a:xfrm>
            <a:off x="3491880" y="771550"/>
            <a:ext cx="2900507" cy="288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1400" dirty="0" smtClean="0">
                <a:latin typeface="微软雅黑" panose="020B0503020204020204" pitchFamily="34" charset="-122"/>
                <a:ea typeface="微软雅黑" panose="020B0503020204020204" pitchFamily="34" charset="-122"/>
              </a:rPr>
              <a:t>支持</a:t>
            </a:r>
            <a:r>
              <a:rPr lang="zh-CN" altLang="en-US" sz="1400" dirty="0">
                <a:latin typeface="微软雅黑" panose="020B0503020204020204" pitchFamily="34" charset="-122"/>
                <a:ea typeface="微软雅黑" panose="020B0503020204020204" pitchFamily="34" charset="-122"/>
              </a:rPr>
              <a:t>在手机端微信扫</a:t>
            </a:r>
            <a:r>
              <a:rPr lang="zh-CN" altLang="en-US" sz="1400" dirty="0" smtClean="0">
                <a:latin typeface="微软雅黑" panose="020B0503020204020204" pitchFamily="34" charset="-122"/>
                <a:ea typeface="微软雅黑" panose="020B0503020204020204" pitchFamily="34" charset="-122"/>
              </a:rPr>
              <a:t>码查看</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分享</a:t>
            </a:r>
          </a:p>
        </p:txBody>
      </p:sp>
      <p:sp>
        <p:nvSpPr>
          <p:cNvPr id="8" name="TextBox 7"/>
          <p:cNvSpPr txBox="1"/>
          <p:nvPr/>
        </p:nvSpPr>
        <p:spPr>
          <a:xfrm>
            <a:off x="7961312" y="1459128"/>
            <a:ext cx="615553" cy="2364443"/>
          </a:xfrm>
          <a:prstGeom prst="rect">
            <a:avLst/>
          </a:prstGeom>
          <a:noFill/>
        </p:spPr>
        <p:txBody>
          <a:bodyPr vert="eaVert" wrap="square" rtlCol="0">
            <a:spAutoFit/>
          </a:bodyPr>
          <a:lstStyle/>
          <a:p>
            <a:r>
              <a:rPr lang="zh-CN" altLang="en-US" sz="2800" b="1" spc="600" dirty="0">
                <a:solidFill>
                  <a:srgbClr val="0070C0"/>
                </a:solidFill>
                <a:latin typeface="微软雅黑"/>
                <a:ea typeface="微软雅黑"/>
              </a:rPr>
              <a:t>快速检索</a:t>
            </a:r>
          </a:p>
        </p:txBody>
      </p:sp>
    </p:spTree>
    <p:extLst>
      <p:ext uri="{BB962C8B-B14F-4D97-AF65-F5344CB8AC3E}">
        <p14:creationId xmlns:p14="http://schemas.microsoft.com/office/powerpoint/2010/main" val="417499269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0"/>
            <a:ext cx="3168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spcCol="0" rtlCol="0" anchor="ctr"/>
          <a:lstStyle/>
          <a:p>
            <a:pPr algn="ctr"/>
            <a:endParaRPr lang="zh-CN" altLang="en-US"/>
          </a:p>
        </p:txBody>
      </p:sp>
      <p:sp>
        <p:nvSpPr>
          <p:cNvPr id="3" name="矩形 2"/>
          <p:cNvSpPr/>
          <p:nvPr/>
        </p:nvSpPr>
        <p:spPr>
          <a:xfrm>
            <a:off x="3168002" y="0"/>
            <a:ext cx="72000"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spcCol="0" rtlCol="0" anchor="ctr"/>
          <a:lstStyle/>
          <a:p>
            <a:pPr algn="ctr"/>
            <a:endParaRPr lang="zh-CN" altLang="en-US"/>
          </a:p>
        </p:txBody>
      </p:sp>
      <p:cxnSp>
        <p:nvCxnSpPr>
          <p:cNvPr id="4" name="直接连接符 3"/>
          <p:cNvCxnSpPr/>
          <p:nvPr/>
        </p:nvCxnSpPr>
        <p:spPr>
          <a:xfrm>
            <a:off x="323528" y="1923742"/>
            <a:ext cx="252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23528" y="2499742"/>
            <a:ext cx="252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23528" y="1923742"/>
            <a:ext cx="0" cy="576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843528" y="1923742"/>
            <a:ext cx="0" cy="576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7753" y="2011687"/>
            <a:ext cx="2332498" cy="400110"/>
          </a:xfrm>
          <a:prstGeom prst="rect">
            <a:avLst/>
          </a:prstGeom>
          <a:noFill/>
        </p:spPr>
        <p:txBody>
          <a:bodyPr wrap="non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目 录</a:t>
            </a:r>
            <a:r>
              <a:rPr lang="en-US" altLang="zh-CN" sz="2000" b="1" dirty="0">
                <a:solidFill>
                  <a:schemeClr val="bg1"/>
                </a:solidFill>
                <a:latin typeface="微软雅黑" panose="020B0503020204020204" pitchFamily="34" charset="-122"/>
                <a:ea typeface="微软雅黑" panose="020B0503020204020204" pitchFamily="34" charset="-122"/>
              </a:rPr>
              <a:t>/CONTENTS</a:t>
            </a:r>
          </a:p>
        </p:txBody>
      </p:sp>
      <p:sp>
        <p:nvSpPr>
          <p:cNvPr id="9" name="矩形 8"/>
          <p:cNvSpPr/>
          <p:nvPr/>
        </p:nvSpPr>
        <p:spPr>
          <a:xfrm>
            <a:off x="323528" y="1923742"/>
            <a:ext cx="2520000" cy="57600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7945" y="1419622"/>
            <a:ext cx="504056"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651547" y="1419622"/>
            <a:ext cx="337683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关于我们</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4067945" y="2139702"/>
            <a:ext cx="504056"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651547" y="2139702"/>
            <a:ext cx="337683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特色资源</a:t>
            </a:r>
          </a:p>
        </p:txBody>
      </p:sp>
      <p:sp>
        <p:nvSpPr>
          <p:cNvPr id="14" name="矩形 13"/>
          <p:cNvSpPr/>
          <p:nvPr/>
        </p:nvSpPr>
        <p:spPr>
          <a:xfrm>
            <a:off x="4067945" y="2859782"/>
            <a:ext cx="504056"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651547" y="2859782"/>
            <a:ext cx="337683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订阅资源简介</a:t>
            </a:r>
          </a:p>
        </p:txBody>
      </p:sp>
      <p:sp>
        <p:nvSpPr>
          <p:cNvPr id="16" name="矩形 15"/>
          <p:cNvSpPr/>
          <p:nvPr/>
        </p:nvSpPr>
        <p:spPr>
          <a:xfrm>
            <a:off x="4049082" y="3651870"/>
            <a:ext cx="504056"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4632684" y="3651870"/>
            <a:ext cx="3376837" cy="50405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检索及使用</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6928295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1"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4" fill="hold" nodeType="withEffect">
                                  <p:stCondLst>
                                    <p:cond delay="150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xit" presetSubtype="8" fill="hold" nodeType="withEffect">
                                  <p:stCondLst>
                                    <p:cond delay="500"/>
                                  </p:stCondLst>
                                  <p:childTnLst>
                                    <p:animEffect transition="out" filter="wipe(left)">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22" presetClass="exit" presetSubtype="1" fill="hold" nodeType="withEffect">
                                  <p:stCondLst>
                                    <p:cond delay="1000"/>
                                  </p:stCondLst>
                                  <p:childTnLst>
                                    <p:animEffect transition="out" filter="wipe(up)">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22" presetClass="exit" presetSubtype="2" fill="hold" nodeType="withEffect">
                                  <p:stCondLst>
                                    <p:cond delay="1500"/>
                                  </p:stCondLst>
                                  <p:childTnLst>
                                    <p:animEffect transition="out" filter="wipe(right)">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nodeType="withEffect">
                                  <p:stCondLst>
                                    <p:cond delay="2000"/>
                                  </p:stCondLst>
                                  <p:childTnLst>
                                    <p:animEffect transition="out" filter="wipe(down)">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4000"/>
                            </p:stCondLst>
                            <p:childTnLst>
                              <p:par>
                                <p:cTn id="42" presetID="31" presetClass="entr" presetSubtype="0" fill="hold" grpId="0" nodeType="afterEffect">
                                  <p:stCondLst>
                                    <p:cond delay="0"/>
                                  </p:stCondLst>
                                  <p:iterate type="lt">
                                    <p:tmPct val="10000"/>
                                  </p:iterate>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0"/>
                            </p:stCondLst>
                            <p:childTnLst>
                              <p:par>
                                <p:cTn id="49" presetID="31"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6500"/>
                            </p:stCondLst>
                            <p:childTnLst>
                              <p:par>
                                <p:cTn id="60" presetID="31"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1000" fill="hold"/>
                                        <p:tgtEl>
                                          <p:spTgt spid="12"/>
                                        </p:tgtEl>
                                        <p:attrNameLst>
                                          <p:attrName>ppt_w</p:attrName>
                                        </p:attrNameLst>
                                      </p:cBhvr>
                                      <p:tavLst>
                                        <p:tav tm="0">
                                          <p:val>
                                            <p:fltVal val="0"/>
                                          </p:val>
                                        </p:tav>
                                        <p:tav tm="100000">
                                          <p:val>
                                            <p:strVal val="#ppt_w"/>
                                          </p:val>
                                        </p:tav>
                                      </p:tavLst>
                                    </p:anim>
                                    <p:anim calcmode="lin" valueType="num">
                                      <p:cBhvr>
                                        <p:cTn id="63" dur="1000" fill="hold"/>
                                        <p:tgtEl>
                                          <p:spTgt spid="12"/>
                                        </p:tgtEl>
                                        <p:attrNameLst>
                                          <p:attrName>ppt_h</p:attrName>
                                        </p:attrNameLst>
                                      </p:cBhvr>
                                      <p:tavLst>
                                        <p:tav tm="0">
                                          <p:val>
                                            <p:fltVal val="0"/>
                                          </p:val>
                                        </p:tav>
                                        <p:tav tm="100000">
                                          <p:val>
                                            <p:strVal val="#ppt_h"/>
                                          </p:val>
                                        </p:tav>
                                      </p:tavLst>
                                    </p:anim>
                                    <p:anim calcmode="lin" valueType="num">
                                      <p:cBhvr>
                                        <p:cTn id="64" dur="1000" fill="hold"/>
                                        <p:tgtEl>
                                          <p:spTgt spid="12"/>
                                        </p:tgtEl>
                                        <p:attrNameLst>
                                          <p:attrName>style.rotation</p:attrName>
                                        </p:attrNameLst>
                                      </p:cBhvr>
                                      <p:tavLst>
                                        <p:tav tm="0">
                                          <p:val>
                                            <p:fltVal val="90"/>
                                          </p:val>
                                        </p:tav>
                                        <p:tav tm="100000">
                                          <p:val>
                                            <p:fltVal val="0"/>
                                          </p:val>
                                        </p:tav>
                                      </p:tavLst>
                                    </p:anim>
                                    <p:animEffect transition="in" filter="fade">
                                      <p:cBhvr>
                                        <p:cTn id="65" dur="1000"/>
                                        <p:tgtEl>
                                          <p:spTgt spid="12"/>
                                        </p:tgtEl>
                                      </p:cBhvr>
                                    </p:animEffect>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par>
                          <p:cTn id="70" fill="hold">
                            <p:stCondLst>
                              <p:cond delay="8000"/>
                            </p:stCondLst>
                            <p:childTnLst>
                              <p:par>
                                <p:cTn id="71" presetID="31"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childTnLst>
                          </p:cTn>
                        </p:par>
                        <p:par>
                          <p:cTn id="81" fill="hold">
                            <p:stCondLst>
                              <p:cond delay="9500"/>
                            </p:stCondLst>
                            <p:childTnLst>
                              <p:par>
                                <p:cTn id="82" presetID="31"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1000" fill="hold"/>
                                        <p:tgtEl>
                                          <p:spTgt spid="16"/>
                                        </p:tgtEl>
                                        <p:attrNameLst>
                                          <p:attrName>ppt_w</p:attrName>
                                        </p:attrNameLst>
                                      </p:cBhvr>
                                      <p:tavLst>
                                        <p:tav tm="0">
                                          <p:val>
                                            <p:fltVal val="0"/>
                                          </p:val>
                                        </p:tav>
                                        <p:tav tm="100000">
                                          <p:val>
                                            <p:strVal val="#ppt_w"/>
                                          </p:val>
                                        </p:tav>
                                      </p:tavLst>
                                    </p:anim>
                                    <p:anim calcmode="lin" valueType="num">
                                      <p:cBhvr>
                                        <p:cTn id="85" dur="1000" fill="hold"/>
                                        <p:tgtEl>
                                          <p:spTgt spid="16"/>
                                        </p:tgtEl>
                                        <p:attrNameLst>
                                          <p:attrName>ppt_h</p:attrName>
                                        </p:attrNameLst>
                                      </p:cBhvr>
                                      <p:tavLst>
                                        <p:tav tm="0">
                                          <p:val>
                                            <p:fltVal val="0"/>
                                          </p:val>
                                        </p:tav>
                                        <p:tav tm="100000">
                                          <p:val>
                                            <p:strVal val="#ppt_h"/>
                                          </p:val>
                                        </p:tav>
                                      </p:tavLst>
                                    </p:anim>
                                    <p:anim calcmode="lin" valueType="num">
                                      <p:cBhvr>
                                        <p:cTn id="86" dur="1000" fill="hold"/>
                                        <p:tgtEl>
                                          <p:spTgt spid="16"/>
                                        </p:tgtEl>
                                        <p:attrNameLst>
                                          <p:attrName>style.rotation</p:attrName>
                                        </p:attrNameLst>
                                      </p:cBhvr>
                                      <p:tavLst>
                                        <p:tav tm="0">
                                          <p:val>
                                            <p:fltVal val="90"/>
                                          </p:val>
                                        </p:tav>
                                        <p:tav tm="100000">
                                          <p:val>
                                            <p:fltVal val="0"/>
                                          </p:val>
                                        </p:tav>
                                      </p:tavLst>
                                    </p:anim>
                                    <p:animEffect transition="in" filter="fade">
                                      <p:cBhvr>
                                        <p:cTn id="87" dur="1000"/>
                                        <p:tgtEl>
                                          <p:spTgt spid="16"/>
                                        </p:tgtEl>
                                      </p:cBhvr>
                                    </p:animEffect>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857250"/>
            <a:ext cx="69310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椭圆 2"/>
          <p:cNvSpPr/>
          <p:nvPr/>
        </p:nvSpPr>
        <p:spPr>
          <a:xfrm>
            <a:off x="6372200" y="1563639"/>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8060903" y="1575459"/>
            <a:ext cx="615553" cy="2364443"/>
          </a:xfrm>
          <a:prstGeom prst="rect">
            <a:avLst/>
          </a:prstGeom>
          <a:noFill/>
        </p:spPr>
        <p:txBody>
          <a:bodyPr vert="eaVert" wrap="square" rtlCol="0">
            <a:spAutoFit/>
          </a:bodyPr>
          <a:lstStyle/>
          <a:p>
            <a:r>
              <a:rPr lang="zh-CN" altLang="en-US" sz="2800" b="1" spc="600" dirty="0">
                <a:solidFill>
                  <a:srgbClr val="0070C0"/>
                </a:solidFill>
                <a:latin typeface="微软雅黑"/>
                <a:ea typeface="微软雅黑"/>
              </a:rPr>
              <a:t>高级检索</a:t>
            </a:r>
          </a:p>
        </p:txBody>
      </p:sp>
    </p:spTree>
    <p:extLst>
      <p:ext uri="{BB962C8B-B14F-4D97-AF65-F5344CB8AC3E}">
        <p14:creationId xmlns:p14="http://schemas.microsoft.com/office/powerpoint/2010/main" val="374222311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0903" y="1575459"/>
            <a:ext cx="615553" cy="2364443"/>
          </a:xfrm>
          <a:prstGeom prst="rect">
            <a:avLst/>
          </a:prstGeom>
          <a:noFill/>
        </p:spPr>
        <p:txBody>
          <a:bodyPr vert="eaVert" wrap="square" rtlCol="0">
            <a:spAutoFit/>
          </a:bodyPr>
          <a:lstStyle/>
          <a:p>
            <a:r>
              <a:rPr lang="zh-CN" altLang="en-US" sz="2800" b="1" spc="600" dirty="0">
                <a:solidFill>
                  <a:srgbClr val="0070C0"/>
                </a:solidFill>
                <a:latin typeface="微软雅黑"/>
                <a:ea typeface="微软雅黑"/>
              </a:rPr>
              <a:t>高级检索</a:t>
            </a:r>
          </a:p>
        </p:txBody>
      </p:sp>
      <p:pic>
        <p:nvPicPr>
          <p:cNvPr id="512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7668"/>
            <a:ext cx="6552728" cy="482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5"/>
          <p:cNvSpPr>
            <a:spLocks noChangeArrowheads="1"/>
          </p:cNvSpPr>
          <p:nvPr/>
        </p:nvSpPr>
        <p:spPr bwMode="auto">
          <a:xfrm>
            <a:off x="2555875" y="915566"/>
            <a:ext cx="4464397" cy="161461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a:latin typeface="Calibri" pitchFamily="34" charset="0"/>
              </a:rPr>
              <a:t>                                       </a:t>
            </a:r>
            <a:r>
              <a:rPr lang="zh-CN" altLang="en-US">
                <a:solidFill>
                  <a:srgbClr val="FF0000"/>
                </a:solidFill>
                <a:latin typeface="黑体" pitchFamily="49" charset="-122"/>
                <a:ea typeface="黑体" pitchFamily="49" charset="-122"/>
              </a:rPr>
              <a:t>高级检索条件组合区域</a:t>
            </a:r>
          </a:p>
        </p:txBody>
      </p:sp>
      <p:sp>
        <p:nvSpPr>
          <p:cNvPr id="5" name="Oval 5"/>
          <p:cNvSpPr>
            <a:spLocks noChangeArrowheads="1"/>
          </p:cNvSpPr>
          <p:nvPr/>
        </p:nvSpPr>
        <p:spPr bwMode="auto">
          <a:xfrm>
            <a:off x="709499" y="1491631"/>
            <a:ext cx="1774269" cy="35283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a:solidFill>
                  <a:srgbClr val="FF0000"/>
                </a:solidFill>
                <a:latin typeface="黑体" pitchFamily="49" charset="-122"/>
                <a:ea typeface="黑体" pitchFamily="49" charset="-122"/>
              </a:rPr>
              <a:t>栏</a:t>
            </a:r>
            <a:endParaRPr lang="en-US" altLang="zh-CN">
              <a:solidFill>
                <a:srgbClr val="FF0000"/>
              </a:solidFill>
              <a:latin typeface="黑体" pitchFamily="49" charset="-122"/>
              <a:ea typeface="黑体" pitchFamily="49" charset="-122"/>
            </a:endParaRPr>
          </a:p>
          <a:p>
            <a:pPr eaLnBrk="1" hangingPunct="1"/>
            <a:r>
              <a:rPr lang="zh-CN" altLang="en-US">
                <a:solidFill>
                  <a:srgbClr val="FF0000"/>
                </a:solidFill>
                <a:latin typeface="黑体" pitchFamily="49" charset="-122"/>
                <a:ea typeface="黑体" pitchFamily="49" charset="-122"/>
              </a:rPr>
              <a:t>目</a:t>
            </a:r>
            <a:endParaRPr lang="en-US" altLang="zh-CN">
              <a:solidFill>
                <a:srgbClr val="FF0000"/>
              </a:solidFill>
              <a:latin typeface="黑体" pitchFamily="49" charset="-122"/>
              <a:ea typeface="黑体" pitchFamily="49" charset="-122"/>
            </a:endParaRPr>
          </a:p>
          <a:p>
            <a:pPr eaLnBrk="1" hangingPunct="1"/>
            <a:r>
              <a:rPr lang="zh-CN" altLang="en-US">
                <a:solidFill>
                  <a:srgbClr val="FF0000"/>
                </a:solidFill>
                <a:latin typeface="黑体" pitchFamily="49" charset="-122"/>
                <a:ea typeface="黑体" pitchFamily="49" charset="-122"/>
              </a:rPr>
              <a:t>选</a:t>
            </a:r>
            <a:endParaRPr lang="en-US" altLang="zh-CN">
              <a:solidFill>
                <a:srgbClr val="FF0000"/>
              </a:solidFill>
              <a:latin typeface="黑体" pitchFamily="49" charset="-122"/>
              <a:ea typeface="黑体" pitchFamily="49" charset="-122"/>
            </a:endParaRPr>
          </a:p>
          <a:p>
            <a:pPr eaLnBrk="1" hangingPunct="1"/>
            <a:r>
              <a:rPr lang="zh-CN" altLang="en-US">
                <a:solidFill>
                  <a:srgbClr val="FF0000"/>
                </a:solidFill>
                <a:latin typeface="黑体" pitchFamily="49" charset="-122"/>
                <a:ea typeface="黑体" pitchFamily="49" charset="-122"/>
              </a:rPr>
              <a:t>择</a:t>
            </a:r>
            <a:endParaRPr lang="en-US" altLang="zh-CN">
              <a:solidFill>
                <a:srgbClr val="FF0000"/>
              </a:solidFill>
              <a:latin typeface="黑体" pitchFamily="49" charset="-122"/>
              <a:ea typeface="黑体" pitchFamily="49" charset="-122"/>
            </a:endParaRPr>
          </a:p>
          <a:p>
            <a:pPr eaLnBrk="1" hangingPunct="1"/>
            <a:r>
              <a:rPr lang="zh-CN" altLang="en-US">
                <a:solidFill>
                  <a:srgbClr val="FF0000"/>
                </a:solidFill>
                <a:latin typeface="黑体" pitchFamily="49" charset="-122"/>
                <a:ea typeface="黑体" pitchFamily="49" charset="-122"/>
              </a:rPr>
              <a:t>区</a:t>
            </a:r>
            <a:endParaRPr lang="en-US" altLang="zh-CN">
              <a:solidFill>
                <a:srgbClr val="FF0000"/>
              </a:solidFill>
              <a:latin typeface="黑体" pitchFamily="49" charset="-122"/>
              <a:ea typeface="黑体" pitchFamily="49" charset="-122"/>
            </a:endParaRPr>
          </a:p>
          <a:p>
            <a:pPr eaLnBrk="1" hangingPunct="1"/>
            <a:r>
              <a:rPr lang="zh-CN" altLang="en-US">
                <a:solidFill>
                  <a:srgbClr val="FF0000"/>
                </a:solidFill>
                <a:latin typeface="黑体" pitchFamily="49" charset="-122"/>
                <a:ea typeface="黑体" pitchFamily="49" charset="-122"/>
              </a:rPr>
              <a:t>域</a:t>
            </a:r>
            <a:endParaRPr lang="en-US" altLang="zh-CN">
              <a:solidFill>
                <a:srgbClr val="FF0000"/>
              </a:solidFill>
              <a:latin typeface="黑体" pitchFamily="49" charset="-122"/>
              <a:ea typeface="黑体" pitchFamily="49" charset="-122"/>
            </a:endParaRPr>
          </a:p>
          <a:p>
            <a:pPr eaLnBrk="1" hangingPunct="1"/>
            <a:endParaRPr lang="en-US" altLang="zh-CN">
              <a:solidFill>
                <a:srgbClr val="FF0000"/>
              </a:solidFill>
              <a:latin typeface="黑体" pitchFamily="49" charset="-122"/>
              <a:ea typeface="黑体" pitchFamily="49" charset="-122"/>
            </a:endParaRPr>
          </a:p>
          <a:p>
            <a:pPr eaLnBrk="1" hangingPunct="1"/>
            <a:endParaRPr lang="en-US" altLang="zh-CN">
              <a:solidFill>
                <a:srgbClr val="FF0000"/>
              </a:solidFill>
              <a:latin typeface="黑体" pitchFamily="49" charset="-122"/>
              <a:ea typeface="黑体" pitchFamily="49" charset="-122"/>
            </a:endParaRPr>
          </a:p>
          <a:p>
            <a:pPr eaLnBrk="1" hangingPunct="1"/>
            <a:endParaRPr lang="en-US" altLang="zh-CN">
              <a:solidFill>
                <a:srgbClr val="FF0000"/>
              </a:solidFill>
              <a:latin typeface="黑体" pitchFamily="49" charset="-122"/>
              <a:ea typeface="黑体" pitchFamily="49" charset="-122"/>
            </a:endParaRPr>
          </a:p>
          <a:p>
            <a:pPr eaLnBrk="1" hangingPunct="1"/>
            <a:endParaRPr lang="zh-CN" altLang="en-US">
              <a:solidFill>
                <a:srgbClr val="FF0000"/>
              </a:solidFill>
              <a:latin typeface="黑体" pitchFamily="49" charset="-122"/>
              <a:ea typeface="黑体" pitchFamily="49" charset="-122"/>
            </a:endParaRPr>
          </a:p>
        </p:txBody>
      </p:sp>
      <p:sp>
        <p:nvSpPr>
          <p:cNvPr id="6" name="线形标注 1 5"/>
          <p:cNvSpPr/>
          <p:nvPr/>
        </p:nvSpPr>
        <p:spPr>
          <a:xfrm>
            <a:off x="3348038" y="4225291"/>
            <a:ext cx="2376090" cy="792000"/>
          </a:xfrm>
          <a:prstGeom prst="borderCallout1">
            <a:avLst>
              <a:gd name="adj1" fmla="val -1188"/>
              <a:gd name="adj2" fmla="val 11262"/>
              <a:gd name="adj3" fmla="val -45546"/>
              <a:gd name="adj4" fmla="val -42129"/>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zh-CN" altLang="en-US" dirty="0">
                <a:solidFill>
                  <a:schemeClr val="tx1"/>
                </a:solidFill>
                <a:latin typeface="黑体" pitchFamily="49" charset="-122"/>
                <a:ea typeface="黑体" pitchFamily="49" charset="-122"/>
              </a:rPr>
              <a:t>提供全选和</a:t>
            </a:r>
            <a:r>
              <a:rPr lang="zh-CN" altLang="en-US" dirty="0" smtClean="0">
                <a:solidFill>
                  <a:schemeClr val="tx1"/>
                </a:solidFill>
                <a:latin typeface="黑体" pitchFamily="49" charset="-122"/>
                <a:ea typeface="黑体" pitchFamily="49" charset="-122"/>
              </a:rPr>
              <a:t>取消</a:t>
            </a:r>
            <a:r>
              <a:rPr lang="zh-CN" altLang="en-US" dirty="0">
                <a:solidFill>
                  <a:schemeClr val="tx1"/>
                </a:solidFill>
                <a:latin typeface="黑体" pitchFamily="49" charset="-122"/>
                <a:ea typeface="黑体" pitchFamily="49" charset="-122"/>
              </a:rPr>
              <a:t>功能，</a:t>
            </a:r>
            <a:r>
              <a:rPr lang="zh-CN" altLang="en-US" dirty="0" smtClean="0">
                <a:solidFill>
                  <a:schemeClr val="tx1"/>
                </a:solidFill>
                <a:latin typeface="黑体" pitchFamily="49" charset="-122"/>
                <a:ea typeface="黑体" pitchFamily="49" charset="-122"/>
              </a:rPr>
              <a:t>查询范围</a:t>
            </a:r>
            <a:r>
              <a:rPr lang="zh-CN" altLang="en-US" dirty="0">
                <a:solidFill>
                  <a:schemeClr val="tx1"/>
                </a:solidFill>
                <a:latin typeface="黑体" pitchFamily="49" charset="-122"/>
                <a:ea typeface="黑体" pitchFamily="49" charset="-122"/>
              </a:rPr>
              <a:t>只在</a:t>
            </a:r>
            <a:r>
              <a:rPr lang="zh-CN" altLang="en-US" dirty="0" smtClean="0">
                <a:solidFill>
                  <a:schemeClr val="tx1"/>
                </a:solidFill>
                <a:latin typeface="黑体" pitchFamily="49" charset="-122"/>
                <a:ea typeface="黑体" pitchFamily="49" charset="-122"/>
              </a:rPr>
              <a:t>选中的</a:t>
            </a:r>
            <a:r>
              <a:rPr lang="zh-CN" altLang="en-US" dirty="0">
                <a:solidFill>
                  <a:schemeClr val="tx1"/>
                </a:solidFill>
                <a:latin typeface="黑体" pitchFamily="49" charset="-122"/>
                <a:ea typeface="黑体" pitchFamily="49" charset="-122"/>
              </a:rPr>
              <a:t>栏目</a:t>
            </a:r>
            <a:endParaRPr lang="zh-CN" altLang="en-US"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69787695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7494"/>
            <a:ext cx="6121692" cy="465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060903" y="1575459"/>
            <a:ext cx="615553" cy="2364443"/>
          </a:xfrm>
          <a:prstGeom prst="rect">
            <a:avLst/>
          </a:prstGeom>
          <a:noFill/>
        </p:spPr>
        <p:txBody>
          <a:bodyPr vert="eaVert" wrap="square" rtlCol="0">
            <a:spAutoFit/>
          </a:bodyPr>
          <a:lstStyle/>
          <a:p>
            <a:r>
              <a:rPr lang="zh-CN" altLang="en-US" sz="2800" b="1" spc="600" dirty="0">
                <a:solidFill>
                  <a:srgbClr val="0070C0"/>
                </a:solidFill>
                <a:latin typeface="微软雅黑"/>
                <a:ea typeface="微软雅黑"/>
              </a:rPr>
              <a:t>高级检索</a:t>
            </a:r>
          </a:p>
        </p:txBody>
      </p:sp>
      <p:sp>
        <p:nvSpPr>
          <p:cNvPr id="4" name="圆角矩形 3"/>
          <p:cNvSpPr/>
          <p:nvPr/>
        </p:nvSpPr>
        <p:spPr>
          <a:xfrm>
            <a:off x="1043608" y="2325656"/>
            <a:ext cx="1440160" cy="1902278"/>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771800" y="1131590"/>
            <a:ext cx="345638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580112" y="1887674"/>
            <a:ext cx="1440160"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5840755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7494"/>
            <a:ext cx="6121692" cy="465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nvSpPr>
        <p:spPr>
          <a:xfrm>
            <a:off x="995738" y="4191958"/>
            <a:ext cx="1188000" cy="540032"/>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CN" altLang="en-US"/>
          </a:p>
        </p:txBody>
      </p:sp>
      <p:sp>
        <p:nvSpPr>
          <p:cNvPr id="4" name="线形标注 1 3"/>
          <p:cNvSpPr/>
          <p:nvPr/>
        </p:nvSpPr>
        <p:spPr>
          <a:xfrm>
            <a:off x="2483768" y="3507854"/>
            <a:ext cx="3240360" cy="720000"/>
          </a:xfrm>
          <a:prstGeom prst="borderCallout1">
            <a:avLst>
              <a:gd name="adj1" fmla="val 107884"/>
              <a:gd name="adj2" fmla="val 18551"/>
              <a:gd name="adj3" fmla="val 122746"/>
              <a:gd name="adj4" fmla="val -2309"/>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zh-CN" altLang="en-US" sz="1400" dirty="0">
                <a:latin typeface="微软雅黑" pitchFamily="34" charset="-122"/>
                <a:ea typeface="微软雅黑" pitchFamily="34" charset="-122"/>
              </a:rPr>
              <a:t>点击进入会出现设置提示页面</a:t>
            </a:r>
            <a:r>
              <a:rPr lang="zh-CN" altLang="en-US" sz="1400" dirty="0" smtClean="0">
                <a:latin typeface="微软雅黑" pitchFamily="34" charset="-122"/>
                <a:ea typeface="微软雅黑" pitchFamily="34" charset="-122"/>
              </a:rPr>
              <a:t>，前者方便</a:t>
            </a:r>
            <a:r>
              <a:rPr lang="zh-CN" altLang="en-US" sz="1400" dirty="0">
                <a:latin typeface="微软雅黑" pitchFamily="34" charset="-122"/>
                <a:ea typeface="微软雅黑" pitchFamily="34" charset="-122"/>
              </a:rPr>
              <a:t>读者保存经常使用的查询</a:t>
            </a:r>
            <a:r>
              <a:rPr lang="zh-CN" altLang="en-US" sz="1400" dirty="0" smtClean="0">
                <a:latin typeface="微软雅黑" pitchFamily="34" charset="-122"/>
                <a:ea typeface="微软雅黑" pitchFamily="34" charset="-122"/>
              </a:rPr>
              <a:t>条件，后者可实现自动推送信息到指定邮箱。</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402848403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71550"/>
            <a:ext cx="6216540" cy="430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线形标注 1 2"/>
          <p:cNvSpPr/>
          <p:nvPr/>
        </p:nvSpPr>
        <p:spPr>
          <a:xfrm>
            <a:off x="4851350" y="2757534"/>
            <a:ext cx="2672978" cy="612000"/>
          </a:xfrm>
          <a:prstGeom prst="borderCallout1">
            <a:avLst>
              <a:gd name="adj1" fmla="val 80253"/>
              <a:gd name="adj2" fmla="val -78711"/>
              <a:gd name="adj3" fmla="val 55217"/>
              <a:gd name="adj4" fmla="val -2606"/>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zh-CN" altLang="en-US" sz="1400" dirty="0">
                <a:latin typeface="微软雅黑" pitchFamily="34" charset="-122"/>
                <a:ea typeface="微软雅黑" pitchFamily="34" charset="-122"/>
              </a:rPr>
              <a:t>提供自动发送邮件</a:t>
            </a:r>
            <a:r>
              <a:rPr lang="zh-CN" altLang="en-US" sz="1400" dirty="0" smtClean="0">
                <a:latin typeface="微软雅黑" pitchFamily="34" charset="-122"/>
                <a:ea typeface="微软雅黑" pitchFamily="34" charset="-122"/>
              </a:rPr>
              <a:t>功能，可以</a:t>
            </a:r>
            <a:r>
              <a:rPr lang="zh-CN" altLang="en-US" sz="1400" dirty="0">
                <a:latin typeface="微软雅黑" pitchFamily="34" charset="-122"/>
                <a:ea typeface="微软雅黑" pitchFamily="34" charset="-122"/>
              </a:rPr>
              <a:t>将检索结果定期发送到指定邮箱。</a:t>
            </a:r>
          </a:p>
        </p:txBody>
      </p:sp>
      <p:sp>
        <p:nvSpPr>
          <p:cNvPr id="4" name="Oval 5"/>
          <p:cNvSpPr>
            <a:spLocks noChangeArrowheads="1"/>
          </p:cNvSpPr>
          <p:nvPr/>
        </p:nvSpPr>
        <p:spPr bwMode="auto">
          <a:xfrm>
            <a:off x="2051050" y="1780877"/>
            <a:ext cx="2376488" cy="431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5" name="线形标注 1 4"/>
          <p:cNvSpPr/>
          <p:nvPr/>
        </p:nvSpPr>
        <p:spPr>
          <a:xfrm>
            <a:off x="5508104" y="1065967"/>
            <a:ext cx="2952750" cy="612000"/>
          </a:xfrm>
          <a:prstGeom prst="borderCallout1">
            <a:avLst>
              <a:gd name="adj1" fmla="val 99806"/>
              <a:gd name="adj2" fmla="val 25814"/>
              <a:gd name="adj3" fmla="val 144681"/>
              <a:gd name="adj4" fmla="val 6390"/>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zh-CN" altLang="en-US" sz="1400" dirty="0">
                <a:latin typeface="微软雅黑" pitchFamily="34" charset="-122"/>
                <a:ea typeface="微软雅黑" pitchFamily="34" charset="-122"/>
              </a:rPr>
              <a:t>标题可以任意起名，但是不能和以前的标签名重复</a:t>
            </a:r>
          </a:p>
        </p:txBody>
      </p:sp>
      <p:sp>
        <p:nvSpPr>
          <p:cNvPr id="7" name="线形标注 1 6"/>
          <p:cNvSpPr/>
          <p:nvPr/>
        </p:nvSpPr>
        <p:spPr>
          <a:xfrm>
            <a:off x="5004048" y="3867894"/>
            <a:ext cx="2952328" cy="1092395"/>
          </a:xfrm>
          <a:prstGeom prst="borderCallout1">
            <a:avLst>
              <a:gd name="adj1" fmla="val 33889"/>
              <a:gd name="adj2" fmla="val -1324"/>
              <a:gd name="adj3" fmla="val 74999"/>
              <a:gd name="adj4" fmla="val -113976"/>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zh-CN" altLang="en-US" sz="1400" dirty="0">
                <a:latin typeface="微软雅黑" pitchFamily="34" charset="-122"/>
                <a:ea typeface="微软雅黑" pitchFamily="34" charset="-122"/>
              </a:rPr>
              <a:t>填写接收邮箱地址和发送频率等信息，</a:t>
            </a:r>
            <a:r>
              <a:rPr lang="zh-CN" altLang="en-US" sz="1400" dirty="0" smtClean="0">
                <a:latin typeface="微软雅黑" pitchFamily="34" charset="-122"/>
                <a:ea typeface="微软雅黑" pitchFamily="34" charset="-122"/>
              </a:rPr>
              <a:t>“保存”以后可以进入“标签” 的管理</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且会</a:t>
            </a:r>
            <a:r>
              <a:rPr lang="zh-CN" altLang="en-US" sz="1400" dirty="0">
                <a:latin typeface="微软雅黑" pitchFamily="34" charset="-122"/>
                <a:ea typeface="微软雅黑" pitchFamily="34" charset="-122"/>
              </a:rPr>
              <a:t>定期</a:t>
            </a:r>
            <a:r>
              <a:rPr lang="zh-CN" altLang="en-US" sz="1400" dirty="0" smtClean="0">
                <a:latin typeface="微软雅黑" pitchFamily="34" charset="-122"/>
                <a:ea typeface="微软雅黑" pitchFamily="34" charset="-122"/>
              </a:rPr>
              <a:t>收到与检索条件匹配的条目信息。</a:t>
            </a:r>
            <a:endParaRPr lang="zh-CN" altLang="en-US" sz="1400" dirty="0">
              <a:latin typeface="微软雅黑" pitchFamily="34" charset="-122"/>
              <a:ea typeface="微软雅黑" pitchFamily="34" charset="-122"/>
            </a:endParaRPr>
          </a:p>
        </p:txBody>
      </p:sp>
      <p:sp>
        <p:nvSpPr>
          <p:cNvPr id="8" name="Oval 5"/>
          <p:cNvSpPr>
            <a:spLocks noChangeArrowheads="1"/>
          </p:cNvSpPr>
          <p:nvPr/>
        </p:nvSpPr>
        <p:spPr bwMode="auto">
          <a:xfrm>
            <a:off x="2483768" y="3219822"/>
            <a:ext cx="180000" cy="180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Tree>
    <p:extLst>
      <p:ext uri="{BB962C8B-B14F-4D97-AF65-F5344CB8AC3E}">
        <p14:creationId xmlns:p14="http://schemas.microsoft.com/office/powerpoint/2010/main" val="414711378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9" name="Picture 15"/>
          <p:cNvPicPr>
            <a:picLocks noChangeAspect="1" noChangeArrowheads="1"/>
          </p:cNvPicPr>
          <p:nvPr/>
        </p:nvPicPr>
        <p:blipFill>
          <a:blip r:embed="rId2"/>
          <a:srcRect/>
          <a:stretch>
            <a:fillRect/>
          </a:stretch>
        </p:blipFill>
        <p:spPr bwMode="auto">
          <a:xfrm>
            <a:off x="1331914" y="627460"/>
            <a:ext cx="5741987" cy="451604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圆角矩形 5"/>
          <p:cNvSpPr/>
          <p:nvPr/>
        </p:nvSpPr>
        <p:spPr>
          <a:xfrm>
            <a:off x="1763714" y="2247900"/>
            <a:ext cx="3240087" cy="2862263"/>
          </a:xfrm>
          <a:prstGeom prst="roundRect">
            <a:avLst/>
          </a:prstGeom>
          <a:noFill/>
          <a:ln>
            <a:solidFill>
              <a:srgbClr val="FF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zh-CN" altLang="en-US"/>
          </a:p>
        </p:txBody>
      </p:sp>
      <p:sp>
        <p:nvSpPr>
          <p:cNvPr id="7" name="圆角矩形 6"/>
          <p:cNvSpPr/>
          <p:nvPr/>
        </p:nvSpPr>
        <p:spPr>
          <a:xfrm>
            <a:off x="5129213" y="2308623"/>
            <a:ext cx="1458912" cy="316706"/>
          </a:xfrm>
          <a:prstGeom prst="roundRect">
            <a:avLst/>
          </a:prstGeom>
          <a:noFill/>
          <a:ln>
            <a:solidFill>
              <a:srgbClr val="FF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zh-CN" altLang="en-US"/>
          </a:p>
        </p:txBody>
      </p:sp>
      <p:sp>
        <p:nvSpPr>
          <p:cNvPr id="8" name="圆角矩形 7"/>
          <p:cNvSpPr/>
          <p:nvPr/>
        </p:nvSpPr>
        <p:spPr>
          <a:xfrm>
            <a:off x="5129213" y="2732485"/>
            <a:ext cx="1458912" cy="1189434"/>
          </a:xfrm>
          <a:prstGeom prst="roundRect">
            <a:avLst/>
          </a:prstGeom>
          <a:noFill/>
          <a:ln>
            <a:solidFill>
              <a:srgbClr val="FF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zh-CN" altLang="en-US"/>
          </a:p>
        </p:txBody>
      </p:sp>
      <p:sp>
        <p:nvSpPr>
          <p:cNvPr id="9" name="圆角矩形 8"/>
          <p:cNvSpPr/>
          <p:nvPr/>
        </p:nvSpPr>
        <p:spPr>
          <a:xfrm>
            <a:off x="5106989" y="3992166"/>
            <a:ext cx="1481137" cy="1009650"/>
          </a:xfrm>
          <a:prstGeom prst="roundRect">
            <a:avLst/>
          </a:prstGeom>
          <a:noFill/>
          <a:ln>
            <a:solidFill>
              <a:srgbClr val="FF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zh-CN" altLang="en-US"/>
          </a:p>
        </p:txBody>
      </p:sp>
      <p:sp>
        <p:nvSpPr>
          <p:cNvPr id="10" name="圆角矩形标注 9"/>
          <p:cNvSpPr/>
          <p:nvPr/>
        </p:nvSpPr>
        <p:spPr>
          <a:xfrm>
            <a:off x="179389" y="2345531"/>
            <a:ext cx="1474787" cy="229791"/>
          </a:xfrm>
          <a:prstGeom prst="wedgeRoundRectCallout">
            <a:avLst>
              <a:gd name="adj1" fmla="val 49905"/>
              <a:gd name="adj2" fmla="val 149060"/>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t>宏观专题数据</a:t>
            </a:r>
          </a:p>
        </p:txBody>
      </p:sp>
      <p:sp>
        <p:nvSpPr>
          <p:cNvPr id="11" name="圆角矩形标注 10"/>
          <p:cNvSpPr/>
          <p:nvPr/>
        </p:nvSpPr>
        <p:spPr>
          <a:xfrm>
            <a:off x="6875463" y="2728912"/>
            <a:ext cx="1606550" cy="223838"/>
          </a:xfrm>
          <a:prstGeom prst="wedgeRoundRectCallout">
            <a:avLst>
              <a:gd name="adj1" fmla="val -81383"/>
              <a:gd name="adj2" fmla="val -102364"/>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t>区域专题数据</a:t>
            </a:r>
          </a:p>
        </p:txBody>
      </p:sp>
      <p:sp>
        <p:nvSpPr>
          <p:cNvPr id="12" name="圆角矩形标注 11"/>
          <p:cNvSpPr/>
          <p:nvPr/>
        </p:nvSpPr>
        <p:spPr>
          <a:xfrm>
            <a:off x="6875463" y="3519488"/>
            <a:ext cx="1606550" cy="335756"/>
          </a:xfrm>
          <a:prstGeom prst="wedgeRoundRectCallout">
            <a:avLst>
              <a:gd name="adj1" fmla="val -79085"/>
              <a:gd name="adj2" fmla="val -96294"/>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t>行业专题数据</a:t>
            </a:r>
          </a:p>
        </p:txBody>
      </p:sp>
      <p:sp>
        <p:nvSpPr>
          <p:cNvPr id="13" name="圆角矩形标注 12"/>
          <p:cNvSpPr/>
          <p:nvPr/>
        </p:nvSpPr>
        <p:spPr>
          <a:xfrm>
            <a:off x="6875463" y="4893469"/>
            <a:ext cx="1968500" cy="216694"/>
          </a:xfrm>
          <a:prstGeom prst="wedgeRoundRectCallout">
            <a:avLst>
              <a:gd name="adj1" fmla="val -71777"/>
              <a:gd name="adj2" fmla="val -157933"/>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1600" dirty="0"/>
              <a:t>世界经济专题数据</a:t>
            </a:r>
          </a:p>
        </p:txBody>
      </p:sp>
      <p:sp>
        <p:nvSpPr>
          <p:cNvPr id="22" name="笑脸 21"/>
          <p:cNvSpPr/>
          <p:nvPr/>
        </p:nvSpPr>
        <p:spPr>
          <a:xfrm>
            <a:off x="6240463" y="3303985"/>
            <a:ext cx="120650" cy="82153"/>
          </a:xfrm>
          <a:prstGeom prst="smileyFace">
            <a:avLst/>
          </a:prstGeom>
          <a:solidFill>
            <a:srgbClr val="66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4" name="文本框 4"/>
          <p:cNvSpPr txBox="1"/>
          <p:nvPr/>
        </p:nvSpPr>
        <p:spPr>
          <a:xfrm>
            <a:off x="3419874" y="12347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统计数据库</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1061610" y="56205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1877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90"/>
                                          </p:val>
                                        </p:tav>
                                        <p:tav tm="100000">
                                          <p:val>
                                            <p:fltVal val="0"/>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2" name="Picture 8"/>
          <p:cNvPicPr>
            <a:picLocks noChangeAspect="1" noChangeArrowheads="1"/>
          </p:cNvPicPr>
          <p:nvPr/>
        </p:nvPicPr>
        <p:blipFill>
          <a:blip r:embed="rId2"/>
          <a:srcRect/>
          <a:stretch>
            <a:fillRect/>
          </a:stretch>
        </p:blipFill>
        <p:spPr bwMode="auto">
          <a:xfrm>
            <a:off x="1174818" y="308808"/>
            <a:ext cx="6061478" cy="4765952"/>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组合 9"/>
          <p:cNvGrpSpPr>
            <a:grpSpLocks/>
          </p:cNvGrpSpPr>
          <p:nvPr/>
        </p:nvGrpSpPr>
        <p:grpSpPr bwMode="auto">
          <a:xfrm>
            <a:off x="1547813" y="359139"/>
            <a:ext cx="5472680" cy="1206137"/>
            <a:chOff x="1404025" y="1776409"/>
            <a:chExt cx="5471688" cy="1608732"/>
          </a:xfrm>
        </p:grpSpPr>
        <p:sp>
          <p:nvSpPr>
            <p:cNvPr id="72709" name="Oval 10"/>
            <p:cNvSpPr>
              <a:spLocks noChangeArrowheads="1"/>
            </p:cNvSpPr>
            <p:nvPr/>
          </p:nvSpPr>
          <p:spPr bwMode="auto">
            <a:xfrm>
              <a:off x="1404025" y="2924766"/>
              <a:ext cx="2807654" cy="460375"/>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72710" name="AutoShape 11"/>
            <p:cNvSpPr>
              <a:spLocks noChangeArrowheads="1"/>
            </p:cNvSpPr>
            <p:nvPr/>
          </p:nvSpPr>
          <p:spPr bwMode="auto">
            <a:xfrm>
              <a:off x="4499659" y="1776409"/>
              <a:ext cx="2376054" cy="838199"/>
            </a:xfrm>
            <a:prstGeom prst="wedgeRoundRectCallout">
              <a:avLst>
                <a:gd name="adj1" fmla="val -42199"/>
                <a:gd name="adj2" fmla="val 103718"/>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400" dirty="0">
                  <a:solidFill>
                    <a:srgbClr val="002060"/>
                  </a:solidFill>
                  <a:latin typeface="Calibri" pitchFamily="34" charset="0"/>
                </a:rPr>
                <a:t>可在单个、多个或全部统计数据库中检索数据指标</a:t>
              </a:r>
            </a:p>
          </p:txBody>
        </p:sp>
      </p:grpSp>
    </p:spTree>
    <p:extLst>
      <p:ext uri="{BB962C8B-B14F-4D97-AF65-F5344CB8AC3E}">
        <p14:creationId xmlns:p14="http://schemas.microsoft.com/office/powerpoint/2010/main" val="3369782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p:cNvPicPr>
            <a:picLocks noChangeAspect="1" noChangeArrowheads="1"/>
          </p:cNvPicPr>
          <p:nvPr/>
        </p:nvPicPr>
        <p:blipFill>
          <a:blip r:embed="rId2"/>
          <a:srcRect/>
          <a:stretch>
            <a:fillRect/>
          </a:stretch>
        </p:blipFill>
        <p:spPr bwMode="auto">
          <a:xfrm>
            <a:off x="1258889" y="627460"/>
            <a:ext cx="5768975" cy="4536281"/>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圆角矩形 3"/>
          <p:cNvSpPr/>
          <p:nvPr/>
        </p:nvSpPr>
        <p:spPr>
          <a:xfrm>
            <a:off x="5076825" y="1329928"/>
            <a:ext cx="647700" cy="2702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32812730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1" name="Picture 9"/>
          <p:cNvPicPr>
            <a:picLocks noChangeAspect="1" noChangeArrowheads="1"/>
          </p:cNvPicPr>
          <p:nvPr/>
        </p:nvPicPr>
        <p:blipFill>
          <a:blip r:embed="rId2"/>
          <a:srcRect/>
          <a:stretch>
            <a:fillRect/>
          </a:stretch>
        </p:blipFill>
        <p:spPr bwMode="auto">
          <a:xfrm>
            <a:off x="0" y="672703"/>
            <a:ext cx="9144000" cy="4329113"/>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椭圆 3"/>
          <p:cNvSpPr/>
          <p:nvPr/>
        </p:nvSpPr>
        <p:spPr>
          <a:xfrm>
            <a:off x="107951" y="3274219"/>
            <a:ext cx="887413" cy="161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圆角矩形 4"/>
          <p:cNvSpPr/>
          <p:nvPr/>
        </p:nvSpPr>
        <p:spPr>
          <a:xfrm>
            <a:off x="1320800" y="1653779"/>
            <a:ext cx="7499350" cy="3239690"/>
          </a:xfrm>
          <a:prstGeom prst="roundRect">
            <a:avLst/>
          </a:prstGeom>
          <a:noFill/>
          <a:ln>
            <a:solidFill>
              <a:srgbClr val="FF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CN" altLang="en-US"/>
          </a:p>
        </p:txBody>
      </p:sp>
      <p:sp>
        <p:nvSpPr>
          <p:cNvPr id="2" name="圆角矩形 1"/>
          <p:cNvSpPr/>
          <p:nvPr/>
        </p:nvSpPr>
        <p:spPr>
          <a:xfrm>
            <a:off x="5232400" y="2193132"/>
            <a:ext cx="2800350" cy="135136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0" lvl="1" algn="just">
              <a:defRPr/>
            </a:pPr>
            <a:r>
              <a:rPr lang="zh-CN" altLang="en-US" sz="1600" dirty="0">
                <a:solidFill>
                  <a:schemeClr val="tx1"/>
                </a:solidFill>
                <a:latin typeface="微软雅黑" panose="020B0503020204020204" pitchFamily="34" charset="-122"/>
                <a:ea typeface="微软雅黑" panose="020B0503020204020204" pitchFamily="34" charset="-122"/>
              </a:rPr>
              <a:t>详细介绍数据库构架、内容、指标、数据起始时间、更新频率和时间等</a:t>
            </a:r>
            <a:r>
              <a:rPr lang="zh-CN" altLang="en-US" sz="1600" dirty="0" smtClean="0">
                <a:solidFill>
                  <a:schemeClr val="tx1"/>
                </a:solidFill>
                <a:latin typeface="微软雅黑" panose="020B0503020204020204" pitchFamily="34" charset="-122"/>
                <a:ea typeface="微软雅黑" panose="020B0503020204020204" pitchFamily="34" charset="-122"/>
              </a:rPr>
              <a:t>信息</a:t>
            </a:r>
            <a:r>
              <a:rPr lang="zh-CN" altLang="en-US" sz="1600" dirty="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24838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p:cNvPicPr>
            <a:picLocks noChangeAspect="1" noChangeArrowheads="1"/>
          </p:cNvPicPr>
          <p:nvPr/>
        </p:nvPicPr>
        <p:blipFill>
          <a:blip r:embed="rId2"/>
          <a:srcRect/>
          <a:stretch>
            <a:fillRect/>
          </a:stretch>
        </p:blipFill>
        <p:spPr bwMode="auto">
          <a:xfrm>
            <a:off x="0" y="681038"/>
            <a:ext cx="9144000" cy="435054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214313" y="123478"/>
            <a:ext cx="8229601" cy="434578"/>
          </a:xfrm>
          <a:prstGeom prst="rect">
            <a:avLst/>
          </a:prstGeom>
        </p:spPr>
        <p:txBody>
          <a:bodyPr/>
          <a:lstStyle/>
          <a:p>
            <a:pPr algn="ctr" fontAlgn="auto">
              <a:spcBef>
                <a:spcPts val="0"/>
              </a:spcBef>
              <a:spcAft>
                <a:spcPts val="0"/>
              </a:spcAft>
              <a:buFont typeface="Wingdings" pitchFamily="2" charset="2"/>
              <a:buNone/>
              <a:defRPr/>
            </a:pPr>
            <a:r>
              <a:rPr lang="zh-CN" altLang="en-US" sz="2400" spc="300" dirty="0">
                <a:solidFill>
                  <a:srgbClr val="0070C0"/>
                </a:solidFill>
                <a:latin typeface="微软雅黑" panose="020B0503020204020204" pitchFamily="34" charset="-122"/>
                <a:ea typeface="微软雅黑" panose="020B0503020204020204" pitchFamily="34" charset="-122"/>
              </a:rPr>
              <a:t>示例：</a:t>
            </a:r>
            <a:r>
              <a:rPr lang="zh-CN" altLang="en-US" sz="2000" spc="300" dirty="0">
                <a:solidFill>
                  <a:srgbClr val="0070C0"/>
                </a:solidFill>
                <a:latin typeface="微软雅黑" panose="020B0503020204020204" pitchFamily="34" charset="-122"/>
                <a:ea typeface="微软雅黑" panose="020B0503020204020204" pitchFamily="34" charset="-122"/>
              </a:rPr>
              <a:t>统计数据库</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pc="300" dirty="0">
                <a:solidFill>
                  <a:srgbClr val="0070C0"/>
                </a:solidFill>
                <a:latin typeface="微软雅黑" panose="020B0503020204020204" pitchFamily="34" charset="-122"/>
                <a:ea typeface="微软雅黑" panose="020B0503020204020204" pitchFamily="34" charset="-122"/>
              </a:rPr>
              <a:t>区域经济数据库</a:t>
            </a:r>
          </a:p>
        </p:txBody>
      </p:sp>
      <p:sp>
        <p:nvSpPr>
          <p:cNvPr id="4" name="椭圆 3"/>
          <p:cNvSpPr/>
          <p:nvPr/>
        </p:nvSpPr>
        <p:spPr>
          <a:xfrm>
            <a:off x="2627313" y="4625579"/>
            <a:ext cx="360362" cy="1607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12396221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a:spLocks noChangeAspect="1" noChangeArrowheads="1"/>
          </p:cNvSpPr>
          <p:nvPr>
            <p:custDataLst>
              <p:tags r:id="rId1"/>
            </p:custDataLst>
          </p:nvPr>
        </p:nvSpPr>
        <p:spPr bwMode="auto">
          <a:xfrm>
            <a:off x="44450" y="1362077"/>
            <a:ext cx="3600000" cy="270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rstTxWarp prst="textPlain">
              <a:avLst/>
            </a:prstTxWarp>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19900" b="1" dirty="0">
                <a:solidFill>
                  <a:srgbClr val="0070C0"/>
                </a:solidFill>
                <a:latin typeface="Arial Black" pitchFamily="34" charset="0"/>
                <a:ea typeface="微软雅黑" pitchFamily="34" charset="-122"/>
                <a:cs typeface="Times New Roman" pitchFamily="18" charset="0"/>
              </a:rPr>
              <a:t>01</a:t>
            </a:r>
            <a:endParaRPr lang="zh-CN" altLang="en-US" sz="19900" b="1" dirty="0">
              <a:solidFill>
                <a:srgbClr val="0070C0"/>
              </a:solidFill>
              <a:latin typeface="Arial Black" pitchFamily="34" charset="0"/>
              <a:ea typeface="微软雅黑" pitchFamily="34" charset="-122"/>
              <a:cs typeface="Times New Roman" pitchFamily="18" charset="0"/>
            </a:endParaRPr>
          </a:p>
        </p:txBody>
      </p:sp>
      <p:cxnSp>
        <p:nvCxnSpPr>
          <p:cNvPr id="4" name="直接连接符 3"/>
          <p:cNvCxnSpPr/>
          <p:nvPr>
            <p:custDataLst>
              <p:tags r:id="rId2"/>
            </p:custDataLst>
          </p:nvPr>
        </p:nvCxnSpPr>
        <p:spPr>
          <a:xfrm>
            <a:off x="3970338" y="2545556"/>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文本框 11"/>
          <p:cNvSpPr txBox="1">
            <a:spLocks noChangeArrowheads="1"/>
          </p:cNvSpPr>
          <p:nvPr>
            <p:custDataLst>
              <p:tags r:id="rId3"/>
            </p:custDataLst>
          </p:nvPr>
        </p:nvSpPr>
        <p:spPr bwMode="auto">
          <a:xfrm>
            <a:off x="0" y="2302669"/>
            <a:ext cx="3887788" cy="646331"/>
          </a:xfrm>
          <a:prstGeom prst="rect">
            <a:avLst/>
          </a:prstGeom>
          <a:solidFill>
            <a:schemeClr val="bg1">
              <a:lumMod val="95000"/>
            </a:schemeClr>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3600" b="1" dirty="0">
                <a:solidFill>
                  <a:srgbClr val="0070C0"/>
                </a:solidFill>
                <a:latin typeface="Times New Roman" pitchFamily="18" charset="0"/>
                <a:cs typeface="Times New Roman" pitchFamily="18" charset="0"/>
              </a:rPr>
              <a:t>      PART ONE</a:t>
            </a:r>
            <a:endParaRPr lang="zh-CN" altLang="en-US" sz="3600" b="1" dirty="0">
              <a:solidFill>
                <a:srgbClr val="0070C0"/>
              </a:solidFill>
              <a:latin typeface="Times New Roman" pitchFamily="18" charset="0"/>
              <a:cs typeface="Times New Roman" pitchFamily="18" charset="0"/>
            </a:endParaRPr>
          </a:p>
        </p:txBody>
      </p:sp>
      <p:sp>
        <p:nvSpPr>
          <p:cNvPr id="6" name="文本框 8"/>
          <p:cNvSpPr txBox="1">
            <a:spLocks noChangeArrowheads="1"/>
          </p:cNvSpPr>
          <p:nvPr>
            <p:custDataLst>
              <p:tags r:id="rId4"/>
            </p:custDataLst>
          </p:nvPr>
        </p:nvSpPr>
        <p:spPr bwMode="auto">
          <a:xfrm>
            <a:off x="3916364" y="2006204"/>
            <a:ext cx="4662487"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spc="600" dirty="0" smtClean="0">
                <a:solidFill>
                  <a:srgbClr val="0070C0"/>
                </a:solidFill>
                <a:latin typeface="微软雅黑"/>
                <a:ea typeface="微软雅黑"/>
              </a:rPr>
              <a:t>关于我们</a:t>
            </a:r>
            <a:endParaRPr lang="zh-CN" altLang="en-US" sz="3600" b="1" spc="600" dirty="0">
              <a:solidFill>
                <a:srgbClr val="0070C0"/>
              </a:solidFill>
              <a:latin typeface="微软雅黑"/>
              <a:ea typeface="微软雅黑"/>
            </a:endParaRPr>
          </a:p>
        </p:txBody>
      </p:sp>
    </p:spTree>
    <p:extLst>
      <p:ext uri="{BB962C8B-B14F-4D97-AF65-F5344CB8AC3E}">
        <p14:creationId xmlns:p14="http://schemas.microsoft.com/office/powerpoint/2010/main" val="16589708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by="(-#ppt_w*2)" calcmode="lin" valueType="num">
                                      <p:cBhvr rctx="PPT">
                                        <p:cTn id="16" dur="500" autoRev="1" fill="hold">
                                          <p:stCondLst>
                                            <p:cond delay="0"/>
                                          </p:stCondLst>
                                        </p:cTn>
                                        <p:tgtEl>
                                          <p:spTgt spid="6"/>
                                        </p:tgtEl>
                                        <p:attrNameLst>
                                          <p:attrName>ppt_w</p:attrName>
                                        </p:attrNameLst>
                                      </p:cBhvr>
                                    </p:anim>
                                    <p:anim by="(#ppt_w*0.50)" calcmode="lin" valueType="num">
                                      <p:cBhvr>
                                        <p:cTn id="17" dur="500" decel="50000" autoRev="1" fill="hold">
                                          <p:stCondLst>
                                            <p:cond delay="0"/>
                                          </p:stCondLst>
                                        </p:cTn>
                                        <p:tgtEl>
                                          <p:spTgt spid="6"/>
                                        </p:tgtEl>
                                        <p:attrNameLst>
                                          <p:attrName>ppt_x</p:attrName>
                                        </p:attrNameLst>
                                      </p:cBhvr>
                                    </p:anim>
                                    <p:anim from="(-#ppt_h/2)" to="(#ppt_y)" calcmode="lin" valueType="num">
                                      <p:cBhvr>
                                        <p:cTn id="18" dur="1000" fill="hold">
                                          <p:stCondLst>
                                            <p:cond delay="0"/>
                                          </p:stCondLst>
                                        </p:cTn>
                                        <p:tgtEl>
                                          <p:spTgt spid="6"/>
                                        </p:tgtEl>
                                        <p:attrNameLst>
                                          <p:attrName>ppt_y</p:attrName>
                                        </p:attrNameLst>
                                      </p:cBhvr>
                                    </p:anim>
                                    <p:animRot by="21600000">
                                      <p:cBhvr>
                                        <p:cTn id="19" dur="1000" fill="hold">
                                          <p:stCondLst>
                                            <p:cond delay="0"/>
                                          </p:stCondLst>
                                        </p:cTn>
                                        <p:tgtEl>
                                          <p:spTgt spid="6"/>
                                        </p:tgtEl>
                                        <p:attrNameLst>
                                          <p:attrName>r</p:attrName>
                                        </p:attrNameLst>
                                      </p:cBhvr>
                                    </p:animRot>
                                  </p:childTnLst>
                                </p:cTn>
                              </p:par>
                            </p:childTnLst>
                          </p:cTn>
                        </p:par>
                        <p:par>
                          <p:cTn id="20" fill="hold">
                            <p:stCondLst>
                              <p:cond delay="2300"/>
                            </p:stCondLst>
                            <p:childTnLst>
                              <p:par>
                                <p:cTn id="21" presetID="16" presetClass="entr" presetSubtype="2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7" name="Picture 15"/>
          <p:cNvPicPr>
            <a:picLocks noChangeAspect="1" noChangeArrowheads="1"/>
          </p:cNvPicPr>
          <p:nvPr/>
        </p:nvPicPr>
        <p:blipFill>
          <a:blip r:embed="rId2"/>
          <a:srcRect/>
          <a:stretch>
            <a:fillRect/>
          </a:stretch>
        </p:blipFill>
        <p:spPr bwMode="auto">
          <a:xfrm>
            <a:off x="0" y="681038"/>
            <a:ext cx="9144000" cy="4364831"/>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a:xfrm>
            <a:off x="2771775" y="123478"/>
            <a:ext cx="8229600" cy="434578"/>
          </a:xfrm>
          <a:prstGeom prst="rect">
            <a:avLst/>
          </a:prstGeom>
        </p:spPr>
        <p:txBody>
          <a:bodyPr/>
          <a:lstStyle/>
          <a:p>
            <a:pPr fontAlgn="auto">
              <a:spcBef>
                <a:spcPts val="0"/>
              </a:spcBef>
              <a:spcAft>
                <a:spcPts val="0"/>
              </a:spcAft>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p>
        </p:txBody>
      </p:sp>
      <p:sp>
        <p:nvSpPr>
          <p:cNvPr id="54276" name="Rectangle 12"/>
          <p:cNvSpPr>
            <a:spLocks noChangeArrowheads="1"/>
          </p:cNvSpPr>
          <p:nvPr/>
        </p:nvSpPr>
        <p:spPr bwMode="auto">
          <a:xfrm>
            <a:off x="-36513" y="1113235"/>
            <a:ext cx="1368426" cy="1727597"/>
          </a:xfrm>
          <a:prstGeom prst="rect">
            <a:avLst/>
          </a:prstGeom>
          <a:noFill/>
          <a:ln w="158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38930" name="AutoShape 26"/>
          <p:cNvSpPr>
            <a:spLocks noChangeArrowheads="1"/>
          </p:cNvSpPr>
          <p:nvPr/>
        </p:nvSpPr>
        <p:spPr bwMode="auto">
          <a:xfrm>
            <a:off x="1" y="2977754"/>
            <a:ext cx="1211263" cy="180975"/>
          </a:xfrm>
          <a:prstGeom prst="wedgeRoundRectCallout">
            <a:avLst>
              <a:gd name="adj1" fmla="val -17917"/>
              <a:gd name="adj2" fmla="val -248903"/>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Calibri" pitchFamily="34" charset="0"/>
              </a:rPr>
              <a:t>时间序列浏览区</a:t>
            </a:r>
          </a:p>
        </p:txBody>
      </p:sp>
      <p:grpSp>
        <p:nvGrpSpPr>
          <p:cNvPr id="3" name="组合 14"/>
          <p:cNvGrpSpPr>
            <a:grpSpLocks/>
          </p:cNvGrpSpPr>
          <p:nvPr/>
        </p:nvGrpSpPr>
        <p:grpSpPr bwMode="auto">
          <a:xfrm>
            <a:off x="1403350" y="844154"/>
            <a:ext cx="3403600" cy="469106"/>
            <a:chOff x="1529649" y="1400175"/>
            <a:chExt cx="3402714" cy="627062"/>
          </a:xfrm>
        </p:grpSpPr>
        <p:sp>
          <p:nvSpPr>
            <p:cNvPr id="54285" name="Rectangle 9"/>
            <p:cNvSpPr>
              <a:spLocks noChangeArrowheads="1"/>
            </p:cNvSpPr>
            <p:nvPr/>
          </p:nvSpPr>
          <p:spPr bwMode="auto">
            <a:xfrm>
              <a:off x="1529649" y="1773238"/>
              <a:ext cx="1944035" cy="253999"/>
            </a:xfrm>
            <a:prstGeom prst="rect">
              <a:avLst/>
            </a:prstGeom>
            <a:noFill/>
            <a:ln w="158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54286" name="AutoShape 27"/>
            <p:cNvSpPr>
              <a:spLocks noChangeArrowheads="1"/>
            </p:cNvSpPr>
            <p:nvPr/>
          </p:nvSpPr>
          <p:spPr bwMode="auto">
            <a:xfrm>
              <a:off x="4318000" y="1400175"/>
              <a:ext cx="614363" cy="228600"/>
            </a:xfrm>
            <a:prstGeom prst="wedgeRoundRectCallout">
              <a:avLst>
                <a:gd name="adj1" fmla="val -79968"/>
                <a:gd name="adj2" fmla="val 114287"/>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Calibri" pitchFamily="34" charset="0"/>
                </a:rPr>
                <a:t>导航栏</a:t>
              </a:r>
            </a:p>
          </p:txBody>
        </p:sp>
      </p:grpSp>
      <p:sp>
        <p:nvSpPr>
          <p:cNvPr id="37898" name="Rectangle 15"/>
          <p:cNvSpPr>
            <a:spLocks noChangeArrowheads="1"/>
          </p:cNvSpPr>
          <p:nvPr/>
        </p:nvSpPr>
        <p:spPr bwMode="auto">
          <a:xfrm>
            <a:off x="1368425" y="2139554"/>
            <a:ext cx="7235825" cy="2069306"/>
          </a:xfrm>
          <a:prstGeom prst="rect">
            <a:avLst/>
          </a:prstGeom>
          <a:noFill/>
          <a:ln w="158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17" name="Rectangle 8"/>
          <p:cNvSpPr>
            <a:spLocks noChangeArrowheads="1"/>
          </p:cNvSpPr>
          <p:nvPr/>
        </p:nvSpPr>
        <p:spPr bwMode="auto">
          <a:xfrm>
            <a:off x="1439863" y="1313260"/>
            <a:ext cx="7632700" cy="457200"/>
          </a:xfrm>
          <a:prstGeom prst="rect">
            <a:avLst/>
          </a:prstGeom>
          <a:noFill/>
          <a:ln w="158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zh-CN">
              <a:latin typeface="Verdana" pitchFamily="34" charset="0"/>
            </a:endParaRPr>
          </a:p>
        </p:txBody>
      </p:sp>
      <p:sp>
        <p:nvSpPr>
          <p:cNvPr id="18" name="AutoShape 28"/>
          <p:cNvSpPr>
            <a:spLocks noChangeArrowheads="1"/>
          </p:cNvSpPr>
          <p:nvPr/>
        </p:nvSpPr>
        <p:spPr bwMode="auto">
          <a:xfrm>
            <a:off x="6300789" y="1058466"/>
            <a:ext cx="1728787" cy="216694"/>
          </a:xfrm>
          <a:prstGeom prst="wedgeRoundRectCallout">
            <a:avLst>
              <a:gd name="adj1" fmla="val -31634"/>
              <a:gd name="adj2" fmla="val 133519"/>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Verdana" pitchFamily="34" charset="0"/>
              </a:rPr>
              <a:t>参数查询 与 参数选择</a:t>
            </a:r>
          </a:p>
        </p:txBody>
      </p:sp>
      <p:sp>
        <p:nvSpPr>
          <p:cNvPr id="19" name="Rectangle 14"/>
          <p:cNvSpPr>
            <a:spLocks noChangeArrowheads="1"/>
          </p:cNvSpPr>
          <p:nvPr/>
        </p:nvSpPr>
        <p:spPr bwMode="auto">
          <a:xfrm>
            <a:off x="1547813" y="1797844"/>
            <a:ext cx="4608512" cy="323850"/>
          </a:xfrm>
          <a:prstGeom prst="rect">
            <a:avLst/>
          </a:prstGeom>
          <a:noFill/>
          <a:ln w="158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zh-CN">
              <a:latin typeface="Verdana" pitchFamily="34" charset="0"/>
            </a:endParaRPr>
          </a:p>
        </p:txBody>
      </p:sp>
      <p:sp>
        <p:nvSpPr>
          <p:cNvPr id="20" name="AutoShape 29"/>
          <p:cNvSpPr>
            <a:spLocks noChangeArrowheads="1"/>
          </p:cNvSpPr>
          <p:nvPr/>
        </p:nvSpPr>
        <p:spPr bwMode="auto">
          <a:xfrm>
            <a:off x="6227763" y="1762125"/>
            <a:ext cx="1008062" cy="163116"/>
          </a:xfrm>
          <a:prstGeom prst="wedgeRoundRectCallout">
            <a:avLst>
              <a:gd name="adj1" fmla="val -60236"/>
              <a:gd name="adj2" fmla="val 168250"/>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Verdana" pitchFamily="34" charset="0"/>
              </a:rPr>
              <a:t>工具栏</a:t>
            </a:r>
          </a:p>
        </p:txBody>
      </p:sp>
      <p:sp>
        <p:nvSpPr>
          <p:cNvPr id="21" name="AutoShape 30"/>
          <p:cNvSpPr>
            <a:spLocks noChangeArrowheads="1"/>
          </p:cNvSpPr>
          <p:nvPr/>
        </p:nvSpPr>
        <p:spPr bwMode="auto">
          <a:xfrm>
            <a:off x="6372226" y="3990975"/>
            <a:ext cx="2232025" cy="217885"/>
          </a:xfrm>
          <a:prstGeom prst="wedgeRoundRectCallout">
            <a:avLst>
              <a:gd name="adj1" fmla="val -79944"/>
              <a:gd name="adj2" fmla="val -158194"/>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Verdana" pitchFamily="34" charset="0"/>
              </a:rPr>
              <a:t>已选择参数区域 </a:t>
            </a:r>
            <a:r>
              <a:rPr lang="en-US" altLang="zh-CN" sz="1000">
                <a:solidFill>
                  <a:srgbClr val="FF0000"/>
                </a:solidFill>
                <a:latin typeface="Verdana" pitchFamily="34" charset="0"/>
              </a:rPr>
              <a:t>&amp; </a:t>
            </a:r>
            <a:r>
              <a:rPr lang="zh-CN" altLang="en-US" sz="1000">
                <a:solidFill>
                  <a:srgbClr val="FF0000"/>
                </a:solidFill>
                <a:latin typeface="Verdana" pitchFamily="34" charset="0"/>
              </a:rPr>
              <a:t>显示结果区域</a:t>
            </a:r>
          </a:p>
        </p:txBody>
      </p:sp>
    </p:spTree>
    <p:extLst>
      <p:ext uri="{BB962C8B-B14F-4D97-AF65-F5344CB8AC3E}">
        <p14:creationId xmlns:p14="http://schemas.microsoft.com/office/powerpoint/2010/main" val="3823034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89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edge">
                                      <p:cBhvr>
                                        <p:cTn id="16" dur="1000"/>
                                        <p:tgtEl>
                                          <p:spTgt spid="17"/>
                                        </p:tgtEl>
                                      </p:cBhvr>
                                    </p:animEffect>
                                  </p:childTnLst>
                                </p:cTn>
                              </p:par>
                            </p:childTnLst>
                          </p:cTn>
                        </p:par>
                        <p:par>
                          <p:cTn id="17" fill="hold" nodeType="afterGroup">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edge">
                                      <p:cBhvr>
                                        <p:cTn id="26" dur="1000"/>
                                        <p:tgtEl>
                                          <p:spTgt spid="19"/>
                                        </p:tgtEl>
                                      </p:cBhvr>
                                    </p:animEffect>
                                  </p:childTnLst>
                                </p:cTn>
                              </p:par>
                            </p:childTnLst>
                          </p:cTn>
                        </p:par>
                        <p:par>
                          <p:cTn id="27" fill="hold" nodeType="afterGroup">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7898"/>
                                        </p:tgtEl>
                                        <p:attrNameLst>
                                          <p:attrName>style.visibility</p:attrName>
                                        </p:attrNameLst>
                                      </p:cBhvr>
                                      <p:to>
                                        <p:strVal val="visible"/>
                                      </p:to>
                                    </p:set>
                                  </p:childTnLst>
                                </p:cTn>
                              </p:par>
                            </p:childTnLst>
                          </p:cTn>
                        </p:par>
                        <p:par>
                          <p:cTn id="36" fill="hold" nodeType="afterGroup">
                            <p:stCondLst>
                              <p:cond delay="0"/>
                            </p:stCondLst>
                            <p:childTnLst>
                              <p:par>
                                <p:cTn id="37" presetID="2" presetClass="entr" presetSubtype="2"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nimBg="1"/>
      <p:bldP spid="17" grpId="0" animBg="1"/>
      <p:bldP spid="18" grpId="0" animBg="1"/>
      <p:bldP spid="1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7"/>
          <p:cNvPicPr>
            <a:picLocks noChangeAspect="1" noChangeArrowheads="1"/>
          </p:cNvPicPr>
          <p:nvPr/>
        </p:nvPicPr>
        <p:blipFill>
          <a:blip r:embed="rId2"/>
          <a:srcRect/>
          <a:stretch>
            <a:fillRect/>
          </a:stretch>
        </p:blipFill>
        <p:spPr bwMode="auto">
          <a:xfrm>
            <a:off x="0" y="651273"/>
            <a:ext cx="9144000" cy="435054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a:xfrm>
            <a:off x="2000250" y="267891"/>
            <a:ext cx="8229600" cy="434578"/>
          </a:xfrm>
          <a:prstGeom prst="rect">
            <a:avLst/>
          </a:prstGeom>
        </p:spPr>
        <p:txBody>
          <a:bodyPr/>
          <a:lstStyle/>
          <a:p>
            <a:pPr>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参数查询</a:t>
            </a:r>
          </a:p>
        </p:txBody>
      </p:sp>
      <p:sp>
        <p:nvSpPr>
          <p:cNvPr id="39941" name="Rectangle 8"/>
          <p:cNvSpPr>
            <a:spLocks noChangeArrowheads="1"/>
          </p:cNvSpPr>
          <p:nvPr/>
        </p:nvSpPr>
        <p:spPr bwMode="auto">
          <a:xfrm>
            <a:off x="1692276" y="1248966"/>
            <a:ext cx="3959225" cy="188119"/>
          </a:xfrm>
          <a:prstGeom prst="rect">
            <a:avLst/>
          </a:prstGeom>
          <a:noFill/>
          <a:ln w="158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39942" name="AutoShape 28"/>
          <p:cNvSpPr>
            <a:spLocks noChangeArrowheads="1"/>
          </p:cNvSpPr>
          <p:nvPr/>
        </p:nvSpPr>
        <p:spPr bwMode="auto">
          <a:xfrm>
            <a:off x="5219701" y="951310"/>
            <a:ext cx="1577975" cy="216694"/>
          </a:xfrm>
          <a:prstGeom prst="wedgeRoundRectCallout">
            <a:avLst>
              <a:gd name="adj1" fmla="val -30861"/>
              <a:gd name="adj2" fmla="val 108199"/>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Calibri" pitchFamily="34" charset="0"/>
              </a:rPr>
              <a:t> 查询该数据库参数 </a:t>
            </a:r>
          </a:p>
        </p:txBody>
      </p:sp>
    </p:spTree>
    <p:extLst>
      <p:ext uri="{BB962C8B-B14F-4D97-AF65-F5344CB8AC3E}">
        <p14:creationId xmlns:p14="http://schemas.microsoft.com/office/powerpoint/2010/main" val="1925624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6" name="Picture 6"/>
          <p:cNvPicPr>
            <a:picLocks noChangeAspect="1" noChangeArrowheads="1"/>
          </p:cNvPicPr>
          <p:nvPr/>
        </p:nvPicPr>
        <p:blipFill>
          <a:blip r:embed="rId2"/>
          <a:srcRect/>
          <a:stretch>
            <a:fillRect/>
          </a:stretch>
        </p:blipFill>
        <p:spPr bwMode="auto">
          <a:xfrm>
            <a:off x="0" y="681038"/>
            <a:ext cx="9144000" cy="435054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a:xfrm>
            <a:off x="1771650" y="267891"/>
            <a:ext cx="8229600" cy="434578"/>
          </a:xfrm>
          <a:prstGeom prst="rect">
            <a:avLst/>
          </a:prstGeom>
        </p:spPr>
        <p:txBody>
          <a:bodyPr/>
          <a:lstStyle/>
          <a:p>
            <a:pPr fontAlgn="auto">
              <a:spcBef>
                <a:spcPts val="0"/>
              </a:spcBef>
              <a:spcAft>
                <a:spcPts val="0"/>
              </a:spcAft>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参数查询</a:t>
            </a:r>
          </a:p>
        </p:txBody>
      </p:sp>
      <p:sp>
        <p:nvSpPr>
          <p:cNvPr id="6" name="下箭头 5"/>
          <p:cNvSpPr>
            <a:spLocks noChangeArrowheads="1"/>
          </p:cNvSpPr>
          <p:nvPr/>
        </p:nvSpPr>
        <p:spPr bwMode="auto">
          <a:xfrm>
            <a:off x="5148263" y="1059656"/>
            <a:ext cx="228600" cy="228600"/>
          </a:xfrm>
          <a:prstGeom prst="downArrow">
            <a:avLst>
              <a:gd name="adj1" fmla="val 50000"/>
              <a:gd name="adj2" fmla="val 50000"/>
            </a:avLst>
          </a:prstGeom>
          <a:solidFill>
            <a:srgbClr val="92D050"/>
          </a:solidFill>
          <a:ln w="38100">
            <a:solidFill>
              <a:srgbClr val="003366"/>
            </a:solidFill>
            <a:round/>
            <a:headEnd/>
            <a:tailEnd/>
          </a:ln>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endParaRPr lang="zh-CN" altLang="en-US">
              <a:latin typeface="Calibri" pitchFamily="34" charset="0"/>
            </a:endParaRPr>
          </a:p>
        </p:txBody>
      </p:sp>
    </p:spTree>
    <p:extLst>
      <p:ext uri="{BB962C8B-B14F-4D97-AF65-F5344CB8AC3E}">
        <p14:creationId xmlns:p14="http://schemas.microsoft.com/office/powerpoint/2010/main" val="15127261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3" name="Picture 9"/>
          <p:cNvPicPr>
            <a:picLocks noChangeAspect="1" noChangeArrowheads="1"/>
          </p:cNvPicPr>
          <p:nvPr/>
        </p:nvPicPr>
        <p:blipFill>
          <a:blip r:embed="rId2"/>
          <a:srcRect/>
          <a:stretch>
            <a:fillRect/>
          </a:stretch>
        </p:blipFill>
        <p:spPr bwMode="auto">
          <a:xfrm>
            <a:off x="0" y="691754"/>
            <a:ext cx="9144000" cy="4364831"/>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2"/>
          <p:cNvSpPr txBox="1">
            <a:spLocks noChangeArrowheads="1"/>
          </p:cNvSpPr>
          <p:nvPr/>
        </p:nvSpPr>
        <p:spPr>
          <a:xfrm>
            <a:off x="1843088" y="267891"/>
            <a:ext cx="8229600" cy="434578"/>
          </a:xfrm>
          <a:prstGeom prst="rect">
            <a:avLst/>
          </a:prstGeom>
        </p:spPr>
        <p:txBody>
          <a:bodyPr/>
          <a:lstStyle/>
          <a:p>
            <a:pPr>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参数查询</a:t>
            </a:r>
          </a:p>
        </p:txBody>
      </p:sp>
      <p:sp>
        <p:nvSpPr>
          <p:cNvPr id="19" name="流程图: 联系 18"/>
          <p:cNvSpPr>
            <a:spLocks noChangeArrowheads="1"/>
          </p:cNvSpPr>
          <p:nvPr/>
        </p:nvSpPr>
        <p:spPr bwMode="auto">
          <a:xfrm>
            <a:off x="2627313" y="1491854"/>
            <a:ext cx="152400" cy="134540"/>
          </a:xfrm>
          <a:prstGeom prst="flowChartConnector">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endParaRPr lang="zh-CN" altLang="en-US">
              <a:latin typeface="Calibri" pitchFamily="34" charset="0"/>
            </a:endParaRPr>
          </a:p>
        </p:txBody>
      </p:sp>
      <p:sp>
        <p:nvSpPr>
          <p:cNvPr id="21" name="流程图: 联系 20"/>
          <p:cNvSpPr>
            <a:spLocks noChangeArrowheads="1"/>
          </p:cNvSpPr>
          <p:nvPr/>
        </p:nvSpPr>
        <p:spPr bwMode="auto">
          <a:xfrm>
            <a:off x="2627313" y="1654969"/>
            <a:ext cx="152400" cy="133350"/>
          </a:xfrm>
          <a:prstGeom prst="flowChartConnector">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endParaRPr lang="zh-CN" altLang="en-US">
              <a:latin typeface="Calibri" pitchFamily="34" charset="0"/>
            </a:endParaRPr>
          </a:p>
        </p:txBody>
      </p:sp>
      <p:grpSp>
        <p:nvGrpSpPr>
          <p:cNvPr id="2" name="组合 16"/>
          <p:cNvGrpSpPr>
            <a:grpSpLocks/>
          </p:cNvGrpSpPr>
          <p:nvPr/>
        </p:nvGrpSpPr>
        <p:grpSpPr bwMode="auto">
          <a:xfrm>
            <a:off x="1403350" y="3489719"/>
            <a:ext cx="5418138" cy="390029"/>
            <a:chOff x="1977008" y="4652339"/>
            <a:chExt cx="5417553" cy="519630"/>
          </a:xfrm>
        </p:grpSpPr>
        <p:sp>
          <p:nvSpPr>
            <p:cNvPr id="57351" name="圆角矩形 14"/>
            <p:cNvSpPr>
              <a:spLocks noChangeArrowheads="1"/>
            </p:cNvSpPr>
            <p:nvPr/>
          </p:nvSpPr>
          <p:spPr bwMode="auto">
            <a:xfrm>
              <a:off x="1977008" y="4652339"/>
              <a:ext cx="2520913" cy="504428"/>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endParaRPr lang="zh-CN" altLang="en-US">
                <a:latin typeface="Calibri" pitchFamily="34" charset="0"/>
              </a:endParaRPr>
            </a:p>
          </p:txBody>
        </p:sp>
        <p:sp>
          <p:nvSpPr>
            <p:cNvPr id="57352" name="TextBox 15"/>
            <p:cNvSpPr txBox="1">
              <a:spLocks noChangeArrowheads="1"/>
            </p:cNvSpPr>
            <p:nvPr/>
          </p:nvSpPr>
          <p:spPr bwMode="auto">
            <a:xfrm>
              <a:off x="4498961" y="4782425"/>
              <a:ext cx="2895600" cy="38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a:solidFill>
                    <a:srgbClr val="FF0000"/>
                  </a:solidFill>
                  <a:latin typeface="Calibri" pitchFamily="34" charset="0"/>
                </a:rPr>
                <a:t>点击选中直接出现在检索区</a:t>
              </a:r>
            </a:p>
          </p:txBody>
        </p:sp>
      </p:grpSp>
    </p:spTree>
    <p:extLst>
      <p:ext uri="{BB962C8B-B14F-4D97-AF65-F5344CB8AC3E}">
        <p14:creationId xmlns:p14="http://schemas.microsoft.com/office/powerpoint/2010/main" val="4069643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edg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edge">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p:cNvPicPr>
            <a:picLocks noChangeAspect="1" noChangeArrowheads="1"/>
          </p:cNvPicPr>
          <p:nvPr/>
        </p:nvPicPr>
        <p:blipFill>
          <a:blip r:embed="rId2"/>
          <a:srcRect/>
          <a:stretch>
            <a:fillRect/>
          </a:stretch>
        </p:blipFill>
        <p:spPr bwMode="auto">
          <a:xfrm>
            <a:off x="14288" y="702469"/>
            <a:ext cx="9129712" cy="435054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a:xfrm>
            <a:off x="1914525" y="267891"/>
            <a:ext cx="8229600" cy="434578"/>
          </a:xfrm>
          <a:prstGeom prst="rect">
            <a:avLst/>
          </a:prstGeom>
        </p:spPr>
        <p:txBody>
          <a:bodyPr/>
          <a:lstStyle/>
          <a:p>
            <a:pPr fontAlgn="auto">
              <a:spcBef>
                <a:spcPts val="0"/>
              </a:spcBef>
              <a:spcAft>
                <a:spcPts val="0"/>
              </a:spcAft>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新建查询</a:t>
            </a:r>
          </a:p>
        </p:txBody>
      </p:sp>
    </p:spTree>
    <p:extLst>
      <p:ext uri="{BB962C8B-B14F-4D97-AF65-F5344CB8AC3E}">
        <p14:creationId xmlns:p14="http://schemas.microsoft.com/office/powerpoint/2010/main" val="355916352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1" name="Picture 9"/>
          <p:cNvPicPr>
            <a:picLocks noChangeAspect="1" noChangeArrowheads="1"/>
          </p:cNvPicPr>
          <p:nvPr/>
        </p:nvPicPr>
        <p:blipFill>
          <a:blip r:embed="rId3"/>
          <a:srcRect/>
          <a:stretch>
            <a:fillRect/>
          </a:stretch>
        </p:blipFill>
        <p:spPr bwMode="auto">
          <a:xfrm>
            <a:off x="0" y="681038"/>
            <a:ext cx="9144000" cy="4364831"/>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a:xfrm>
            <a:off x="1843088" y="261937"/>
            <a:ext cx="8229600" cy="434579"/>
          </a:xfrm>
          <a:prstGeom prst="rect">
            <a:avLst/>
          </a:prstGeom>
        </p:spPr>
        <p:txBody>
          <a:bodyPr/>
          <a:lstStyle/>
          <a:p>
            <a:pPr>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选择参数</a:t>
            </a:r>
          </a:p>
        </p:txBody>
      </p:sp>
      <p:sp>
        <p:nvSpPr>
          <p:cNvPr id="5" name="椭圆 4"/>
          <p:cNvSpPr>
            <a:spLocks noChangeArrowheads="1"/>
          </p:cNvSpPr>
          <p:nvPr/>
        </p:nvSpPr>
        <p:spPr bwMode="auto">
          <a:xfrm>
            <a:off x="4284663" y="3420666"/>
            <a:ext cx="576262" cy="32385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p>
        </p:txBody>
      </p:sp>
      <p:sp>
        <p:nvSpPr>
          <p:cNvPr id="7" name="AutoShape 27"/>
          <p:cNvSpPr>
            <a:spLocks noChangeArrowheads="1"/>
          </p:cNvSpPr>
          <p:nvPr/>
        </p:nvSpPr>
        <p:spPr bwMode="auto">
          <a:xfrm>
            <a:off x="4716464" y="2787254"/>
            <a:ext cx="1800225" cy="496490"/>
          </a:xfrm>
          <a:prstGeom prst="wedgeRoundRectCallout">
            <a:avLst>
              <a:gd name="adj1" fmla="val -51523"/>
              <a:gd name="adj2" fmla="val 88449"/>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200">
                <a:solidFill>
                  <a:srgbClr val="FF0000"/>
                </a:solidFill>
                <a:latin typeface="Calibri" pitchFamily="34" charset="0"/>
              </a:rPr>
              <a:t>选择完毕点击“关闭”，以便选择其它参数</a:t>
            </a:r>
          </a:p>
        </p:txBody>
      </p:sp>
      <p:sp>
        <p:nvSpPr>
          <p:cNvPr id="8" name="流程图: 联系 7"/>
          <p:cNvSpPr>
            <a:spLocks noChangeArrowheads="1"/>
          </p:cNvSpPr>
          <p:nvPr/>
        </p:nvSpPr>
        <p:spPr bwMode="auto">
          <a:xfrm>
            <a:off x="2339975" y="1815704"/>
            <a:ext cx="152400" cy="107156"/>
          </a:xfrm>
          <a:prstGeom prst="flowChartConnector">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endParaRPr lang="zh-CN" altLang="en-US">
              <a:latin typeface="Calibri" pitchFamily="34" charset="0"/>
            </a:endParaRPr>
          </a:p>
        </p:txBody>
      </p:sp>
      <p:sp>
        <p:nvSpPr>
          <p:cNvPr id="9" name="流程图: 联系 8"/>
          <p:cNvSpPr>
            <a:spLocks noChangeArrowheads="1"/>
          </p:cNvSpPr>
          <p:nvPr/>
        </p:nvSpPr>
        <p:spPr bwMode="auto">
          <a:xfrm>
            <a:off x="2339975" y="1922860"/>
            <a:ext cx="152400" cy="108347"/>
          </a:xfrm>
          <a:prstGeom prst="flowChartConnector">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endParaRPr lang="zh-CN" altLang="en-US">
              <a:latin typeface="Calibri" pitchFamily="34" charset="0"/>
            </a:endParaRPr>
          </a:p>
        </p:txBody>
      </p:sp>
      <p:sp>
        <p:nvSpPr>
          <p:cNvPr id="10" name="流程图: 联系 9"/>
          <p:cNvSpPr>
            <a:spLocks noChangeArrowheads="1"/>
          </p:cNvSpPr>
          <p:nvPr/>
        </p:nvSpPr>
        <p:spPr bwMode="auto">
          <a:xfrm>
            <a:off x="2339975" y="2733675"/>
            <a:ext cx="152400" cy="134541"/>
          </a:xfrm>
          <a:prstGeom prst="flowChartConnector">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endParaRPr lang="zh-CN" altLang="en-US">
              <a:latin typeface="Calibri" pitchFamily="34" charset="0"/>
            </a:endParaRPr>
          </a:p>
        </p:txBody>
      </p:sp>
    </p:spTree>
    <p:extLst>
      <p:ext uri="{BB962C8B-B14F-4D97-AF65-F5344CB8AC3E}">
        <p14:creationId xmlns:p14="http://schemas.microsoft.com/office/powerpoint/2010/main" val="3098882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nodeType="afterGroup">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500"/>
                                        <p:tgtEl>
                                          <p:spTgt spid="9"/>
                                        </p:tgtEl>
                                      </p:cBhvr>
                                    </p:animEffect>
                                  </p:childTnLst>
                                </p:cTn>
                              </p:par>
                            </p:childTnLst>
                          </p:cTn>
                        </p:par>
                        <p:par>
                          <p:cTn id="12" fill="hold" nodeType="afterGroup">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5963" y="261937"/>
            <a:ext cx="8229600" cy="434579"/>
          </a:xfrm>
          <a:prstGeom prst="rect">
            <a:avLst/>
          </a:prstGeom>
        </p:spPr>
        <p:txBody>
          <a:bodyPr/>
          <a:lstStyle/>
          <a:p>
            <a:pPr fontAlgn="auto">
              <a:spcBef>
                <a:spcPts val="0"/>
              </a:spcBef>
              <a:spcAft>
                <a:spcPts val="0"/>
              </a:spcAft>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选择参数</a:t>
            </a:r>
          </a:p>
        </p:txBody>
      </p:sp>
      <p:pic>
        <p:nvPicPr>
          <p:cNvPr id="60420" name="Picture 4"/>
          <p:cNvPicPr>
            <a:picLocks noChangeAspect="1" noChangeArrowheads="1"/>
          </p:cNvPicPr>
          <p:nvPr/>
        </p:nvPicPr>
        <p:blipFill>
          <a:blip r:embed="rId2"/>
          <a:srcRect/>
          <a:stretch>
            <a:fillRect/>
          </a:stretch>
        </p:blipFill>
        <p:spPr bwMode="auto">
          <a:xfrm>
            <a:off x="0" y="696516"/>
            <a:ext cx="9144000" cy="43719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69055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914525" y="261937"/>
            <a:ext cx="8229600" cy="434579"/>
          </a:xfrm>
          <a:prstGeom prst="rect">
            <a:avLst/>
          </a:prstGeom>
        </p:spPr>
        <p:txBody>
          <a:bodyPr/>
          <a:lstStyle/>
          <a:p>
            <a:pPr>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选择参数</a:t>
            </a:r>
          </a:p>
        </p:txBody>
      </p:sp>
      <p:pic>
        <p:nvPicPr>
          <p:cNvPr id="61446" name="Picture 6"/>
          <p:cNvPicPr>
            <a:picLocks noChangeAspect="1" noChangeArrowheads="1"/>
          </p:cNvPicPr>
          <p:nvPr/>
        </p:nvPicPr>
        <p:blipFill>
          <a:blip r:embed="rId2"/>
          <a:srcRect/>
          <a:stretch>
            <a:fillRect/>
          </a:stretch>
        </p:blipFill>
        <p:spPr bwMode="auto">
          <a:xfrm>
            <a:off x="0" y="696516"/>
            <a:ext cx="9144000" cy="4386263"/>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89902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057400" y="267891"/>
            <a:ext cx="8229600" cy="434578"/>
          </a:xfrm>
          <a:prstGeom prst="rect">
            <a:avLst/>
          </a:prstGeom>
        </p:spPr>
        <p:txBody>
          <a:bodyPr/>
          <a:lstStyle/>
          <a:p>
            <a:pPr fontAlgn="auto">
              <a:spcBef>
                <a:spcPts val="0"/>
              </a:spcBef>
              <a:spcAft>
                <a:spcPts val="0"/>
              </a:spcAft>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显示数据</a:t>
            </a:r>
          </a:p>
        </p:txBody>
      </p:sp>
      <p:pic>
        <p:nvPicPr>
          <p:cNvPr id="62468" name="Picture 4"/>
          <p:cNvPicPr>
            <a:picLocks noChangeAspect="1" noChangeArrowheads="1"/>
          </p:cNvPicPr>
          <p:nvPr/>
        </p:nvPicPr>
        <p:blipFill>
          <a:blip r:embed="rId2"/>
          <a:srcRect/>
          <a:stretch>
            <a:fillRect/>
          </a:stretch>
        </p:blipFill>
        <p:spPr bwMode="auto">
          <a:xfrm>
            <a:off x="0" y="702469"/>
            <a:ext cx="9144000" cy="43719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91914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14525" y="261937"/>
            <a:ext cx="8229600" cy="434579"/>
          </a:xfrm>
          <a:prstGeom prst="rect">
            <a:avLst/>
          </a:prstGeom>
        </p:spPr>
        <p:txBody>
          <a:bodyPr/>
          <a:lstStyle/>
          <a:p>
            <a:pPr>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显示参数</a:t>
            </a:r>
          </a:p>
        </p:txBody>
      </p:sp>
      <p:pic>
        <p:nvPicPr>
          <p:cNvPr id="63492" name="Picture 4"/>
          <p:cNvPicPr>
            <a:picLocks noChangeAspect="1" noChangeArrowheads="1"/>
          </p:cNvPicPr>
          <p:nvPr/>
        </p:nvPicPr>
        <p:blipFill>
          <a:blip r:embed="rId2"/>
          <a:srcRect/>
          <a:stretch>
            <a:fillRect/>
          </a:stretch>
        </p:blipFill>
        <p:spPr bwMode="auto">
          <a:xfrm>
            <a:off x="0" y="696517"/>
            <a:ext cx="9144000" cy="4364831"/>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2537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9996" y="-10253"/>
            <a:ext cx="5153753" cy="5153753"/>
          </a:xfrm>
          <a:prstGeom prst="rect">
            <a:avLst/>
          </a:prstGeom>
        </p:spPr>
      </p:pic>
    </p:spTree>
    <p:extLst>
      <p:ext uri="{BB962C8B-B14F-4D97-AF65-F5344CB8AC3E}">
        <p14:creationId xmlns:p14="http://schemas.microsoft.com/office/powerpoint/2010/main" val="4213273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9" name="Picture 7"/>
          <p:cNvPicPr>
            <a:picLocks noChangeAspect="1" noChangeArrowheads="1"/>
          </p:cNvPicPr>
          <p:nvPr/>
        </p:nvPicPr>
        <p:blipFill>
          <a:blip r:embed="rId2"/>
          <a:srcRect/>
          <a:stretch>
            <a:fillRect/>
          </a:stretch>
        </p:blipFill>
        <p:spPr bwMode="auto">
          <a:xfrm>
            <a:off x="0" y="681038"/>
            <a:ext cx="9144000" cy="4364831"/>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5364163" y="3436144"/>
            <a:ext cx="3124200" cy="228600"/>
          </a:xfrm>
          <a:prstGeom prst="rect">
            <a:avLst/>
          </a:prstGeom>
          <a:noFill/>
          <a:ln w="9525">
            <a:noFill/>
            <a:miter lim="800000"/>
            <a:headEnd/>
            <a:tailEnd/>
          </a:ln>
        </p:spPr>
        <p:txBody>
          <a:bodyPr anchor="ctr"/>
          <a:lstStyle/>
          <a:p>
            <a:pPr fontAlgn="auto">
              <a:spcBef>
                <a:spcPts val="0"/>
              </a:spcBef>
              <a:spcAft>
                <a:spcPts val="0"/>
              </a:spcAft>
              <a:defRPr/>
            </a:pPr>
            <a:r>
              <a:rPr kumimoji="1" lang="zh-CN" altLang="en-US" dirty="0">
                <a:solidFill>
                  <a:srgbClr val="FF0000"/>
                </a:solidFill>
                <a:latin typeface="+mn-ea"/>
                <a:ea typeface="+mn-ea"/>
                <a:cs typeface="+mj-cs"/>
              </a:rPr>
              <a:t>已选参数可进行删除、清空操作</a:t>
            </a:r>
            <a:endParaRPr kumimoji="1" lang="en-US" altLang="zh-CN" dirty="0">
              <a:solidFill>
                <a:srgbClr val="FF0000"/>
              </a:solidFill>
              <a:latin typeface="+mn-ea"/>
              <a:ea typeface="+mn-ea"/>
              <a:cs typeface="+mj-cs"/>
            </a:endParaRPr>
          </a:p>
        </p:txBody>
      </p:sp>
      <p:sp>
        <p:nvSpPr>
          <p:cNvPr id="6" name="Rectangle 2"/>
          <p:cNvSpPr txBox="1">
            <a:spLocks noChangeArrowheads="1"/>
          </p:cNvSpPr>
          <p:nvPr/>
        </p:nvSpPr>
        <p:spPr>
          <a:xfrm>
            <a:off x="1700213" y="267891"/>
            <a:ext cx="8229600" cy="434578"/>
          </a:xfrm>
          <a:prstGeom prst="rect">
            <a:avLst/>
          </a:prstGeom>
        </p:spPr>
        <p:txBody>
          <a:bodyPr/>
          <a:lstStyle/>
          <a:p>
            <a:pPr fontAlgn="auto">
              <a:spcBef>
                <a:spcPts val="0"/>
              </a:spcBef>
              <a:spcAft>
                <a:spcPts val="0"/>
              </a:spcAft>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删除、清空参数</a:t>
            </a:r>
          </a:p>
        </p:txBody>
      </p:sp>
    </p:spTree>
    <p:extLst>
      <p:ext uri="{BB962C8B-B14F-4D97-AF65-F5344CB8AC3E}">
        <p14:creationId xmlns:p14="http://schemas.microsoft.com/office/powerpoint/2010/main" val="1151398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4" name="Picture 8"/>
          <p:cNvPicPr>
            <a:picLocks noChangeAspect="1" noChangeArrowheads="1"/>
          </p:cNvPicPr>
          <p:nvPr/>
        </p:nvPicPr>
        <p:blipFill>
          <a:blip r:embed="rId2"/>
          <a:srcRect/>
          <a:stretch>
            <a:fillRect/>
          </a:stretch>
        </p:blipFill>
        <p:spPr bwMode="auto">
          <a:xfrm>
            <a:off x="19050" y="742950"/>
            <a:ext cx="9124950" cy="4236244"/>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a:xfrm>
            <a:off x="1128713" y="267891"/>
            <a:ext cx="8229600" cy="434578"/>
          </a:xfrm>
          <a:prstGeom prst="rect">
            <a:avLst/>
          </a:prstGeom>
        </p:spPr>
        <p:txBody>
          <a:bodyPr/>
          <a:lstStyle/>
          <a:p>
            <a:pPr>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保存查询、选择查询</a:t>
            </a:r>
          </a:p>
        </p:txBody>
      </p:sp>
      <p:pic>
        <p:nvPicPr>
          <p:cNvPr id="54281" name="Picture 9"/>
          <p:cNvPicPr>
            <a:picLocks noChangeAspect="1" noChangeArrowheads="1"/>
          </p:cNvPicPr>
          <p:nvPr/>
        </p:nvPicPr>
        <p:blipFill>
          <a:blip r:embed="rId3"/>
          <a:srcRect/>
          <a:stretch>
            <a:fillRect/>
          </a:stretch>
        </p:blipFill>
        <p:spPr bwMode="auto">
          <a:xfrm>
            <a:off x="4021139" y="2019300"/>
            <a:ext cx="3729037" cy="2566988"/>
          </a:xfrm>
          <a:prstGeom prst="rect">
            <a:avLst/>
          </a:prstGeom>
          <a:noFill/>
          <a:ln w="9525">
            <a:noFill/>
            <a:miter lim="800000"/>
            <a:headEnd/>
            <a:tailEnd/>
          </a:ln>
          <a:effectLst>
            <a:prstShdw prst="shdw17" dist="17961" dir="2700000">
              <a:schemeClr val="accent1">
                <a:gamma/>
                <a:shade val="60000"/>
                <a:invGamma/>
                <a:alpha val="50000"/>
              </a:schemeClr>
            </a:prstShdw>
          </a:effectLst>
        </p:spPr>
      </p:pic>
      <p:sp>
        <p:nvSpPr>
          <p:cNvPr id="9" name="TextBox 15"/>
          <p:cNvSpPr txBox="1">
            <a:spLocks noChangeArrowheads="1"/>
          </p:cNvSpPr>
          <p:nvPr/>
        </p:nvSpPr>
        <p:spPr bwMode="auto">
          <a:xfrm>
            <a:off x="4616450" y="3449241"/>
            <a:ext cx="2286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a:solidFill>
                  <a:srgbClr val="FF0000"/>
                </a:solidFill>
                <a:latin typeface="Calibri" pitchFamily="34" charset="0"/>
              </a:rPr>
              <a:t>保存常用数据查询条件无需每次重复操作</a:t>
            </a:r>
          </a:p>
        </p:txBody>
      </p:sp>
      <p:sp>
        <p:nvSpPr>
          <p:cNvPr id="12" name="Oval 7"/>
          <p:cNvSpPr>
            <a:spLocks noChangeArrowheads="1"/>
          </p:cNvSpPr>
          <p:nvPr/>
        </p:nvSpPr>
        <p:spPr bwMode="auto">
          <a:xfrm>
            <a:off x="4500564" y="2350294"/>
            <a:ext cx="1163637" cy="329804"/>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cxnSp>
        <p:nvCxnSpPr>
          <p:cNvPr id="14" name="直接箭头连接符 13"/>
          <p:cNvCxnSpPr>
            <a:cxnSpLocks noChangeShapeType="1"/>
          </p:cNvCxnSpPr>
          <p:nvPr/>
        </p:nvCxnSpPr>
        <p:spPr bwMode="auto">
          <a:xfrm>
            <a:off x="5664201" y="2680098"/>
            <a:ext cx="1312863" cy="769144"/>
          </a:xfrm>
          <a:prstGeom prst="straightConnector1">
            <a:avLst/>
          </a:prstGeom>
          <a:noFill/>
          <a:ln w="38100" algn="ctr">
            <a:solidFill>
              <a:srgbClr val="FF0000"/>
            </a:solidFill>
            <a:prstDash val="dash"/>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2894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7" name="Picture 7"/>
          <p:cNvPicPr>
            <a:picLocks noChangeAspect="1" noChangeArrowheads="1"/>
          </p:cNvPicPr>
          <p:nvPr/>
        </p:nvPicPr>
        <p:blipFill>
          <a:blip r:embed="rId2"/>
          <a:srcRect/>
          <a:stretch>
            <a:fillRect/>
          </a:stretch>
        </p:blipFill>
        <p:spPr bwMode="auto">
          <a:xfrm>
            <a:off x="0" y="679848"/>
            <a:ext cx="9158288" cy="4379119"/>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5" name="Picture 9"/>
          <p:cNvPicPr>
            <a:picLocks noChangeAspect="1" noChangeArrowheads="1"/>
          </p:cNvPicPr>
          <p:nvPr/>
        </p:nvPicPr>
        <p:blipFill>
          <a:blip r:embed="rId3"/>
          <a:srcRect/>
          <a:stretch>
            <a:fillRect/>
          </a:stretch>
        </p:blipFill>
        <p:spPr bwMode="auto">
          <a:xfrm>
            <a:off x="4614863" y="2144316"/>
            <a:ext cx="2944812" cy="2569369"/>
          </a:xfrm>
          <a:prstGeom prst="rect">
            <a:avLst/>
          </a:prstGeom>
          <a:noFill/>
          <a:ln w="9525">
            <a:noFill/>
            <a:miter lim="800000"/>
            <a:headEnd/>
            <a:tailEnd/>
          </a:ln>
          <a:effectLst>
            <a:prstShdw prst="shdw17" dist="17961" dir="2700000">
              <a:schemeClr val="accent1">
                <a:gamma/>
                <a:shade val="60000"/>
                <a:invGamma/>
                <a:alpha val="50000"/>
              </a:schemeClr>
            </a:prstShdw>
          </a:effectLst>
        </p:spPr>
      </p:pic>
      <p:sp>
        <p:nvSpPr>
          <p:cNvPr id="6" name="Rectangle 2"/>
          <p:cNvSpPr txBox="1">
            <a:spLocks noChangeArrowheads="1"/>
          </p:cNvSpPr>
          <p:nvPr/>
        </p:nvSpPr>
        <p:spPr>
          <a:xfrm>
            <a:off x="928688" y="261937"/>
            <a:ext cx="8229600" cy="434579"/>
          </a:xfrm>
          <a:prstGeom prst="rect">
            <a:avLst/>
          </a:prstGeom>
        </p:spPr>
        <p:txBody>
          <a:bodyPr/>
          <a:lstStyle/>
          <a:p>
            <a:pPr fontAlgn="auto">
              <a:spcBef>
                <a:spcPts val="0"/>
              </a:spcBef>
              <a:spcAft>
                <a:spcPts val="0"/>
              </a:spcAft>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保存查询、选择查询</a:t>
            </a:r>
          </a:p>
        </p:txBody>
      </p:sp>
      <p:sp>
        <p:nvSpPr>
          <p:cNvPr id="8" name="Oval 7"/>
          <p:cNvSpPr>
            <a:spLocks noChangeArrowheads="1"/>
          </p:cNvSpPr>
          <p:nvPr/>
        </p:nvSpPr>
        <p:spPr bwMode="auto">
          <a:xfrm>
            <a:off x="4787900" y="2653904"/>
            <a:ext cx="1511300" cy="215503"/>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cxnSp>
        <p:nvCxnSpPr>
          <p:cNvPr id="9" name="直接箭头连接符 8"/>
          <p:cNvCxnSpPr>
            <a:cxnSpLocks noChangeShapeType="1"/>
          </p:cNvCxnSpPr>
          <p:nvPr/>
        </p:nvCxnSpPr>
        <p:spPr bwMode="auto">
          <a:xfrm>
            <a:off x="5715000" y="2950369"/>
            <a:ext cx="0" cy="1443038"/>
          </a:xfrm>
          <a:prstGeom prst="straightConnector1">
            <a:avLst/>
          </a:prstGeom>
          <a:noFill/>
          <a:ln w="38100" algn="ctr">
            <a:solidFill>
              <a:srgbClr val="FF0000"/>
            </a:solidFill>
            <a:prstDash val="dash"/>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0678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28813" y="267891"/>
            <a:ext cx="8229600" cy="434578"/>
          </a:xfrm>
          <a:prstGeom prst="rect">
            <a:avLst/>
          </a:prstGeom>
        </p:spPr>
        <p:txBody>
          <a:bodyPr/>
          <a:lstStyle/>
          <a:p>
            <a:pPr>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转换行列</a:t>
            </a:r>
          </a:p>
        </p:txBody>
      </p:sp>
      <p:pic>
        <p:nvPicPr>
          <p:cNvPr id="67587" name="图片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844153"/>
            <a:ext cx="91440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p:cNvSpPr>
            <a:spLocks noChangeArrowheads="1"/>
          </p:cNvSpPr>
          <p:nvPr/>
        </p:nvSpPr>
        <p:spPr bwMode="auto">
          <a:xfrm>
            <a:off x="3276601" y="1841897"/>
            <a:ext cx="468313" cy="351234"/>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pic>
        <p:nvPicPr>
          <p:cNvPr id="6" name="图片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7463" y="844153"/>
            <a:ext cx="9161463"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p:cNvSpPr>
            <a:spLocks noChangeArrowheads="1"/>
          </p:cNvSpPr>
          <p:nvPr/>
        </p:nvSpPr>
        <p:spPr bwMode="auto">
          <a:xfrm>
            <a:off x="1403350" y="2571750"/>
            <a:ext cx="280988" cy="114300"/>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endParaRPr lang="zh-CN" altLang="en-US">
              <a:latin typeface="Calibri" pitchFamily="34" charset="0"/>
            </a:endParaRPr>
          </a:p>
        </p:txBody>
      </p:sp>
      <p:pic>
        <p:nvPicPr>
          <p:cNvPr id="7" name="图片 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842962"/>
            <a:ext cx="9144000" cy="399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a:spLocks noChangeArrowheads="1"/>
          </p:cNvSpPr>
          <p:nvPr/>
        </p:nvSpPr>
        <p:spPr bwMode="auto">
          <a:xfrm>
            <a:off x="3276600" y="2241947"/>
            <a:ext cx="280988" cy="114300"/>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endParaRPr lang="zh-CN" altLang="en-US">
              <a:latin typeface="Calibri" pitchFamily="34" charset="0"/>
            </a:endParaRPr>
          </a:p>
        </p:txBody>
      </p:sp>
    </p:spTree>
    <p:extLst>
      <p:ext uri="{BB962C8B-B14F-4D97-AF65-F5344CB8AC3E}">
        <p14:creationId xmlns:p14="http://schemas.microsoft.com/office/powerpoint/2010/main" val="23164442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iterate type="lt">
                                    <p:tmAbs val="0"/>
                                  </p:iterate>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edg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000250" y="267891"/>
            <a:ext cx="8229600" cy="434578"/>
          </a:xfrm>
          <a:prstGeom prst="rect">
            <a:avLst/>
          </a:prstGeom>
        </p:spPr>
        <p:txBody>
          <a:bodyPr/>
          <a:lstStyle/>
          <a:p>
            <a:pPr fontAlgn="auto">
              <a:spcBef>
                <a:spcPts val="0"/>
              </a:spcBef>
              <a:spcAft>
                <a:spcPts val="0"/>
              </a:spcAft>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导出数据</a:t>
            </a:r>
          </a:p>
        </p:txBody>
      </p:sp>
      <p:pic>
        <p:nvPicPr>
          <p:cNvPr id="68612" name="Picture 4"/>
          <p:cNvPicPr>
            <a:picLocks noChangeAspect="1" noChangeArrowheads="1"/>
          </p:cNvPicPr>
          <p:nvPr/>
        </p:nvPicPr>
        <p:blipFill>
          <a:blip r:embed="rId2"/>
          <a:srcRect/>
          <a:stretch>
            <a:fillRect/>
          </a:stretch>
        </p:blipFill>
        <p:spPr bwMode="auto">
          <a:xfrm>
            <a:off x="0" y="627460"/>
            <a:ext cx="9144000" cy="4386263"/>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01559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914525" y="267891"/>
            <a:ext cx="8229600" cy="434578"/>
          </a:xfrm>
          <a:prstGeom prst="rect">
            <a:avLst/>
          </a:prstGeom>
        </p:spPr>
        <p:txBody>
          <a:bodyPr/>
          <a:lstStyle/>
          <a:p>
            <a:pPr>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导出数据</a:t>
            </a:r>
          </a:p>
        </p:txBody>
      </p:sp>
      <p:pic>
        <p:nvPicPr>
          <p:cNvPr id="69636" name="Picture 4"/>
          <p:cNvPicPr>
            <a:picLocks noChangeAspect="1" noChangeArrowheads="1"/>
          </p:cNvPicPr>
          <p:nvPr/>
        </p:nvPicPr>
        <p:blipFill>
          <a:blip r:embed="rId2"/>
          <a:srcRect/>
          <a:stretch>
            <a:fillRect/>
          </a:stretch>
        </p:blipFill>
        <p:spPr bwMode="auto">
          <a:xfrm>
            <a:off x="26988" y="738188"/>
            <a:ext cx="9117012" cy="437197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7493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14525" y="267891"/>
            <a:ext cx="8229600" cy="434578"/>
          </a:xfrm>
          <a:prstGeom prst="rect">
            <a:avLst/>
          </a:prstGeom>
        </p:spPr>
        <p:txBody>
          <a:bodyPr/>
          <a:lstStyle/>
          <a:p>
            <a:pPr fontAlgn="auto">
              <a:spcBef>
                <a:spcPts val="0"/>
              </a:spcBef>
              <a:spcAft>
                <a:spcPts val="0"/>
              </a:spcAft>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显示图形</a:t>
            </a:r>
          </a:p>
        </p:txBody>
      </p:sp>
      <p:pic>
        <p:nvPicPr>
          <p:cNvPr id="70660" name="Picture 4"/>
          <p:cNvPicPr>
            <a:picLocks noChangeAspect="1" noChangeArrowheads="1"/>
          </p:cNvPicPr>
          <p:nvPr/>
        </p:nvPicPr>
        <p:blipFill>
          <a:blip r:embed="rId2"/>
          <a:srcRect/>
          <a:stretch>
            <a:fillRect/>
          </a:stretch>
        </p:blipFill>
        <p:spPr bwMode="auto">
          <a:xfrm>
            <a:off x="0" y="677466"/>
            <a:ext cx="9144000" cy="4379119"/>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59185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0094"/>
            <a:ext cx="91440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Rectangle 2"/>
          <p:cNvSpPr txBox="1">
            <a:spLocks noChangeArrowheads="1"/>
          </p:cNvSpPr>
          <p:nvPr/>
        </p:nvSpPr>
        <p:spPr>
          <a:xfrm>
            <a:off x="2128838" y="261937"/>
            <a:ext cx="8229600" cy="434579"/>
          </a:xfrm>
          <a:prstGeom prst="rect">
            <a:avLst/>
          </a:prstGeom>
        </p:spPr>
        <p:txBody>
          <a:bodyPr/>
          <a:lstStyle/>
          <a:p>
            <a:pPr>
              <a:defRPr/>
            </a:pPr>
            <a:r>
              <a:rPr lang="zh-CN" altLang="en-US" sz="2000" spc="300" dirty="0">
                <a:solidFill>
                  <a:srgbClr val="0070C0"/>
                </a:solidFill>
                <a:latin typeface="微软雅黑" panose="020B0503020204020204" pitchFamily="34" charset="-122"/>
                <a:ea typeface="微软雅黑" panose="020B0503020204020204" pitchFamily="34" charset="-122"/>
              </a:rPr>
              <a:t>多维检索</a:t>
            </a:r>
            <a:r>
              <a:rPr lang="en-US" altLang="zh-CN" sz="2000" spc="300" dirty="0">
                <a:solidFill>
                  <a:srgbClr val="0070C0"/>
                </a:solidFill>
                <a:latin typeface="微软雅黑" panose="020B0503020204020204" pitchFamily="34" charset="-122"/>
                <a:ea typeface="微软雅黑" panose="020B0503020204020204" pitchFamily="34" charset="-122"/>
              </a:rPr>
              <a:t>----</a:t>
            </a:r>
            <a:r>
              <a:rPr lang="zh-CN" altLang="en-US" sz="2000" spc="300" dirty="0">
                <a:solidFill>
                  <a:srgbClr val="0070C0"/>
                </a:solidFill>
                <a:latin typeface="微软雅黑" panose="020B0503020204020204" pitchFamily="34" charset="-122"/>
                <a:ea typeface="微软雅黑" panose="020B0503020204020204" pitchFamily="34" charset="-122"/>
              </a:rPr>
              <a:t>显示图形</a:t>
            </a:r>
          </a:p>
        </p:txBody>
      </p:sp>
      <p:grpSp>
        <p:nvGrpSpPr>
          <p:cNvPr id="2" name="组合 15"/>
          <p:cNvGrpSpPr>
            <a:grpSpLocks/>
          </p:cNvGrpSpPr>
          <p:nvPr/>
        </p:nvGrpSpPr>
        <p:grpSpPr bwMode="auto">
          <a:xfrm>
            <a:off x="3000375" y="2357438"/>
            <a:ext cx="3786188" cy="1875235"/>
            <a:chOff x="2491680" y="2276872"/>
            <a:chExt cx="7001012" cy="3429000"/>
          </a:xfrm>
        </p:grpSpPr>
        <p:sp>
          <p:nvSpPr>
            <p:cNvPr id="71697" name="Rectangle 21"/>
            <p:cNvSpPr>
              <a:spLocks noChangeArrowheads="1"/>
            </p:cNvSpPr>
            <p:nvPr/>
          </p:nvSpPr>
          <p:spPr bwMode="auto">
            <a:xfrm>
              <a:off x="2491680" y="2276872"/>
              <a:ext cx="6400800" cy="3429000"/>
            </a:xfrm>
            <a:prstGeom prst="rect">
              <a:avLst/>
            </a:prstGeom>
            <a:noFill/>
            <a:ln w="158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71698" name="AutoShape 28"/>
            <p:cNvSpPr>
              <a:spLocks noChangeArrowheads="1"/>
            </p:cNvSpPr>
            <p:nvPr/>
          </p:nvSpPr>
          <p:spPr bwMode="auto">
            <a:xfrm>
              <a:off x="7740646" y="5168677"/>
              <a:ext cx="1752046" cy="537195"/>
            </a:xfrm>
            <a:prstGeom prst="wedgeRoundRectCallout">
              <a:avLst>
                <a:gd name="adj1" fmla="val -50801"/>
                <a:gd name="adj2" fmla="val -132343"/>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Calibri" pitchFamily="34" charset="0"/>
                </a:rPr>
                <a:t> 图形显示区</a:t>
              </a:r>
            </a:p>
          </p:txBody>
        </p:sp>
      </p:grpSp>
      <p:grpSp>
        <p:nvGrpSpPr>
          <p:cNvPr id="4" name="组合 13"/>
          <p:cNvGrpSpPr>
            <a:grpSpLocks/>
          </p:cNvGrpSpPr>
          <p:nvPr/>
        </p:nvGrpSpPr>
        <p:grpSpPr bwMode="auto">
          <a:xfrm>
            <a:off x="1571626" y="1799035"/>
            <a:ext cx="2714625" cy="719138"/>
            <a:chOff x="213792" y="1268760"/>
            <a:chExt cx="3360938" cy="959340"/>
          </a:xfrm>
        </p:grpSpPr>
        <p:sp>
          <p:nvSpPr>
            <p:cNvPr id="71695" name="Oval 7"/>
            <p:cNvSpPr>
              <a:spLocks noChangeArrowheads="1"/>
            </p:cNvSpPr>
            <p:nvPr/>
          </p:nvSpPr>
          <p:spPr bwMode="auto">
            <a:xfrm>
              <a:off x="213792" y="1268760"/>
              <a:ext cx="1440160" cy="4318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71696" name="AutoShape 24"/>
            <p:cNvSpPr>
              <a:spLocks noChangeArrowheads="1"/>
            </p:cNvSpPr>
            <p:nvPr/>
          </p:nvSpPr>
          <p:spPr bwMode="auto">
            <a:xfrm>
              <a:off x="2013993" y="1928026"/>
              <a:ext cx="1560737" cy="300074"/>
            </a:xfrm>
            <a:prstGeom prst="wedgeRoundRectCallout">
              <a:avLst>
                <a:gd name="adj1" fmla="val -97060"/>
                <a:gd name="adj2" fmla="val -158088"/>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Calibri" pitchFamily="34" charset="0"/>
                </a:rPr>
                <a:t>四种图形任意转换</a:t>
              </a:r>
            </a:p>
          </p:txBody>
        </p:sp>
      </p:grpSp>
      <p:grpSp>
        <p:nvGrpSpPr>
          <p:cNvPr id="5" name="组合 14"/>
          <p:cNvGrpSpPr>
            <a:grpSpLocks/>
          </p:cNvGrpSpPr>
          <p:nvPr/>
        </p:nvGrpSpPr>
        <p:grpSpPr bwMode="auto">
          <a:xfrm>
            <a:off x="2714625" y="1821656"/>
            <a:ext cx="1790700" cy="325041"/>
            <a:chOff x="2114310" y="1351525"/>
            <a:chExt cx="1791309" cy="434410"/>
          </a:xfrm>
        </p:grpSpPr>
        <p:sp>
          <p:nvSpPr>
            <p:cNvPr id="71693" name="流程图: 联系 10"/>
            <p:cNvSpPr>
              <a:spLocks/>
            </p:cNvSpPr>
            <p:nvPr/>
          </p:nvSpPr>
          <p:spPr bwMode="auto">
            <a:xfrm>
              <a:off x="2114310" y="1351525"/>
              <a:ext cx="357311" cy="358033"/>
            </a:xfrm>
            <a:prstGeom prst="flowChartConnector">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endParaRPr lang="zh-CN" altLang="en-US">
                <a:latin typeface="Calibri" pitchFamily="34" charset="0"/>
              </a:endParaRPr>
            </a:p>
          </p:txBody>
        </p:sp>
        <p:sp>
          <p:nvSpPr>
            <p:cNvPr id="71694" name="AutoShape 25"/>
            <p:cNvSpPr>
              <a:spLocks noChangeArrowheads="1"/>
            </p:cNvSpPr>
            <p:nvPr/>
          </p:nvSpPr>
          <p:spPr bwMode="auto">
            <a:xfrm>
              <a:off x="2762619" y="1557335"/>
              <a:ext cx="1143000" cy="228600"/>
            </a:xfrm>
            <a:prstGeom prst="wedgeRoundRectCallout">
              <a:avLst>
                <a:gd name="adj1" fmla="val -90176"/>
                <a:gd name="adj2" fmla="val -68097"/>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Calibri" pitchFamily="34" charset="0"/>
                </a:rPr>
                <a:t>图形横纵轴转换</a:t>
              </a:r>
            </a:p>
          </p:txBody>
        </p:sp>
      </p:grpSp>
      <p:grpSp>
        <p:nvGrpSpPr>
          <p:cNvPr id="6" name="组合 20"/>
          <p:cNvGrpSpPr>
            <a:grpSpLocks/>
          </p:cNvGrpSpPr>
          <p:nvPr/>
        </p:nvGrpSpPr>
        <p:grpSpPr bwMode="auto">
          <a:xfrm>
            <a:off x="1643063" y="2089548"/>
            <a:ext cx="1357312" cy="1607344"/>
            <a:chOff x="152400" y="1761728"/>
            <a:chExt cx="2209800" cy="2815790"/>
          </a:xfrm>
        </p:grpSpPr>
        <p:sp>
          <p:nvSpPr>
            <p:cNvPr id="71691" name="Rectangle 16"/>
            <p:cNvSpPr>
              <a:spLocks noChangeArrowheads="1"/>
            </p:cNvSpPr>
            <p:nvPr/>
          </p:nvSpPr>
          <p:spPr bwMode="auto">
            <a:xfrm>
              <a:off x="152400" y="1761728"/>
              <a:ext cx="2209800" cy="2815790"/>
            </a:xfrm>
            <a:prstGeom prst="rect">
              <a:avLst/>
            </a:prstGeom>
            <a:noFill/>
            <a:ln w="158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71692" name="AutoShape 26"/>
            <p:cNvSpPr>
              <a:spLocks noChangeArrowheads="1"/>
            </p:cNvSpPr>
            <p:nvPr/>
          </p:nvSpPr>
          <p:spPr bwMode="auto">
            <a:xfrm>
              <a:off x="966538" y="2776617"/>
              <a:ext cx="1395662" cy="288144"/>
            </a:xfrm>
            <a:prstGeom prst="wedgeRoundRectCallout">
              <a:avLst>
                <a:gd name="adj1" fmla="val -55269"/>
                <a:gd name="adj2" fmla="val -129736"/>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Calibri" pitchFamily="34" charset="0"/>
                </a:rPr>
                <a:t>  维度选择</a:t>
              </a:r>
            </a:p>
          </p:txBody>
        </p:sp>
      </p:grpSp>
      <p:grpSp>
        <p:nvGrpSpPr>
          <p:cNvPr id="7" name="组合 19"/>
          <p:cNvGrpSpPr>
            <a:grpSpLocks/>
          </p:cNvGrpSpPr>
          <p:nvPr/>
        </p:nvGrpSpPr>
        <p:grpSpPr bwMode="auto">
          <a:xfrm>
            <a:off x="1643064" y="3686175"/>
            <a:ext cx="1785937" cy="1082279"/>
            <a:chOff x="292188" y="4734272"/>
            <a:chExt cx="2031457" cy="1514128"/>
          </a:xfrm>
        </p:grpSpPr>
        <p:sp>
          <p:nvSpPr>
            <p:cNvPr id="71689" name="Rectangle 20"/>
            <p:cNvSpPr>
              <a:spLocks noChangeArrowheads="1"/>
            </p:cNvSpPr>
            <p:nvPr/>
          </p:nvSpPr>
          <p:spPr bwMode="auto">
            <a:xfrm>
              <a:off x="292188" y="4734272"/>
              <a:ext cx="1510860" cy="1079873"/>
            </a:xfrm>
            <a:prstGeom prst="rect">
              <a:avLst/>
            </a:prstGeom>
            <a:noFill/>
            <a:ln w="158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endParaRPr lang="zh-CN" altLang="en-US">
                <a:latin typeface="Calibri" pitchFamily="34" charset="0"/>
              </a:endParaRPr>
            </a:p>
          </p:txBody>
        </p:sp>
        <p:sp>
          <p:nvSpPr>
            <p:cNvPr id="71690" name="AutoShape 27"/>
            <p:cNvSpPr>
              <a:spLocks noChangeArrowheads="1"/>
            </p:cNvSpPr>
            <p:nvPr/>
          </p:nvSpPr>
          <p:spPr bwMode="auto">
            <a:xfrm>
              <a:off x="1480387" y="5943600"/>
              <a:ext cx="843258" cy="304800"/>
            </a:xfrm>
            <a:prstGeom prst="wedgeRoundRectCallout">
              <a:avLst>
                <a:gd name="adj1" fmla="val -69977"/>
                <a:gd name="adj2" fmla="val -212472"/>
                <a:gd name="adj3" fmla="val 16667"/>
              </a:avLst>
            </a:prstGeom>
            <a:solidFill>
              <a:srgbClr val="FFC000"/>
            </a:solidFill>
            <a:ln w="9525" algn="ctr">
              <a:solidFill>
                <a:srgbClr val="FFFF99"/>
              </a:solidFill>
              <a:miter lim="800000"/>
              <a:headEnd/>
              <a:tailEnd/>
            </a:ln>
          </p:spPr>
          <p:txBody>
            <a:bodyPr anchor="ctr"/>
            <a:lstStyle>
              <a:lvl1pPr>
                <a:defRPr sz="1300" b="1">
                  <a:solidFill>
                    <a:schemeClr val="tx1"/>
                  </a:solidFill>
                  <a:latin typeface="Arial" pitchFamily="34" charset="0"/>
                  <a:ea typeface="宋体" pitchFamily="2" charset="-122"/>
                </a:defRPr>
              </a:lvl1pPr>
              <a:lvl2pPr marL="742950" indent="-285750">
                <a:defRPr sz="1300" b="1">
                  <a:solidFill>
                    <a:schemeClr val="tx1"/>
                  </a:solidFill>
                  <a:latin typeface="Arial" pitchFamily="34" charset="0"/>
                  <a:ea typeface="宋体" pitchFamily="2" charset="-122"/>
                </a:defRPr>
              </a:lvl2pPr>
              <a:lvl3pPr marL="1143000" indent="-228600">
                <a:defRPr sz="1300" b="1">
                  <a:solidFill>
                    <a:schemeClr val="tx1"/>
                  </a:solidFill>
                  <a:latin typeface="Arial" pitchFamily="34" charset="0"/>
                  <a:ea typeface="宋体" pitchFamily="2" charset="-122"/>
                </a:defRPr>
              </a:lvl3pPr>
              <a:lvl4pPr marL="1600200" indent="-228600">
                <a:defRPr sz="1300" b="1">
                  <a:solidFill>
                    <a:schemeClr val="tx1"/>
                  </a:solidFill>
                  <a:latin typeface="Arial" pitchFamily="34" charset="0"/>
                  <a:ea typeface="宋体" pitchFamily="2" charset="-122"/>
                </a:defRPr>
              </a:lvl4pPr>
              <a:lvl5pPr marL="2057400" indent="-228600">
                <a:defRPr sz="13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3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3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3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300" b="1">
                  <a:solidFill>
                    <a:schemeClr val="tx1"/>
                  </a:solidFill>
                  <a:latin typeface="Arial" pitchFamily="34" charset="0"/>
                  <a:ea typeface="宋体" pitchFamily="2" charset="-122"/>
                </a:defRPr>
              </a:lvl9pPr>
            </a:lstStyle>
            <a:p>
              <a:pPr eaLnBrk="1" hangingPunct="1"/>
              <a:r>
                <a:rPr lang="zh-CN" altLang="en-US" sz="1000">
                  <a:solidFill>
                    <a:srgbClr val="FF0000"/>
                  </a:solidFill>
                  <a:latin typeface="Calibri" pitchFamily="34" charset="0"/>
                </a:rPr>
                <a:t>图形选项</a:t>
              </a:r>
            </a:p>
          </p:txBody>
        </p:sp>
      </p:grpSp>
    </p:spTree>
    <p:extLst>
      <p:ext uri="{BB962C8B-B14F-4D97-AF65-F5344CB8AC3E}">
        <p14:creationId xmlns:p14="http://schemas.microsoft.com/office/powerpoint/2010/main" val="3781229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244734" y="4965993"/>
            <a:ext cx="581428" cy="223138"/>
          </a:xfrm>
          <a:prstGeom prst="rect">
            <a:avLst/>
          </a:prstGeom>
        </p:spPr>
        <p:txBody>
          <a:bodyPr wrap="square" lIns="68580" tIns="34290" rIns="68580" bIns="34290">
            <a:spAutoFit/>
          </a:bodyPr>
          <a:lstStyle/>
          <a:p>
            <a:pPr defTabSz="685800">
              <a:defRPr/>
            </a:pPr>
            <a:r>
              <a:rPr lang="en-US" altLang="zh-CN" sz="100" kern="0" dirty="0">
                <a:solidFill>
                  <a:prstClr val="white"/>
                </a:solidFill>
              </a:rPr>
              <a:t>PPT</a:t>
            </a:r>
            <a:r>
              <a:rPr lang="zh-CN" altLang="en-US" sz="100" kern="0" dirty="0">
                <a:solidFill>
                  <a:prstClr val="white"/>
                </a:solidFill>
              </a:rPr>
              <a:t>模板下载：</a:t>
            </a:r>
            <a:r>
              <a:rPr lang="en-US" altLang="zh-CN" sz="100" kern="0" dirty="0">
                <a:solidFill>
                  <a:prstClr val="white"/>
                </a:solidFill>
              </a:rPr>
              <a:t>www.1ppt.com/moban/     </a:t>
            </a:r>
            <a:r>
              <a:rPr lang="zh-CN" altLang="en-US" sz="100" kern="0" dirty="0">
                <a:solidFill>
                  <a:prstClr val="white"/>
                </a:solidFill>
              </a:rPr>
              <a:t>行业</a:t>
            </a:r>
            <a:r>
              <a:rPr lang="en-US" altLang="zh-CN" sz="100" kern="0" dirty="0">
                <a:solidFill>
                  <a:prstClr val="white"/>
                </a:solidFill>
              </a:rPr>
              <a:t>PPT</a:t>
            </a:r>
            <a:r>
              <a:rPr lang="zh-CN" altLang="en-US" sz="100" kern="0" dirty="0">
                <a:solidFill>
                  <a:prstClr val="white"/>
                </a:solidFill>
              </a:rPr>
              <a:t>模板：</a:t>
            </a:r>
            <a:r>
              <a:rPr lang="en-US" altLang="zh-CN" sz="100" kern="0" dirty="0">
                <a:solidFill>
                  <a:prstClr val="white"/>
                </a:solidFill>
              </a:rPr>
              <a:t>www.1ppt.com/hangye/ </a:t>
            </a:r>
          </a:p>
          <a:p>
            <a:pPr defTabSz="685800">
              <a:defRPr/>
            </a:pPr>
            <a:r>
              <a:rPr lang="zh-CN" altLang="en-US" sz="100" kern="0" dirty="0">
                <a:solidFill>
                  <a:prstClr val="white"/>
                </a:solidFill>
              </a:rPr>
              <a:t>节日</a:t>
            </a:r>
            <a:r>
              <a:rPr lang="en-US" altLang="zh-CN" sz="100" kern="0" dirty="0">
                <a:solidFill>
                  <a:prstClr val="white"/>
                </a:solidFill>
              </a:rPr>
              <a:t>PPT</a:t>
            </a:r>
            <a:r>
              <a:rPr lang="zh-CN" altLang="en-US" sz="100" kern="0" dirty="0">
                <a:solidFill>
                  <a:prstClr val="white"/>
                </a:solidFill>
              </a:rPr>
              <a:t>模板：</a:t>
            </a:r>
            <a:r>
              <a:rPr lang="en-US" altLang="zh-CN" sz="100" kern="0" dirty="0">
                <a:solidFill>
                  <a:prstClr val="white"/>
                </a:solidFill>
              </a:rPr>
              <a:t>www.1ppt.com/jieri/           PPT</a:t>
            </a:r>
            <a:r>
              <a:rPr lang="zh-CN" altLang="en-US" sz="100" kern="0" dirty="0">
                <a:solidFill>
                  <a:prstClr val="white"/>
                </a:solidFill>
              </a:rPr>
              <a:t>素材下载：</a:t>
            </a:r>
            <a:r>
              <a:rPr lang="en-US" altLang="zh-CN" sz="100" kern="0" dirty="0">
                <a:solidFill>
                  <a:prstClr val="white"/>
                </a:solidFill>
              </a:rPr>
              <a:t>www.1ppt.com/sucai/</a:t>
            </a:r>
          </a:p>
          <a:p>
            <a:pPr defTabSz="685800">
              <a:defRPr/>
            </a:pPr>
            <a:r>
              <a:rPr lang="en-US" altLang="zh-CN" sz="100" kern="0" dirty="0">
                <a:solidFill>
                  <a:prstClr val="white"/>
                </a:solidFill>
              </a:rPr>
              <a:t>PPT</a:t>
            </a:r>
            <a:r>
              <a:rPr lang="zh-CN" altLang="en-US" sz="100" kern="0" dirty="0">
                <a:solidFill>
                  <a:prstClr val="white"/>
                </a:solidFill>
              </a:rPr>
              <a:t>背景图片：</a:t>
            </a:r>
            <a:r>
              <a:rPr lang="en-US" altLang="zh-CN" sz="100" kern="0" dirty="0">
                <a:solidFill>
                  <a:prstClr val="white"/>
                </a:solidFill>
              </a:rPr>
              <a:t>www.1ppt.com/beijing/      PPT</a:t>
            </a:r>
            <a:r>
              <a:rPr lang="zh-CN" altLang="en-US" sz="100" kern="0" dirty="0">
                <a:solidFill>
                  <a:prstClr val="white"/>
                </a:solidFill>
              </a:rPr>
              <a:t>图表下载：</a:t>
            </a:r>
            <a:r>
              <a:rPr lang="en-US" altLang="zh-CN" sz="100" kern="0" dirty="0">
                <a:solidFill>
                  <a:prstClr val="white"/>
                </a:solidFill>
              </a:rPr>
              <a:t>www.1ppt.com/tubiao/      </a:t>
            </a:r>
          </a:p>
          <a:p>
            <a:pPr defTabSz="685800">
              <a:defRPr/>
            </a:pPr>
            <a:r>
              <a:rPr lang="zh-CN" altLang="en-US" sz="100" kern="0" dirty="0">
                <a:solidFill>
                  <a:prstClr val="white"/>
                </a:solidFill>
              </a:rPr>
              <a:t>优秀</a:t>
            </a:r>
            <a:r>
              <a:rPr lang="en-US" altLang="zh-CN" sz="100" kern="0" dirty="0">
                <a:solidFill>
                  <a:prstClr val="white"/>
                </a:solidFill>
              </a:rPr>
              <a:t>PPT</a:t>
            </a:r>
            <a:r>
              <a:rPr lang="zh-CN" altLang="en-US" sz="100" kern="0" dirty="0">
                <a:solidFill>
                  <a:prstClr val="white"/>
                </a:solidFill>
              </a:rPr>
              <a:t>下载：</a:t>
            </a:r>
            <a:r>
              <a:rPr lang="en-US" altLang="zh-CN" sz="100" kern="0" dirty="0">
                <a:solidFill>
                  <a:prstClr val="white"/>
                </a:solidFill>
              </a:rPr>
              <a:t>www.1ppt.com/xiazai/        PPT</a:t>
            </a:r>
            <a:r>
              <a:rPr lang="zh-CN" altLang="en-US" sz="100" kern="0" dirty="0">
                <a:solidFill>
                  <a:prstClr val="white"/>
                </a:solidFill>
              </a:rPr>
              <a:t>教程： </a:t>
            </a:r>
            <a:r>
              <a:rPr lang="en-US" altLang="zh-CN" sz="100" kern="0" dirty="0">
                <a:solidFill>
                  <a:prstClr val="white"/>
                </a:solidFill>
              </a:rPr>
              <a:t>www.1ppt.com/powerpoint/      </a:t>
            </a:r>
          </a:p>
          <a:p>
            <a:pPr defTabSz="685800">
              <a:defRPr/>
            </a:pPr>
            <a:r>
              <a:rPr lang="en-US" altLang="zh-CN" sz="100" kern="0" dirty="0">
                <a:solidFill>
                  <a:prstClr val="white"/>
                </a:solidFill>
              </a:rPr>
              <a:t>Word</a:t>
            </a:r>
            <a:r>
              <a:rPr lang="zh-CN" altLang="en-US" sz="100" kern="0" dirty="0">
                <a:solidFill>
                  <a:prstClr val="white"/>
                </a:solidFill>
              </a:rPr>
              <a:t>教程： </a:t>
            </a:r>
            <a:r>
              <a:rPr lang="en-US" altLang="zh-CN" sz="100" kern="0" dirty="0">
                <a:solidFill>
                  <a:prstClr val="white"/>
                </a:solidFill>
              </a:rPr>
              <a:t>www.1ppt.com/word/              Excel</a:t>
            </a:r>
            <a:r>
              <a:rPr lang="zh-CN" altLang="en-US" sz="100" kern="0" dirty="0">
                <a:solidFill>
                  <a:prstClr val="white"/>
                </a:solidFill>
              </a:rPr>
              <a:t>教程：</a:t>
            </a:r>
            <a:r>
              <a:rPr lang="en-US" altLang="zh-CN" sz="100" kern="0" dirty="0">
                <a:solidFill>
                  <a:prstClr val="white"/>
                </a:solidFill>
              </a:rPr>
              <a:t>www.1ppt.com/excel/  </a:t>
            </a:r>
          </a:p>
          <a:p>
            <a:pPr defTabSz="685800">
              <a:defRPr/>
            </a:pPr>
            <a:r>
              <a:rPr lang="zh-CN" altLang="en-US" sz="100" kern="0" dirty="0">
                <a:solidFill>
                  <a:prstClr val="white"/>
                </a:solidFill>
              </a:rPr>
              <a:t>资料下载：</a:t>
            </a:r>
            <a:r>
              <a:rPr lang="en-US" altLang="zh-CN" sz="100" kern="0" dirty="0">
                <a:solidFill>
                  <a:prstClr val="white"/>
                </a:solidFill>
              </a:rPr>
              <a:t>www.1ppt.com/ziliao/                PPT</a:t>
            </a:r>
            <a:r>
              <a:rPr lang="zh-CN" altLang="en-US" sz="100" kern="0" dirty="0">
                <a:solidFill>
                  <a:prstClr val="white"/>
                </a:solidFill>
              </a:rPr>
              <a:t>课件下载：</a:t>
            </a:r>
            <a:r>
              <a:rPr lang="en-US" altLang="zh-CN" sz="100" kern="0" dirty="0">
                <a:solidFill>
                  <a:prstClr val="white"/>
                </a:solidFill>
              </a:rPr>
              <a:t>www.1ppt.com/kejian/ </a:t>
            </a:r>
          </a:p>
          <a:p>
            <a:pPr defTabSz="685800">
              <a:defRPr/>
            </a:pPr>
            <a:r>
              <a:rPr lang="zh-CN" altLang="en-US" sz="100" kern="0" dirty="0">
                <a:solidFill>
                  <a:prstClr val="white"/>
                </a:solidFill>
              </a:rPr>
              <a:t>范文下载：</a:t>
            </a:r>
            <a:r>
              <a:rPr lang="en-US" altLang="zh-CN" sz="100" kern="0" dirty="0">
                <a:solidFill>
                  <a:prstClr val="white"/>
                </a:solidFill>
              </a:rPr>
              <a:t>www.1ppt.com/fanwen/             </a:t>
            </a:r>
            <a:r>
              <a:rPr lang="zh-CN" altLang="en-US" sz="100" kern="0" dirty="0">
                <a:solidFill>
                  <a:prstClr val="white"/>
                </a:solidFill>
              </a:rPr>
              <a:t>试卷下载：</a:t>
            </a:r>
            <a:r>
              <a:rPr lang="en-US" altLang="zh-CN" sz="100" kern="0" dirty="0">
                <a:solidFill>
                  <a:prstClr val="white"/>
                </a:solidFill>
              </a:rPr>
              <a:t>www.1ppt.com/shiti/  </a:t>
            </a:r>
          </a:p>
          <a:p>
            <a:pPr defTabSz="685800">
              <a:defRPr/>
            </a:pPr>
            <a:r>
              <a:rPr lang="zh-CN" altLang="en-US" sz="100" kern="0" dirty="0">
                <a:solidFill>
                  <a:prstClr val="white"/>
                </a:solidFill>
              </a:rPr>
              <a:t>教案下载：</a:t>
            </a:r>
            <a:r>
              <a:rPr lang="en-US" altLang="zh-CN" sz="100" kern="0" dirty="0">
                <a:solidFill>
                  <a:prstClr val="white"/>
                </a:solidFill>
              </a:rPr>
              <a:t>www.1ppt.com/jiaoan/        </a:t>
            </a:r>
          </a:p>
          <a:p>
            <a:pPr defTabSz="685800">
              <a:defRPr/>
            </a:pPr>
            <a:r>
              <a:rPr lang="zh-CN" altLang="en-US" sz="100" kern="0" dirty="0">
                <a:solidFill>
                  <a:prstClr val="white"/>
                </a:solidFill>
              </a:rPr>
              <a:t>字体下载：</a:t>
            </a:r>
            <a:r>
              <a:rPr lang="en-US" altLang="zh-CN" sz="100" kern="0" dirty="0">
                <a:solidFill>
                  <a:prstClr val="white"/>
                </a:solidFill>
              </a:rPr>
              <a:t>www.1ppt.com/ziti/</a:t>
            </a:r>
          </a:p>
          <a:p>
            <a:pPr defTabSz="685800">
              <a:defRPr/>
            </a:pPr>
            <a:r>
              <a:rPr lang="en-US" altLang="zh-CN" sz="100" kern="0" dirty="0">
                <a:solidFill>
                  <a:prstClr val="white"/>
                </a:solidFill>
              </a:rPr>
              <a:t> </a:t>
            </a:r>
            <a:endParaRPr lang="zh-CN" altLang="en-US" sz="100" kern="0" dirty="0">
              <a:solidFill>
                <a:prstClr val="white"/>
              </a:solidFill>
            </a:endParaRPr>
          </a:p>
        </p:txBody>
      </p:sp>
      <p:sp>
        <p:nvSpPr>
          <p:cNvPr id="4" name="文本框 3"/>
          <p:cNvSpPr txBox="1"/>
          <p:nvPr/>
        </p:nvSpPr>
        <p:spPr>
          <a:xfrm>
            <a:off x="2555776" y="3363838"/>
            <a:ext cx="4392489" cy="861774"/>
          </a:xfrm>
          <a:prstGeom prst="rect">
            <a:avLst/>
          </a:prstGeom>
          <a:noFill/>
          <a:effectLst/>
        </p:spPr>
        <p:txBody>
          <a:bodyPr wrap="square" rtlCol="0">
            <a:spAutoFit/>
          </a:bodyPr>
          <a:lstStyle/>
          <a:p>
            <a:r>
              <a:rPr lang="en-US" altLang="zh-CN" sz="5000" b="1" kern="2200" spc="450" dirty="0" smtClean="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itchFamily="34" charset="-122"/>
                <a:ea typeface="微软雅黑" pitchFamily="34" charset="-122"/>
                <a:sym typeface="微软雅黑"/>
              </a:rPr>
              <a:t>THANKS!</a:t>
            </a:r>
            <a:endParaRPr lang="zh-CN" altLang="en-US" sz="5000" b="1" kern="2200" spc="450" dirty="0">
              <a:gradFill flip="none" rotWithShape="1">
                <a:gsLst>
                  <a:gs pos="0">
                    <a:srgbClr val="0070C0">
                      <a:shade val="30000"/>
                      <a:satMod val="115000"/>
                    </a:srgbClr>
                  </a:gs>
                  <a:gs pos="44000">
                    <a:srgbClr val="0070C0">
                      <a:shade val="67500"/>
                      <a:satMod val="115000"/>
                    </a:srgbClr>
                  </a:gs>
                  <a:gs pos="75000">
                    <a:srgbClr val="00B0F0"/>
                  </a:gs>
                  <a:gs pos="56000">
                    <a:srgbClr val="0070C0">
                      <a:shade val="100000"/>
                      <a:satMod val="115000"/>
                    </a:srgbClr>
                  </a:gs>
                </a:gsLst>
                <a:lin ang="18000000" scaled="0"/>
                <a:tileRect/>
              </a:gradFill>
              <a:latin typeface="微软雅黑" pitchFamily="34" charset="-122"/>
              <a:ea typeface="微软雅黑" pitchFamily="34" charset="-122"/>
              <a:sym typeface="微软雅黑"/>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10" y="1000607"/>
            <a:ext cx="1785950" cy="1785950"/>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3286116" y="1003475"/>
            <a:ext cx="1785950" cy="17859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5929323" y="1000114"/>
            <a:ext cx="1785949" cy="1771942"/>
          </a:xfrm>
          <a:prstGeom prst="rect">
            <a:avLst/>
          </a:prstGeom>
          <a:noFill/>
          <a:ln w="9525">
            <a:noFill/>
            <a:miter lim="800000"/>
            <a:headEnd/>
            <a:tailEnd/>
          </a:ln>
          <a:effectLst/>
        </p:spPr>
      </p:pic>
      <p:sp>
        <p:nvSpPr>
          <p:cNvPr id="7" name="TextBox 6"/>
          <p:cNvSpPr txBox="1"/>
          <p:nvPr/>
        </p:nvSpPr>
        <p:spPr>
          <a:xfrm>
            <a:off x="857224" y="2928940"/>
            <a:ext cx="1428760" cy="338554"/>
          </a:xfrm>
          <a:prstGeom prst="rect">
            <a:avLst/>
          </a:prstGeom>
          <a:noFill/>
        </p:spPr>
        <p:txBody>
          <a:bodyPr wrap="square" rtlCol="0">
            <a:spAutoFit/>
          </a:bodyPr>
          <a:lstStyle/>
          <a:p>
            <a:r>
              <a:rPr lang="zh-CN" altLang="en-US" sz="1600" dirty="0" smtClean="0"/>
              <a:t>微信公众号</a:t>
            </a:r>
            <a:endParaRPr lang="zh-CN" altLang="en-US" sz="1600" dirty="0"/>
          </a:p>
        </p:txBody>
      </p:sp>
      <p:sp>
        <p:nvSpPr>
          <p:cNvPr id="9" name="TextBox 8"/>
          <p:cNvSpPr txBox="1"/>
          <p:nvPr/>
        </p:nvSpPr>
        <p:spPr>
          <a:xfrm>
            <a:off x="3571868" y="3000378"/>
            <a:ext cx="1428760" cy="338554"/>
          </a:xfrm>
          <a:prstGeom prst="rect">
            <a:avLst/>
          </a:prstGeom>
          <a:noFill/>
        </p:spPr>
        <p:txBody>
          <a:bodyPr wrap="square" rtlCol="0">
            <a:spAutoFit/>
          </a:bodyPr>
          <a:lstStyle/>
          <a:p>
            <a:r>
              <a:rPr lang="zh-CN" altLang="en-US" sz="1600" dirty="0" smtClean="0"/>
              <a:t>苹果手机端</a:t>
            </a:r>
            <a:endParaRPr lang="zh-CN" altLang="en-US" sz="1600" dirty="0"/>
          </a:p>
        </p:txBody>
      </p:sp>
      <p:sp>
        <p:nvSpPr>
          <p:cNvPr id="10" name="TextBox 9"/>
          <p:cNvSpPr txBox="1"/>
          <p:nvPr/>
        </p:nvSpPr>
        <p:spPr>
          <a:xfrm>
            <a:off x="6215074" y="3000378"/>
            <a:ext cx="1428760" cy="338554"/>
          </a:xfrm>
          <a:prstGeom prst="rect">
            <a:avLst/>
          </a:prstGeom>
          <a:noFill/>
        </p:spPr>
        <p:txBody>
          <a:bodyPr wrap="square" rtlCol="0">
            <a:spAutoFit/>
          </a:bodyPr>
          <a:lstStyle/>
          <a:p>
            <a:r>
              <a:rPr lang="zh-CN" altLang="en-US" sz="1600" dirty="0" smtClean="0"/>
              <a:t>安卓手机端</a:t>
            </a:r>
            <a:endParaRPr lang="zh-CN" altLang="en-US" sz="1600" dirty="0"/>
          </a:p>
        </p:txBody>
      </p:sp>
    </p:spTree>
    <p:extLst>
      <p:ext uri="{BB962C8B-B14F-4D97-AF65-F5344CB8AC3E}">
        <p14:creationId xmlns:p14="http://schemas.microsoft.com/office/powerpoint/2010/main" val="10879820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061610" y="706075"/>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580633" y="4125768"/>
            <a:ext cx="4259481" cy="46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9" name="单圆角矩形 8"/>
          <p:cNvSpPr/>
          <p:nvPr/>
        </p:nvSpPr>
        <p:spPr>
          <a:xfrm>
            <a:off x="4580633" y="3723878"/>
            <a:ext cx="1332000" cy="334601"/>
          </a:xfrm>
          <a:prstGeom prst="round1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300" dirty="0" smtClean="0">
                <a:solidFill>
                  <a:schemeClr val="tx1"/>
                </a:solidFill>
                <a:latin typeface="微软雅黑" panose="020B0503020204020204" pitchFamily="34" charset="-122"/>
                <a:ea typeface="微软雅黑" panose="020B0503020204020204" pitchFamily="34" charset="-122"/>
              </a:rPr>
              <a:t>愿</a:t>
            </a:r>
            <a:r>
              <a:rPr lang="zh-CN" altLang="en-US" sz="1400" b="1" spc="300" dirty="0">
                <a:solidFill>
                  <a:schemeClr val="tx1"/>
                </a:solidFill>
                <a:latin typeface="微软雅黑" panose="020B0503020204020204" pitchFamily="34" charset="-122"/>
                <a:ea typeface="微软雅黑" panose="020B0503020204020204" pitchFamily="34" charset="-122"/>
              </a:rPr>
              <a:t>景</a:t>
            </a:r>
          </a:p>
        </p:txBody>
      </p:sp>
      <p:sp>
        <p:nvSpPr>
          <p:cNvPr id="10" name="矩形 9"/>
          <p:cNvSpPr/>
          <p:nvPr/>
        </p:nvSpPr>
        <p:spPr>
          <a:xfrm>
            <a:off x="4684652" y="4206690"/>
            <a:ext cx="3997871" cy="306156"/>
          </a:xfrm>
          <a:prstGeom prst="rect">
            <a:avLst/>
          </a:prstGeom>
        </p:spPr>
        <p:txBody>
          <a:bodyPr wrap="square" lIns="91424" tIns="45711" rIns="91424" bIns="45711" anchor="ctr">
            <a:spAutoFit/>
          </a:bodyPr>
          <a:lstStyle/>
          <a:p>
            <a:pPr>
              <a:lnSpc>
                <a:spcPct val="150000"/>
              </a:lnSpc>
            </a:pPr>
            <a:r>
              <a:rPr lang="zh-CN" altLang="en-US" sz="1050" dirty="0" smtClean="0">
                <a:solidFill>
                  <a:schemeClr val="bg1"/>
                </a:solidFill>
                <a:latin typeface="微软雅黑" panose="020B0503020204020204" pitchFamily="34" charset="-122"/>
                <a:ea typeface="微软雅黑" panose="020B0503020204020204" pitchFamily="34" charset="-122"/>
              </a:rPr>
              <a:t>创建</a:t>
            </a:r>
            <a:r>
              <a:rPr lang="zh-CN" altLang="en-US" sz="1050" dirty="0">
                <a:solidFill>
                  <a:schemeClr val="bg1"/>
                </a:solidFill>
                <a:latin typeface="微软雅黑" panose="020B0503020204020204" pitchFamily="34" charset="-122"/>
                <a:ea typeface="微软雅黑" panose="020B0503020204020204" pitchFamily="34" charset="-122"/>
              </a:rPr>
              <a:t>国内一流的宏观经济大数据和软件</a:t>
            </a:r>
            <a:r>
              <a:rPr lang="zh-CN" altLang="en-US" sz="1050" dirty="0" smtClean="0">
                <a:solidFill>
                  <a:schemeClr val="bg1"/>
                </a:solidFill>
                <a:latin typeface="微软雅黑" panose="020B0503020204020204" pitchFamily="34" charset="-122"/>
                <a:ea typeface="微软雅黑" panose="020B0503020204020204" pitchFamily="34" charset="-122"/>
              </a:rPr>
              <a:t>企业</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00971" y="3383492"/>
            <a:ext cx="3909833" cy="1246477"/>
          </a:xfrm>
          <a:prstGeom prst="rect">
            <a:avLst/>
          </a:prstGeom>
        </p:spPr>
        <p:txBody>
          <a:bodyPr wrap="square" lIns="91424" tIns="45711" rIns="91424" bIns="45711">
            <a:spAutoFit/>
          </a:bodyPr>
          <a:lstStyle/>
          <a:p>
            <a:pPr>
              <a:lnSpc>
                <a:spcPct val="150000"/>
              </a:lnSpc>
            </a:pPr>
            <a:r>
              <a:rPr lang="zh-CN" altLang="en-US" sz="1000" dirty="0" smtClean="0">
                <a:latin typeface="微软雅黑" panose="020B0503020204020204" pitchFamily="34" charset="-122"/>
                <a:ea typeface="微软雅黑" panose="020B0503020204020204" pitchFamily="34" charset="-122"/>
              </a:rPr>
              <a:t>          国</a:t>
            </a:r>
            <a:r>
              <a:rPr lang="zh-CN" altLang="en-US" sz="1000" dirty="0">
                <a:latin typeface="微软雅黑" panose="020B0503020204020204" pitchFamily="34" charset="-122"/>
                <a:ea typeface="微软雅黑" panose="020B0503020204020204" pitchFamily="34" charset="-122"/>
              </a:rPr>
              <a:t>研网创建</a:t>
            </a:r>
            <a:r>
              <a:rPr lang="en-US" altLang="zh-CN" sz="1000" dirty="0" smtClean="0">
                <a:latin typeface="微软雅黑" panose="020B0503020204020204" pitchFamily="34" charset="-122"/>
                <a:ea typeface="微软雅黑" panose="020B0503020204020204" pitchFamily="34" charset="-122"/>
              </a:rPr>
              <a:t>20</a:t>
            </a:r>
            <a:r>
              <a:rPr lang="zh-CN" altLang="en-US" sz="1000" dirty="0" smtClean="0">
                <a:latin typeface="微软雅黑" panose="020B0503020204020204" pitchFamily="34" charset="-122"/>
                <a:ea typeface="微软雅黑" panose="020B0503020204020204" pitchFamily="34" charset="-122"/>
              </a:rPr>
              <a:t>年</a:t>
            </a:r>
            <a:r>
              <a:rPr lang="zh-CN" altLang="en-US" sz="1000" dirty="0">
                <a:latin typeface="微软雅黑" panose="020B0503020204020204" pitchFamily="34" charset="-122"/>
                <a:ea typeface="微软雅黑" panose="020B0503020204020204" pitchFamily="34" charset="-122"/>
              </a:rPr>
              <a:t>来，广泛与各类智库、研究机构合作，以“专业性、权威性、前瞻性、指导性和包容性”为原则</a:t>
            </a:r>
            <a:r>
              <a:rPr lang="zh-CN" altLang="en-US" sz="1000" dirty="0" smtClean="0">
                <a:latin typeface="微软雅黑" panose="020B0503020204020204" pitchFamily="34" charset="-122"/>
                <a:ea typeface="微软雅黑" panose="020B0503020204020204" pitchFamily="34" charset="-122"/>
              </a:rPr>
              <a:t>，先进</a:t>
            </a:r>
            <a:r>
              <a:rPr lang="zh-CN" altLang="en-US" sz="1000" dirty="0">
                <a:latin typeface="微软雅黑" panose="020B0503020204020204" pitchFamily="34" charset="-122"/>
                <a:ea typeface="微软雅黑" panose="020B0503020204020204" pitchFamily="34" charset="-122"/>
              </a:rPr>
              <a:t>的技术手段和工具，是做好政策研究工作的有力保证</a:t>
            </a:r>
            <a:r>
              <a:rPr lang="zh-CN" altLang="en-US" sz="1000" dirty="0" smtClean="0">
                <a:latin typeface="微软雅黑" panose="020B0503020204020204" pitchFamily="34" charset="-122"/>
                <a:ea typeface="微软雅黑" panose="020B0503020204020204" pitchFamily="34" charset="-122"/>
              </a:rPr>
              <a:t>。国研网将以做好国家建设中国特色新型智库的支撑服务为宗旨，不断开拓创新，创建</a:t>
            </a:r>
            <a:r>
              <a:rPr lang="zh-CN" altLang="en-US" sz="1000" dirty="0">
                <a:latin typeface="微软雅黑" panose="020B0503020204020204" pitchFamily="34" charset="-122"/>
                <a:ea typeface="微软雅黑" panose="020B0503020204020204" pitchFamily="34" charset="-122"/>
              </a:rPr>
              <a:t>国内一流的宏观经济大数据和软件企业。</a:t>
            </a:r>
          </a:p>
        </p:txBody>
      </p:sp>
      <p:sp>
        <p:nvSpPr>
          <p:cNvPr id="13" name="矩形 12"/>
          <p:cNvSpPr/>
          <p:nvPr/>
        </p:nvSpPr>
        <p:spPr>
          <a:xfrm>
            <a:off x="4560868" y="1225315"/>
            <a:ext cx="4259481" cy="75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14" name="单圆角矩形 13"/>
          <p:cNvSpPr/>
          <p:nvPr/>
        </p:nvSpPr>
        <p:spPr>
          <a:xfrm>
            <a:off x="4560868" y="843558"/>
            <a:ext cx="1332000" cy="334601"/>
          </a:xfrm>
          <a:prstGeom prst="round1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300" dirty="0" smtClean="0">
                <a:solidFill>
                  <a:schemeClr val="tx1"/>
                </a:solidFill>
                <a:latin typeface="微软雅黑" panose="020B0503020204020204" pitchFamily="34" charset="-122"/>
                <a:ea typeface="微软雅黑" panose="020B0503020204020204" pitchFamily="34" charset="-122"/>
              </a:rPr>
              <a:t>创建</a:t>
            </a:r>
            <a:endParaRPr lang="zh-CN" altLang="en-US" sz="1400" b="1" spc="3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4664887" y="1176249"/>
            <a:ext cx="4155462" cy="819437"/>
          </a:xfrm>
          <a:prstGeom prst="rect">
            <a:avLst/>
          </a:prstGeom>
        </p:spPr>
        <p:txBody>
          <a:bodyPr wrap="square" lIns="91424" tIns="45711" rIns="91424" bIns="45711" anchor="ctr">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创建于</a:t>
            </a:r>
            <a:r>
              <a:rPr lang="en-US" altLang="zh-CN" sz="1050" dirty="0">
                <a:solidFill>
                  <a:schemeClr val="bg1"/>
                </a:solidFill>
                <a:latin typeface="微软雅黑" panose="020B0503020204020204" pitchFamily="34" charset="-122"/>
                <a:ea typeface="微软雅黑" panose="020B0503020204020204" pitchFamily="34" charset="-122"/>
              </a:rPr>
              <a:t>1998 </a:t>
            </a:r>
            <a:r>
              <a:rPr lang="zh-CN" altLang="en-US" sz="1050" dirty="0">
                <a:solidFill>
                  <a:schemeClr val="bg1"/>
                </a:solidFill>
                <a:latin typeface="微软雅黑" panose="020B0503020204020204" pitchFamily="34" charset="-122"/>
                <a:ea typeface="微软雅黑" panose="020B0503020204020204" pitchFamily="34" charset="-122"/>
              </a:rPr>
              <a:t>年</a:t>
            </a:r>
            <a:r>
              <a:rPr lang="en-US" altLang="zh-CN" sz="1050" dirty="0">
                <a:solidFill>
                  <a:schemeClr val="bg1"/>
                </a:solidFill>
                <a:latin typeface="微软雅黑" panose="020B0503020204020204" pitchFamily="34" charset="-122"/>
                <a:ea typeface="微软雅黑" panose="020B0503020204020204" pitchFamily="34" charset="-122"/>
              </a:rPr>
              <a:t>3 </a:t>
            </a:r>
            <a:r>
              <a:rPr lang="zh-CN" altLang="en-US" sz="1050" dirty="0">
                <a:solidFill>
                  <a:schemeClr val="bg1"/>
                </a:solidFill>
                <a:latin typeface="微软雅黑" panose="020B0503020204020204" pitchFamily="34" charset="-122"/>
                <a:ea typeface="微软雅黑" panose="020B0503020204020204" pitchFamily="34" charset="-122"/>
              </a:rPr>
              <a:t>月，最初为国务院发展研究中心利用互联网、信息化手段为中央提供应对</a:t>
            </a:r>
            <a:r>
              <a:rPr lang="en-US" altLang="zh-CN" sz="1050" dirty="0" smtClean="0">
                <a:solidFill>
                  <a:schemeClr val="bg1"/>
                </a:solidFill>
                <a:latin typeface="微软雅黑" panose="020B0503020204020204" pitchFamily="34" charset="-122"/>
                <a:ea typeface="微软雅黑" panose="020B0503020204020204" pitchFamily="34" charset="-122"/>
              </a:rPr>
              <a:t>1997</a:t>
            </a:r>
            <a:r>
              <a:rPr lang="zh-CN" altLang="en-US" sz="1050" dirty="0" smtClean="0">
                <a:solidFill>
                  <a:schemeClr val="bg1"/>
                </a:solidFill>
                <a:latin typeface="微软雅黑" panose="020B0503020204020204" pitchFamily="34" charset="-122"/>
                <a:ea typeface="微软雅黑" panose="020B0503020204020204" pitchFamily="34" charset="-122"/>
              </a:rPr>
              <a:t>年</a:t>
            </a:r>
            <a:r>
              <a:rPr lang="zh-CN" altLang="en-US" sz="1050" dirty="0">
                <a:solidFill>
                  <a:schemeClr val="bg1"/>
                </a:solidFill>
                <a:latin typeface="微软雅黑" panose="020B0503020204020204" pitchFamily="34" charset="-122"/>
                <a:ea typeface="微软雅黑" panose="020B0503020204020204" pitchFamily="34" charset="-122"/>
              </a:rPr>
              <a:t>亚洲金融危机策略所筹建的宏观经济网络信息平台。</a:t>
            </a:r>
          </a:p>
        </p:txBody>
      </p:sp>
      <p:sp>
        <p:nvSpPr>
          <p:cNvPr id="16" name="矩形 15"/>
          <p:cNvSpPr/>
          <p:nvPr/>
        </p:nvSpPr>
        <p:spPr>
          <a:xfrm>
            <a:off x="4560991" y="2685608"/>
            <a:ext cx="4279123" cy="8178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13"/>
          </a:p>
        </p:txBody>
      </p:sp>
      <p:sp>
        <p:nvSpPr>
          <p:cNvPr id="17" name="单圆角矩形 16"/>
          <p:cNvSpPr/>
          <p:nvPr/>
        </p:nvSpPr>
        <p:spPr>
          <a:xfrm>
            <a:off x="4560991" y="2283718"/>
            <a:ext cx="1332000" cy="334601"/>
          </a:xfrm>
          <a:prstGeom prst="round1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300" dirty="0" smtClean="0">
                <a:solidFill>
                  <a:schemeClr val="tx1"/>
                </a:solidFill>
                <a:latin typeface="微软雅黑" panose="020B0503020204020204" pitchFamily="34" charset="-122"/>
                <a:ea typeface="微软雅黑" panose="020B0503020204020204" pitchFamily="34" charset="-122"/>
              </a:rPr>
              <a:t>业务范围</a:t>
            </a:r>
            <a:endParaRPr lang="zh-CN" altLang="en-US" sz="1400" b="1" spc="300" dirty="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4665010" y="2643758"/>
            <a:ext cx="4155339" cy="819437"/>
          </a:xfrm>
          <a:prstGeom prst="rect">
            <a:avLst/>
          </a:prstGeom>
        </p:spPr>
        <p:txBody>
          <a:bodyPr wrap="square" lIns="91424" tIns="45711" rIns="91424" bIns="45711" anchor="ctr">
            <a:spAutoFit/>
          </a:bodyPr>
          <a:lstStyle/>
          <a:p>
            <a:pPr>
              <a:lnSpc>
                <a:spcPct val="150000"/>
              </a:lnSpc>
            </a:pPr>
            <a:r>
              <a:rPr lang="zh-CN" altLang="en-US" sz="1050" dirty="0" smtClean="0">
                <a:solidFill>
                  <a:schemeClr val="bg1"/>
                </a:solidFill>
                <a:latin typeface="微软雅黑" panose="020B0503020204020204" pitchFamily="34" charset="-122"/>
                <a:ea typeface="微软雅黑" panose="020B0503020204020204" pitchFamily="34" charset="-122"/>
              </a:rPr>
              <a:t>以</a:t>
            </a:r>
            <a:r>
              <a:rPr lang="zh-CN" altLang="en-US" sz="1050" dirty="0">
                <a:solidFill>
                  <a:schemeClr val="bg1"/>
                </a:solidFill>
                <a:latin typeface="微软雅黑" panose="020B0503020204020204" pitchFamily="34" charset="-122"/>
                <a:ea typeface="微软雅黑" panose="020B0503020204020204" pitchFamily="34" charset="-122"/>
              </a:rPr>
              <a:t>宏观大数据产品、宏观经济业务软件、课题研究和咨询服务为</a:t>
            </a:r>
            <a:r>
              <a:rPr lang="zh-CN" altLang="en-US" sz="1050" dirty="0" smtClean="0">
                <a:solidFill>
                  <a:schemeClr val="bg1"/>
                </a:solidFill>
                <a:latin typeface="微软雅黑" panose="020B0503020204020204" pitchFamily="34" charset="-122"/>
                <a:ea typeface="微软雅黑" panose="020B0503020204020204" pitchFamily="34" charset="-122"/>
              </a:rPr>
              <a:t>核心，</a:t>
            </a:r>
            <a:r>
              <a:rPr lang="zh-CN" altLang="en-US" sz="1050" dirty="0">
                <a:solidFill>
                  <a:schemeClr val="bg1"/>
                </a:solidFill>
                <a:latin typeface="微软雅黑" panose="020B0503020204020204" pitchFamily="34" charset="-122"/>
                <a:ea typeface="微软雅黑" panose="020B0503020204020204" pitchFamily="34" charset="-122"/>
              </a:rPr>
              <a:t>为国家建设中国特色新型智库提供全方位信息技术支撑，为中国各级政府部门、研究机构和企业提供决策参考。</a:t>
            </a:r>
          </a:p>
        </p:txBody>
      </p:sp>
      <p:sp>
        <p:nvSpPr>
          <p:cNvPr id="22" name="文本框 4"/>
          <p:cNvSpPr txBox="1"/>
          <p:nvPr/>
        </p:nvSpPr>
        <p:spPr>
          <a:xfrm>
            <a:off x="3419874" y="267494"/>
            <a:ext cx="2304254" cy="438582"/>
          </a:xfrm>
          <a:prstGeom prst="rect">
            <a:avLst/>
          </a:prstGeom>
          <a:noFill/>
        </p:spPr>
        <p:txBody>
          <a:bodyPr wrap="square" lIns="68580" tIns="34290" rIns="68580" bIns="34290" rtlCol="0">
            <a:spAutoFit/>
          </a:bodyPr>
          <a:lstStyle/>
          <a:p>
            <a:pPr algn="ctr"/>
            <a:r>
              <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rPr>
              <a:t>关于</a:t>
            </a:r>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我们</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49" y="880125"/>
            <a:ext cx="3061476" cy="2195302"/>
          </a:xfrm>
          <a:prstGeom prst="rect">
            <a:avLst/>
          </a:prstGeom>
        </p:spPr>
      </p:pic>
    </p:spTree>
    <p:extLst>
      <p:ext uri="{BB962C8B-B14F-4D97-AF65-F5344CB8AC3E}">
        <p14:creationId xmlns:p14="http://schemas.microsoft.com/office/powerpoint/2010/main" val="364295993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90"/>
                                          </p:val>
                                        </p:tav>
                                        <p:tav tm="100000">
                                          <p:val>
                                            <p:fltVal val="0"/>
                                          </p:val>
                                        </p:tav>
                                      </p:tavLst>
                                    </p:anim>
                                    <p:animEffect transition="in" filter="fade">
                                      <p:cBhvr>
                                        <p:cTn id="10" dur="500"/>
                                        <p:tgtEl>
                                          <p:spTgt spid="22"/>
                                        </p:tgtEl>
                                      </p:cBhvr>
                                    </p:animEffect>
                                  </p:childTnLst>
                                </p:cTn>
                              </p:par>
                            </p:childTnLst>
                          </p:cTn>
                        </p:par>
                        <p:par>
                          <p:cTn id="11" fill="hold">
                            <p:stCondLst>
                              <p:cond delay="575"/>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575"/>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075"/>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575"/>
                            </p:stCondLst>
                            <p:childTnLst>
                              <p:par>
                                <p:cTn id="29" presetID="2" presetClass="entr" presetSubtype="2"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3075"/>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3575"/>
                            </p:stCondLst>
                            <p:childTnLst>
                              <p:par>
                                <p:cTn id="38" presetID="53" presetClass="entr" presetSubtype="16" fill="hold" grpId="0" nodeType="afterEffect">
                                  <p:stCondLst>
                                    <p:cond delay="0"/>
                                  </p:stCondLst>
                                  <p:iterate type="lt">
                                    <p:tmPct val="18000"/>
                                  </p:iterate>
                                  <p:childTnLst>
                                    <p:set>
                                      <p:cBhvr>
                                        <p:cTn id="39" dur="1" fill="hold">
                                          <p:stCondLst>
                                            <p:cond delay="0"/>
                                          </p:stCondLst>
                                        </p:cTn>
                                        <p:tgtEl>
                                          <p:spTgt spid="15"/>
                                        </p:tgtEl>
                                        <p:attrNameLst>
                                          <p:attrName>style.visibility</p:attrName>
                                        </p:attrNameLst>
                                      </p:cBhvr>
                                      <p:to>
                                        <p:strVal val="visible"/>
                                      </p:to>
                                    </p:set>
                                    <p:anim calcmode="lin" valueType="num">
                                      <p:cBhvr>
                                        <p:cTn id="40" dur="300" fill="hold"/>
                                        <p:tgtEl>
                                          <p:spTgt spid="15"/>
                                        </p:tgtEl>
                                        <p:attrNameLst>
                                          <p:attrName>ppt_w</p:attrName>
                                        </p:attrNameLst>
                                      </p:cBhvr>
                                      <p:tavLst>
                                        <p:tav tm="0">
                                          <p:val>
                                            <p:fltVal val="0"/>
                                          </p:val>
                                        </p:tav>
                                        <p:tav tm="100000">
                                          <p:val>
                                            <p:strVal val="#ppt_w"/>
                                          </p:val>
                                        </p:tav>
                                      </p:tavLst>
                                    </p:anim>
                                    <p:anim calcmode="lin" valueType="num">
                                      <p:cBhvr>
                                        <p:cTn id="41" dur="300" fill="hold"/>
                                        <p:tgtEl>
                                          <p:spTgt spid="15"/>
                                        </p:tgtEl>
                                        <p:attrNameLst>
                                          <p:attrName>ppt_h</p:attrName>
                                        </p:attrNameLst>
                                      </p:cBhvr>
                                      <p:tavLst>
                                        <p:tav tm="0">
                                          <p:val>
                                            <p:fltVal val="0"/>
                                          </p:val>
                                        </p:tav>
                                        <p:tav tm="100000">
                                          <p:val>
                                            <p:strVal val="#ppt_h"/>
                                          </p:val>
                                        </p:tav>
                                      </p:tavLst>
                                    </p:anim>
                                    <p:animEffect transition="in" filter="fade">
                                      <p:cBhvr>
                                        <p:cTn id="42" dur="300"/>
                                        <p:tgtEl>
                                          <p:spTgt spid="15"/>
                                        </p:tgtEl>
                                      </p:cBhvr>
                                    </p:animEffect>
                                  </p:childTnLst>
                                </p:cTn>
                              </p:par>
                            </p:childTnLst>
                          </p:cTn>
                        </p:par>
                        <p:par>
                          <p:cTn id="43" fill="hold">
                            <p:stCondLst>
                              <p:cond delay="7547"/>
                            </p:stCondLst>
                            <p:childTnLst>
                              <p:par>
                                <p:cTn id="44" presetID="2" presetClass="entr" presetSubtype="2"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8047"/>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8547"/>
                            </p:stCondLst>
                            <p:childTnLst>
                              <p:par>
                                <p:cTn id="53" presetID="53" presetClass="entr" presetSubtype="16" fill="hold" grpId="0" nodeType="afterEffect">
                                  <p:stCondLst>
                                    <p:cond delay="0"/>
                                  </p:stCondLst>
                                  <p:iterate type="lt">
                                    <p:tmPct val="18000"/>
                                  </p:iterate>
                                  <p:childTnLst>
                                    <p:set>
                                      <p:cBhvr>
                                        <p:cTn id="54" dur="1" fill="hold">
                                          <p:stCondLst>
                                            <p:cond delay="0"/>
                                          </p:stCondLst>
                                        </p:cTn>
                                        <p:tgtEl>
                                          <p:spTgt spid="18"/>
                                        </p:tgtEl>
                                        <p:attrNameLst>
                                          <p:attrName>style.visibility</p:attrName>
                                        </p:attrNameLst>
                                      </p:cBhvr>
                                      <p:to>
                                        <p:strVal val="visible"/>
                                      </p:to>
                                    </p:set>
                                    <p:anim calcmode="lin" valueType="num">
                                      <p:cBhvr>
                                        <p:cTn id="55" dur="300" fill="hold"/>
                                        <p:tgtEl>
                                          <p:spTgt spid="18"/>
                                        </p:tgtEl>
                                        <p:attrNameLst>
                                          <p:attrName>ppt_w</p:attrName>
                                        </p:attrNameLst>
                                      </p:cBhvr>
                                      <p:tavLst>
                                        <p:tav tm="0">
                                          <p:val>
                                            <p:fltVal val="0"/>
                                          </p:val>
                                        </p:tav>
                                        <p:tav tm="100000">
                                          <p:val>
                                            <p:strVal val="#ppt_w"/>
                                          </p:val>
                                        </p:tav>
                                      </p:tavLst>
                                    </p:anim>
                                    <p:anim calcmode="lin" valueType="num">
                                      <p:cBhvr>
                                        <p:cTn id="56" dur="300" fill="hold"/>
                                        <p:tgtEl>
                                          <p:spTgt spid="18"/>
                                        </p:tgtEl>
                                        <p:attrNameLst>
                                          <p:attrName>ppt_h</p:attrName>
                                        </p:attrNameLst>
                                      </p:cBhvr>
                                      <p:tavLst>
                                        <p:tav tm="0">
                                          <p:val>
                                            <p:fltVal val="0"/>
                                          </p:val>
                                        </p:tav>
                                        <p:tav tm="100000">
                                          <p:val>
                                            <p:strVal val="#ppt_h"/>
                                          </p:val>
                                        </p:tav>
                                      </p:tavLst>
                                    </p:anim>
                                    <p:animEffect transition="in" filter="fade">
                                      <p:cBhvr>
                                        <p:cTn id="57" dur="300"/>
                                        <p:tgtEl>
                                          <p:spTgt spid="18"/>
                                        </p:tgtEl>
                                      </p:cBhvr>
                                    </p:animEffect>
                                  </p:childTnLst>
                                </p:cTn>
                              </p:par>
                            </p:childTnLst>
                          </p:cTn>
                        </p:par>
                        <p:par>
                          <p:cTn id="58" fill="hold">
                            <p:stCondLst>
                              <p:cond delay="13113"/>
                            </p:stCondLst>
                            <p:childTnLst>
                              <p:par>
                                <p:cTn id="59" presetID="2" presetClass="entr" presetSubtype="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1+#ppt_w/2"/>
                                          </p:val>
                                        </p:tav>
                                        <p:tav tm="100000">
                                          <p:val>
                                            <p:strVal val="#ppt_x"/>
                                          </p:val>
                                        </p:tav>
                                      </p:tavLst>
                                    </p:anim>
                                    <p:anim calcmode="lin" valueType="num">
                                      <p:cBhvr additive="base">
                                        <p:cTn id="62" dur="500" fill="hold"/>
                                        <p:tgtEl>
                                          <p:spTgt spid="9"/>
                                        </p:tgtEl>
                                        <p:attrNameLst>
                                          <p:attrName>ppt_y</p:attrName>
                                        </p:attrNameLst>
                                      </p:cBhvr>
                                      <p:tavLst>
                                        <p:tav tm="0">
                                          <p:val>
                                            <p:strVal val="#ppt_y"/>
                                          </p:val>
                                        </p:tav>
                                        <p:tav tm="100000">
                                          <p:val>
                                            <p:strVal val="#ppt_y"/>
                                          </p:val>
                                        </p:tav>
                                      </p:tavLst>
                                    </p:anim>
                                  </p:childTnLst>
                                </p:cTn>
                              </p:par>
                            </p:childTnLst>
                          </p:cTn>
                        </p:par>
                        <p:par>
                          <p:cTn id="63" fill="hold">
                            <p:stCondLst>
                              <p:cond delay="13613"/>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par>
                          <p:cTn id="67" fill="hold">
                            <p:stCondLst>
                              <p:cond delay="14113"/>
                            </p:stCondLst>
                            <p:childTnLst>
                              <p:par>
                                <p:cTn id="68" presetID="53" presetClass="entr" presetSubtype="16" fill="hold" grpId="0" nodeType="afterEffect">
                                  <p:stCondLst>
                                    <p:cond delay="0"/>
                                  </p:stCondLst>
                                  <p:iterate type="lt">
                                    <p:tmPct val="18000"/>
                                  </p:iterate>
                                  <p:childTnLst>
                                    <p:set>
                                      <p:cBhvr>
                                        <p:cTn id="69" dur="1" fill="hold">
                                          <p:stCondLst>
                                            <p:cond delay="0"/>
                                          </p:stCondLst>
                                        </p:cTn>
                                        <p:tgtEl>
                                          <p:spTgt spid="10"/>
                                        </p:tgtEl>
                                        <p:attrNameLst>
                                          <p:attrName>style.visibility</p:attrName>
                                        </p:attrNameLst>
                                      </p:cBhvr>
                                      <p:to>
                                        <p:strVal val="visible"/>
                                      </p:to>
                                    </p:set>
                                    <p:anim calcmode="lin" valueType="num">
                                      <p:cBhvr>
                                        <p:cTn id="70" dur="300" fill="hold"/>
                                        <p:tgtEl>
                                          <p:spTgt spid="10"/>
                                        </p:tgtEl>
                                        <p:attrNameLst>
                                          <p:attrName>ppt_w</p:attrName>
                                        </p:attrNameLst>
                                      </p:cBhvr>
                                      <p:tavLst>
                                        <p:tav tm="0">
                                          <p:val>
                                            <p:fltVal val="0"/>
                                          </p:val>
                                        </p:tav>
                                        <p:tav tm="100000">
                                          <p:val>
                                            <p:strVal val="#ppt_w"/>
                                          </p:val>
                                        </p:tav>
                                      </p:tavLst>
                                    </p:anim>
                                    <p:anim calcmode="lin" valueType="num">
                                      <p:cBhvr>
                                        <p:cTn id="71" dur="300" fill="hold"/>
                                        <p:tgtEl>
                                          <p:spTgt spid="10"/>
                                        </p:tgtEl>
                                        <p:attrNameLst>
                                          <p:attrName>ppt_h</p:attrName>
                                        </p:attrNameLst>
                                      </p:cBhvr>
                                      <p:tavLst>
                                        <p:tav tm="0">
                                          <p:val>
                                            <p:fltVal val="0"/>
                                          </p:val>
                                        </p:tav>
                                        <p:tav tm="100000">
                                          <p:val>
                                            <p:strVal val="#ppt_h"/>
                                          </p:val>
                                        </p:tav>
                                      </p:tavLst>
                                    </p:anim>
                                    <p:animEffect transition="in" filter="fade">
                                      <p:cBhvr>
                                        <p:cTn id="7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2" grpId="0"/>
      <p:bldP spid="13" grpId="0" animBg="1"/>
      <p:bldP spid="14" grpId="0" animBg="1"/>
      <p:bldP spid="15" grpId="0"/>
      <p:bldP spid="16" grpId="0" animBg="1"/>
      <p:bldP spid="17" grpId="0" animBg="1"/>
      <p:bldP spid="18"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smtClean="0">
                <a:solidFill>
                  <a:srgbClr val="0070C0"/>
                </a:solidFill>
                <a:latin typeface="微软雅黑" panose="020B0503020204020204" pitchFamily="34" charset="-122"/>
                <a:ea typeface="微软雅黑" panose="020B0503020204020204" pitchFamily="34" charset="-122"/>
              </a:rPr>
              <a:t>关于我们</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888316" y="1275606"/>
            <a:ext cx="1752600" cy="10668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8" name="Rectangle 5"/>
          <p:cNvSpPr/>
          <p:nvPr/>
        </p:nvSpPr>
        <p:spPr>
          <a:xfrm>
            <a:off x="2746375" y="1275606"/>
            <a:ext cx="1752600" cy="10668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9" name="Text Box 10"/>
          <p:cNvSpPr txBox="1">
            <a:spLocks noChangeArrowheads="1"/>
          </p:cNvSpPr>
          <p:nvPr/>
        </p:nvSpPr>
        <p:spPr bwMode="auto">
          <a:xfrm>
            <a:off x="2732088" y="2354783"/>
            <a:ext cx="1766887" cy="262829"/>
          </a:xfrm>
          <a:prstGeom prst="rect">
            <a:avLst/>
          </a:prstGeom>
          <a:noFill/>
          <a:ln w="9525">
            <a:noFill/>
            <a:miter lim="800000"/>
            <a:headEnd/>
            <a:tailEnd/>
          </a:ln>
        </p:spPr>
        <p:txBody>
          <a:bodyPr lIns="45720" tIns="22860" rIns="45720" bIns="22860">
            <a:spAutoFit/>
          </a:bodyPr>
          <a:lstStyle/>
          <a:p>
            <a:pPr algn="ctr" defTabSz="1088232">
              <a:lnSpc>
                <a:spcPct val="130000"/>
              </a:lnSpc>
              <a:defRPr/>
            </a:pPr>
            <a:r>
              <a:rPr lang="zh-CN" altLang="en-US" sz="1200" b="1" dirty="0">
                <a:solidFill>
                  <a:srgbClr val="0070C0"/>
                </a:solidFill>
                <a:latin typeface="微软雅黑" panose="020B0503020204020204" pitchFamily="34" charset="-122"/>
                <a:ea typeface="微软雅黑" panose="020B0503020204020204" pitchFamily="34" charset="-122"/>
                <a:cs typeface="Open Sans" pitchFamily="34" charset="0"/>
              </a:rPr>
              <a:t>综合版</a:t>
            </a:r>
            <a:endParaRPr lang="en-US" altLang="zh-CN" sz="12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sp>
        <p:nvSpPr>
          <p:cNvPr id="11" name="Text Box 10"/>
          <p:cNvSpPr txBox="1">
            <a:spLocks noChangeArrowheads="1"/>
          </p:cNvSpPr>
          <p:nvPr/>
        </p:nvSpPr>
        <p:spPr bwMode="auto">
          <a:xfrm>
            <a:off x="5896253" y="2342406"/>
            <a:ext cx="1768475" cy="262829"/>
          </a:xfrm>
          <a:prstGeom prst="rect">
            <a:avLst/>
          </a:prstGeom>
          <a:noFill/>
          <a:ln w="9525">
            <a:noFill/>
            <a:miter lim="800000"/>
            <a:headEnd/>
            <a:tailEnd/>
          </a:ln>
        </p:spPr>
        <p:txBody>
          <a:bodyPr lIns="45720" tIns="22860" rIns="45720" bIns="22860">
            <a:spAutoFit/>
          </a:bodyPr>
          <a:lstStyle/>
          <a:p>
            <a:pPr lvl="0" algn="ctr" defTabSz="1088232">
              <a:lnSpc>
                <a:spcPct val="130000"/>
              </a:lnSpc>
              <a:defRPr/>
            </a:pPr>
            <a:r>
              <a:rPr lang="zh-CN" altLang="en-US" sz="1200" b="1" dirty="0" smtClean="0">
                <a:solidFill>
                  <a:srgbClr val="0070C0"/>
                </a:solidFill>
                <a:latin typeface="微软雅黑" panose="020B0503020204020204" pitchFamily="34" charset="-122"/>
                <a:ea typeface="微软雅黑" panose="020B0503020204020204" pitchFamily="34" charset="-122"/>
                <a:cs typeface="Open Sans" pitchFamily="34" charset="0"/>
              </a:rPr>
              <a:t>教育版</a:t>
            </a:r>
            <a:endParaRPr lang="en-US" altLang="zh-CN" sz="12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sp>
        <p:nvSpPr>
          <p:cNvPr id="12" name="Rectangle 9"/>
          <p:cNvSpPr/>
          <p:nvPr/>
        </p:nvSpPr>
        <p:spPr>
          <a:xfrm>
            <a:off x="2732088" y="2950056"/>
            <a:ext cx="1752600" cy="10668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3" name="Text Box 10"/>
          <p:cNvSpPr txBox="1">
            <a:spLocks noChangeArrowheads="1"/>
          </p:cNvSpPr>
          <p:nvPr/>
        </p:nvSpPr>
        <p:spPr bwMode="auto">
          <a:xfrm>
            <a:off x="2738438" y="4029233"/>
            <a:ext cx="1768475" cy="262829"/>
          </a:xfrm>
          <a:prstGeom prst="rect">
            <a:avLst/>
          </a:prstGeom>
          <a:noFill/>
          <a:ln w="9525">
            <a:noFill/>
            <a:miter lim="800000"/>
            <a:headEnd/>
            <a:tailEnd/>
          </a:ln>
        </p:spPr>
        <p:txBody>
          <a:bodyPr lIns="45720" tIns="22860" rIns="45720" bIns="22860">
            <a:spAutoFit/>
          </a:bodyPr>
          <a:lstStyle/>
          <a:p>
            <a:pPr algn="ctr" defTabSz="1088232">
              <a:lnSpc>
                <a:spcPct val="130000"/>
              </a:lnSpc>
              <a:defRPr/>
            </a:pPr>
            <a:r>
              <a:rPr lang="zh-CN" altLang="en-US" sz="1200" b="1" dirty="0">
                <a:solidFill>
                  <a:srgbClr val="0070C0"/>
                </a:solidFill>
                <a:latin typeface="微软雅黑" panose="020B0503020204020204" pitchFamily="34" charset="-122"/>
                <a:ea typeface="微软雅黑" panose="020B0503020204020204" pitchFamily="34" charset="-122"/>
                <a:cs typeface="Open Sans" pitchFamily="34" charset="0"/>
              </a:rPr>
              <a:t>党政版</a:t>
            </a:r>
            <a:endParaRPr lang="en-US" altLang="zh-CN" sz="12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sp>
        <p:nvSpPr>
          <p:cNvPr id="14" name="Rectangle 11"/>
          <p:cNvSpPr/>
          <p:nvPr/>
        </p:nvSpPr>
        <p:spPr>
          <a:xfrm>
            <a:off x="5912128" y="2950056"/>
            <a:ext cx="1752600" cy="106680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rgbClr val="FFFFFF"/>
              </a:solidFill>
            </a:endParaRPr>
          </a:p>
        </p:txBody>
      </p:sp>
      <p:sp>
        <p:nvSpPr>
          <p:cNvPr id="19" name="Text Box 10"/>
          <p:cNvSpPr txBox="1">
            <a:spLocks noChangeArrowheads="1"/>
          </p:cNvSpPr>
          <p:nvPr/>
        </p:nvSpPr>
        <p:spPr bwMode="auto">
          <a:xfrm>
            <a:off x="5888316" y="4016856"/>
            <a:ext cx="1768475" cy="262829"/>
          </a:xfrm>
          <a:prstGeom prst="rect">
            <a:avLst/>
          </a:prstGeom>
          <a:noFill/>
          <a:ln w="9525">
            <a:noFill/>
            <a:miter lim="800000"/>
            <a:headEnd/>
            <a:tailEnd/>
          </a:ln>
        </p:spPr>
        <p:txBody>
          <a:bodyPr lIns="45720" tIns="22860" rIns="45720" bIns="22860">
            <a:spAutoFit/>
          </a:bodyPr>
          <a:lstStyle/>
          <a:p>
            <a:pPr lvl="0" algn="ctr" defTabSz="1088232">
              <a:lnSpc>
                <a:spcPct val="130000"/>
              </a:lnSpc>
              <a:defRPr/>
            </a:pPr>
            <a:r>
              <a:rPr lang="zh-CN" altLang="en-US" sz="1200" b="1" dirty="0" smtClean="0">
                <a:solidFill>
                  <a:srgbClr val="0070C0"/>
                </a:solidFill>
                <a:latin typeface="微软雅黑" panose="020B0503020204020204" pitchFamily="34" charset="-122"/>
                <a:ea typeface="微软雅黑" panose="020B0503020204020204" pitchFamily="34" charset="-122"/>
                <a:cs typeface="Open Sans" pitchFamily="34" charset="0"/>
              </a:rPr>
              <a:t>金融版</a:t>
            </a:r>
            <a:endParaRPr lang="en-US" altLang="zh-CN" sz="1200" b="1" dirty="0">
              <a:solidFill>
                <a:srgbClr val="0070C0"/>
              </a:solidFill>
              <a:latin typeface="微软雅黑" panose="020B0503020204020204" pitchFamily="34" charset="-122"/>
              <a:ea typeface="微软雅黑" panose="020B0503020204020204" pitchFamily="34" charset="-122"/>
              <a:cs typeface="Open Sans" pitchFamily="34" charset="0"/>
            </a:endParaRPr>
          </a:p>
        </p:txBody>
      </p:sp>
      <p:sp>
        <p:nvSpPr>
          <p:cNvPr id="22" name="矩形 21"/>
          <p:cNvSpPr/>
          <p:nvPr/>
        </p:nvSpPr>
        <p:spPr>
          <a:xfrm>
            <a:off x="504056" y="1275606"/>
            <a:ext cx="1619672" cy="2860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158007" y="1943517"/>
            <a:ext cx="461665" cy="1246495"/>
          </a:xfrm>
          <a:prstGeom prst="rect">
            <a:avLst/>
          </a:prstGeom>
          <a:noFill/>
        </p:spPr>
        <p:txBody>
          <a:bodyPr vert="eaVert" wrap="none" rtlCol="0">
            <a:spAutoFit/>
          </a:bodyPr>
          <a:lstStyle/>
          <a:p>
            <a:r>
              <a:rPr lang="zh-CN" altLang="en-US" dirty="0" smtClean="0">
                <a:solidFill>
                  <a:schemeClr val="bg1">
                    <a:lumMod val="95000"/>
                  </a:schemeClr>
                </a:solidFill>
                <a:latin typeface="微软雅黑" panose="020B0503020204020204" pitchFamily="34" charset="-122"/>
                <a:ea typeface="微软雅黑" panose="020B0503020204020204" pitchFamily="34" charset="-122"/>
              </a:rPr>
              <a:t>专版数据库</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783014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1575"/>
                            </p:stCondLst>
                            <p:childTnLst>
                              <p:par>
                                <p:cTn id="24" presetID="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0-#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childTnLst>
                          </p:cTn>
                        </p:par>
                        <p:par>
                          <p:cTn id="28" fill="hold">
                            <p:stCondLst>
                              <p:cond delay="2075"/>
                            </p:stCondLst>
                            <p:childTnLst>
                              <p:par>
                                <p:cTn id="29" presetID="2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par>
                          <p:cTn id="33" fill="hold">
                            <p:stCondLst>
                              <p:cond delay="2575"/>
                            </p:stCondLst>
                            <p:childTnLst>
                              <p:par>
                                <p:cTn id="34" presetID="2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animBg="1"/>
      <p:bldP spid="9" grpId="0"/>
      <p:bldP spid="11" grpId="0"/>
      <p:bldP spid="12" grpId="0" animBg="1"/>
      <p:bldP spid="13" grpId="0"/>
      <p:bldP spid="14" grpId="0" animBg="1"/>
      <p:bldP spid="19" grpId="0"/>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spect="1" noChangeArrowheads="1"/>
          </p:cNvSpPr>
          <p:nvPr>
            <p:custDataLst>
              <p:tags r:id="rId1"/>
            </p:custDataLst>
          </p:nvPr>
        </p:nvSpPr>
        <p:spPr bwMode="auto">
          <a:xfrm>
            <a:off x="44450" y="1362077"/>
            <a:ext cx="3600000" cy="270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rstTxWarp prst="textPlain">
              <a:avLst/>
            </a:prstTxWarp>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19900" b="1" dirty="0">
                <a:solidFill>
                  <a:srgbClr val="0070C0"/>
                </a:solidFill>
                <a:latin typeface="Arial Black" pitchFamily="34" charset="0"/>
                <a:ea typeface="微软雅黑" pitchFamily="34" charset="-122"/>
                <a:cs typeface="Times New Roman" pitchFamily="18" charset="0"/>
              </a:rPr>
              <a:t>02</a:t>
            </a:r>
            <a:endParaRPr lang="zh-CN" altLang="en-US" sz="19900" b="1" dirty="0">
              <a:solidFill>
                <a:srgbClr val="0070C0"/>
              </a:solidFill>
              <a:latin typeface="Arial Black" pitchFamily="34" charset="0"/>
              <a:ea typeface="微软雅黑" pitchFamily="34" charset="-122"/>
              <a:cs typeface="Times New Roman" pitchFamily="18" charset="0"/>
            </a:endParaRPr>
          </a:p>
        </p:txBody>
      </p:sp>
      <p:cxnSp>
        <p:nvCxnSpPr>
          <p:cNvPr id="3" name="直接连接符 2"/>
          <p:cNvCxnSpPr/>
          <p:nvPr>
            <p:custDataLst>
              <p:tags r:id="rId2"/>
            </p:custDataLst>
          </p:nvPr>
        </p:nvCxnSpPr>
        <p:spPr>
          <a:xfrm>
            <a:off x="3970338" y="2545556"/>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文本框 11"/>
          <p:cNvSpPr txBox="1">
            <a:spLocks noChangeArrowheads="1"/>
          </p:cNvSpPr>
          <p:nvPr>
            <p:custDataLst>
              <p:tags r:id="rId3"/>
            </p:custDataLst>
          </p:nvPr>
        </p:nvSpPr>
        <p:spPr bwMode="auto">
          <a:xfrm>
            <a:off x="0" y="2302669"/>
            <a:ext cx="3887788" cy="646331"/>
          </a:xfrm>
          <a:prstGeom prst="rect">
            <a:avLst/>
          </a:prstGeom>
          <a:solidFill>
            <a:schemeClr val="bg1">
              <a:lumMod val="95000"/>
            </a:schemeClr>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sz="3600" b="1" dirty="0">
                <a:solidFill>
                  <a:srgbClr val="0070C0"/>
                </a:solidFill>
                <a:latin typeface="Times New Roman" pitchFamily="18" charset="0"/>
                <a:cs typeface="Times New Roman" pitchFamily="18" charset="0"/>
              </a:rPr>
              <a:t>      PART TWO</a:t>
            </a:r>
            <a:endParaRPr lang="zh-CN" altLang="en-US" sz="3600" b="1" dirty="0">
              <a:solidFill>
                <a:srgbClr val="0070C0"/>
              </a:solidFill>
              <a:latin typeface="Times New Roman" pitchFamily="18" charset="0"/>
              <a:cs typeface="Times New Roman" pitchFamily="18" charset="0"/>
            </a:endParaRPr>
          </a:p>
        </p:txBody>
      </p:sp>
      <p:sp>
        <p:nvSpPr>
          <p:cNvPr id="5" name="文本框 8"/>
          <p:cNvSpPr txBox="1">
            <a:spLocks noChangeArrowheads="1"/>
          </p:cNvSpPr>
          <p:nvPr>
            <p:custDataLst>
              <p:tags r:id="rId4"/>
            </p:custDataLst>
          </p:nvPr>
        </p:nvSpPr>
        <p:spPr bwMode="auto">
          <a:xfrm>
            <a:off x="3916364" y="2006204"/>
            <a:ext cx="4662487"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spc="600" dirty="0">
                <a:solidFill>
                  <a:srgbClr val="0070C0"/>
                </a:solidFill>
                <a:latin typeface="微软雅黑"/>
                <a:ea typeface="微软雅黑"/>
              </a:rPr>
              <a:t>特色</a:t>
            </a:r>
            <a:r>
              <a:rPr lang="zh-CN" altLang="en-US" sz="3600" b="1" spc="600" dirty="0" smtClean="0">
                <a:solidFill>
                  <a:srgbClr val="0070C0"/>
                </a:solidFill>
                <a:latin typeface="微软雅黑"/>
                <a:ea typeface="微软雅黑"/>
              </a:rPr>
              <a:t>资源</a:t>
            </a:r>
            <a:endParaRPr lang="zh-CN" altLang="en-US" sz="3600" b="1" spc="600" dirty="0">
              <a:solidFill>
                <a:srgbClr val="0070C0"/>
              </a:solidFill>
              <a:latin typeface="微软雅黑"/>
              <a:ea typeface="微软雅黑"/>
            </a:endParaRPr>
          </a:p>
        </p:txBody>
      </p:sp>
    </p:spTree>
    <p:extLst>
      <p:ext uri="{BB962C8B-B14F-4D97-AF65-F5344CB8AC3E}">
        <p14:creationId xmlns:p14="http://schemas.microsoft.com/office/powerpoint/2010/main" val="1760226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par>
                          <p:cTn id="20" fill="hold">
                            <p:stCondLst>
                              <p:cond delay="23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nvSpPr>
        <p:spPr>
          <a:xfrm>
            <a:off x="3419874" y="332968"/>
            <a:ext cx="2304254" cy="438582"/>
          </a:xfrm>
          <a:prstGeom prst="rect">
            <a:avLst/>
          </a:prstGeom>
          <a:noFill/>
        </p:spPr>
        <p:txBody>
          <a:bodyPr wrap="square" lIns="68580" tIns="34290" rIns="68580" bIns="34290" rtlCol="0">
            <a:spAutoFit/>
          </a:bodyPr>
          <a:lstStyle/>
          <a:p>
            <a:pPr algn="ctr"/>
            <a:r>
              <a:rPr lang="zh-CN" altLang="en-US" sz="2400" spc="300" dirty="0">
                <a:solidFill>
                  <a:srgbClr val="0070C0"/>
                </a:solidFill>
                <a:latin typeface="微软雅黑" panose="020B0503020204020204" pitchFamily="34" charset="-122"/>
                <a:ea typeface="微软雅黑" panose="020B0503020204020204" pitchFamily="34" charset="-122"/>
              </a:rPr>
              <a:t>特</a:t>
            </a:r>
            <a:r>
              <a:rPr lang="zh-CN" altLang="en-US" sz="2400" spc="300" dirty="0" smtClean="0">
                <a:solidFill>
                  <a:srgbClr val="0070C0"/>
                </a:solidFill>
                <a:latin typeface="微软雅黑" panose="020B0503020204020204" pitchFamily="34" charset="-122"/>
                <a:ea typeface="微软雅黑" panose="020B0503020204020204" pitchFamily="34" charset="-122"/>
              </a:rPr>
              <a:t>色资源</a:t>
            </a:r>
            <a:endParaRPr lang="en-US" altLang="zh-CN" sz="2400" spc="300"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061610" y="771549"/>
            <a:ext cx="7020780"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0" y="1275606"/>
            <a:ext cx="1619672" cy="2860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Box 10"/>
          <p:cNvSpPr txBox="1">
            <a:spLocks noChangeArrowheads="1"/>
          </p:cNvSpPr>
          <p:nvPr/>
        </p:nvSpPr>
        <p:spPr bwMode="auto">
          <a:xfrm>
            <a:off x="719572" y="4221256"/>
            <a:ext cx="8028892" cy="798766"/>
          </a:xfrm>
          <a:prstGeom prst="rect">
            <a:avLst/>
          </a:prstGeom>
          <a:noFill/>
          <a:ln w="9525">
            <a:noFill/>
            <a:miter lim="800000"/>
            <a:headEnd/>
            <a:tailEnd/>
          </a:ln>
        </p:spPr>
        <p:txBody>
          <a:bodyPr wrap="square" lIns="45720" tIns="22860" rIns="45720" bIns="22860">
            <a:noAutofit/>
          </a:bodyPr>
          <a:lstStyle/>
          <a:p>
            <a:pPr lvl="0" algn="ctr">
              <a:lnSpc>
                <a:spcPct val="150000"/>
              </a:lnSpc>
              <a:defRPr/>
            </a:pPr>
            <a:r>
              <a:rPr lang="zh-CN" altLang="en-US" sz="1400" b="1" dirty="0" smtClean="0">
                <a:solidFill>
                  <a:prstClr val="black">
                    <a:lumMod val="75000"/>
                    <a:lumOff val="25000"/>
                  </a:prstClr>
                </a:solidFill>
                <a:latin typeface="微软雅黑" pitchFamily="34" charset="-122"/>
                <a:ea typeface="微软雅黑" pitchFamily="34" charset="-122"/>
              </a:rPr>
              <a:t>国</a:t>
            </a:r>
            <a:r>
              <a:rPr lang="zh-CN" altLang="en-US" sz="1400" b="1" dirty="0">
                <a:solidFill>
                  <a:prstClr val="black">
                    <a:lumMod val="75000"/>
                    <a:lumOff val="25000"/>
                  </a:prstClr>
                </a:solidFill>
                <a:latin typeface="微软雅黑" pitchFamily="34" charset="-122"/>
                <a:ea typeface="微软雅黑" pitchFamily="34" charset="-122"/>
              </a:rPr>
              <a:t>研网紧跟经济</a:t>
            </a:r>
            <a:r>
              <a:rPr lang="zh-CN" altLang="en-US" sz="1400" b="1" dirty="0" smtClean="0">
                <a:solidFill>
                  <a:prstClr val="black">
                    <a:lumMod val="75000"/>
                    <a:lumOff val="25000"/>
                  </a:prstClr>
                </a:solidFill>
                <a:latin typeface="微软雅黑" pitchFamily="34" charset="-122"/>
                <a:ea typeface="微软雅黑" pitchFamily="34" charset="-122"/>
              </a:rPr>
              <a:t>社会发展</a:t>
            </a:r>
            <a:r>
              <a:rPr lang="zh-CN" altLang="en-US" sz="1400" b="1" dirty="0">
                <a:solidFill>
                  <a:prstClr val="black">
                    <a:lumMod val="75000"/>
                    <a:lumOff val="25000"/>
                  </a:prstClr>
                </a:solidFill>
                <a:latin typeface="微软雅黑" pitchFamily="34" charset="-122"/>
                <a:ea typeface="微软雅黑" pitchFamily="34" charset="-122"/>
              </a:rPr>
              <a:t>变化，及时把握时代热点和焦点，围绕当前中国经济社会发展中的重大</a:t>
            </a:r>
            <a:r>
              <a:rPr lang="zh-CN" altLang="en-US" sz="1400" b="1" dirty="0" smtClean="0">
                <a:solidFill>
                  <a:prstClr val="black">
                    <a:lumMod val="75000"/>
                    <a:lumOff val="25000"/>
                  </a:prstClr>
                </a:solidFill>
                <a:latin typeface="微软雅黑" pitchFamily="34" charset="-122"/>
                <a:ea typeface="微软雅黑" pitchFamily="34" charset="-122"/>
              </a:rPr>
              <a:t>战略性和政策性</a:t>
            </a:r>
            <a:r>
              <a:rPr lang="zh-CN" altLang="en-US" sz="1400" b="1" dirty="0">
                <a:solidFill>
                  <a:prstClr val="black">
                    <a:lumMod val="75000"/>
                    <a:lumOff val="25000"/>
                  </a:prstClr>
                </a:solidFill>
                <a:latin typeface="微软雅黑" pitchFamily="34" charset="-122"/>
                <a:ea typeface="微软雅黑" pitchFamily="34" charset="-122"/>
              </a:rPr>
              <a:t>问题</a:t>
            </a:r>
            <a:r>
              <a:rPr lang="zh-CN" altLang="en-US" sz="1400" b="1" dirty="0" smtClean="0">
                <a:solidFill>
                  <a:prstClr val="black">
                    <a:lumMod val="75000"/>
                    <a:lumOff val="25000"/>
                  </a:prstClr>
                </a:solidFill>
                <a:latin typeface="微软雅黑" pitchFamily="34" charset="-122"/>
                <a:ea typeface="微软雅黑" pitchFamily="34" charset="-122"/>
              </a:rPr>
              <a:t>，开发了一系列特色数据库。</a:t>
            </a:r>
            <a:endParaRPr lang="zh-CN" altLang="en-US" sz="1400" b="1" dirty="0">
              <a:solidFill>
                <a:prstClr val="black">
                  <a:lumMod val="75000"/>
                  <a:lumOff val="25000"/>
                </a:prstClr>
              </a:solidFill>
              <a:latin typeface="微软雅黑" pitchFamily="34" charset="-122"/>
              <a:ea typeface="微软雅黑" pitchFamily="34" charset="-122"/>
            </a:endParaRPr>
          </a:p>
        </p:txBody>
      </p:sp>
      <p:sp>
        <p:nvSpPr>
          <p:cNvPr id="2" name="TextBox 1"/>
          <p:cNvSpPr txBox="1"/>
          <p:nvPr/>
        </p:nvSpPr>
        <p:spPr>
          <a:xfrm>
            <a:off x="509935" y="1943517"/>
            <a:ext cx="461665" cy="1246495"/>
          </a:xfrm>
          <a:prstGeom prst="rect">
            <a:avLst/>
          </a:prstGeom>
          <a:noFill/>
        </p:spPr>
        <p:txBody>
          <a:bodyPr vert="eaVert" wrap="none" rtlCol="0">
            <a:spAutoFit/>
          </a:bodyPr>
          <a:lstStyle/>
          <a:p>
            <a:r>
              <a:rPr lang="zh-CN" altLang="en-US" dirty="0" smtClean="0">
                <a:solidFill>
                  <a:schemeClr val="bg1">
                    <a:lumMod val="95000"/>
                  </a:schemeClr>
                </a:solidFill>
                <a:latin typeface="微软雅黑" panose="020B0503020204020204" pitchFamily="34" charset="-122"/>
                <a:ea typeface="微软雅黑" panose="020B0503020204020204" pitchFamily="34" charset="-122"/>
              </a:rPr>
              <a:t>特色数据库</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0" y="2590148"/>
            <a:ext cx="1471992" cy="113640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2590149"/>
            <a:ext cx="1404000" cy="112880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8442" y="1340250"/>
            <a:ext cx="1459822" cy="112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1928" y="2562225"/>
            <a:ext cx="190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7247" y="2610554"/>
            <a:ext cx="1396921"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0448" y="1340250"/>
            <a:ext cx="1476634" cy="114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2"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6504" y="1339149"/>
            <a:ext cx="1495576" cy="113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7407" y="2590149"/>
            <a:ext cx="1396921" cy="112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图片 4" descr="login.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98560" y="2590149"/>
            <a:ext cx="1509944" cy="112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8393" y="1331235"/>
            <a:ext cx="1755495" cy="113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70880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90"/>
                                          </p:val>
                                        </p:tav>
                                        <p:tav tm="100000">
                                          <p:val>
                                            <p:fltVal val="0"/>
                                          </p:val>
                                        </p:tav>
                                      </p:tavLst>
                                    </p:anim>
                                    <p:animEffect transition="in" filter="fade">
                                      <p:cBhvr>
                                        <p:cTn id="16" dur="500"/>
                                        <p:tgtEl>
                                          <p:spTgt spid="6"/>
                                        </p:tgtEl>
                                      </p:cBhvr>
                                    </p:animEffect>
                                  </p:childTnLst>
                                </p:cTn>
                              </p:par>
                            </p:childTnLst>
                          </p:cTn>
                        </p:par>
                        <p:par>
                          <p:cTn id="17" fill="hold">
                            <p:stCondLst>
                              <p:cond delay="1075"/>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575"/>
                            </p:stCondLst>
                            <p:childTnLst>
                              <p:par>
                                <p:cTn id="24" presetID="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2075"/>
                            </p:stCondLst>
                            <p:childTnLst>
                              <p:par>
                                <p:cTn id="29" presetID="23" presetClass="entr" presetSubtype="16"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500" fill="hold"/>
                                        <p:tgtEl>
                                          <p:spTgt spid="1026"/>
                                        </p:tgtEl>
                                        <p:attrNameLst>
                                          <p:attrName>ppt_w</p:attrName>
                                        </p:attrNameLst>
                                      </p:cBhvr>
                                      <p:tavLst>
                                        <p:tav tm="0">
                                          <p:val>
                                            <p:fltVal val="0"/>
                                          </p:val>
                                        </p:tav>
                                        <p:tav tm="100000">
                                          <p:val>
                                            <p:strVal val="#ppt_w"/>
                                          </p:val>
                                        </p:tav>
                                      </p:tavLst>
                                    </p:anim>
                                    <p:anim calcmode="lin" valueType="num">
                                      <p:cBhvr>
                                        <p:cTn id="32" dur="500" fill="hold"/>
                                        <p:tgtEl>
                                          <p:spTgt spid="1026"/>
                                        </p:tgtEl>
                                        <p:attrNameLst>
                                          <p:attrName>ppt_h</p:attrName>
                                        </p:attrNameLst>
                                      </p:cBhvr>
                                      <p:tavLst>
                                        <p:tav tm="0">
                                          <p:val>
                                            <p:fltVal val="0"/>
                                          </p:val>
                                        </p:tav>
                                        <p:tav tm="100000">
                                          <p:val>
                                            <p:strVal val="#ppt_h"/>
                                          </p:val>
                                        </p:tav>
                                      </p:tavLst>
                                    </p:anim>
                                  </p:childTnLst>
                                </p:cTn>
                              </p:par>
                            </p:childTnLst>
                          </p:cTn>
                        </p:par>
                        <p:par>
                          <p:cTn id="33" fill="hold">
                            <p:stCondLst>
                              <p:cond delay="2575"/>
                            </p:stCondLst>
                            <p:childTnLst>
                              <p:par>
                                <p:cTn id="34" presetID="23" presetClass="entr" presetSubtype="16" fill="hold" nodeType="afterEffect">
                                  <p:stCondLst>
                                    <p:cond delay="0"/>
                                  </p:stCondLst>
                                  <p:childTnLst>
                                    <p:set>
                                      <p:cBhvr>
                                        <p:cTn id="35" dur="1" fill="hold">
                                          <p:stCondLst>
                                            <p:cond delay="0"/>
                                          </p:stCondLst>
                                        </p:cTn>
                                        <p:tgtEl>
                                          <p:spTgt spid="5123"/>
                                        </p:tgtEl>
                                        <p:attrNameLst>
                                          <p:attrName>style.visibility</p:attrName>
                                        </p:attrNameLst>
                                      </p:cBhvr>
                                      <p:to>
                                        <p:strVal val="visible"/>
                                      </p:to>
                                    </p:set>
                                    <p:anim calcmode="lin" valueType="num">
                                      <p:cBhvr>
                                        <p:cTn id="36" dur="500" fill="hold"/>
                                        <p:tgtEl>
                                          <p:spTgt spid="5123"/>
                                        </p:tgtEl>
                                        <p:attrNameLst>
                                          <p:attrName>ppt_w</p:attrName>
                                        </p:attrNameLst>
                                      </p:cBhvr>
                                      <p:tavLst>
                                        <p:tav tm="0">
                                          <p:val>
                                            <p:fltVal val="0"/>
                                          </p:val>
                                        </p:tav>
                                        <p:tav tm="100000">
                                          <p:val>
                                            <p:strVal val="#ppt_w"/>
                                          </p:val>
                                        </p:tav>
                                      </p:tavLst>
                                    </p:anim>
                                    <p:anim calcmode="lin" valueType="num">
                                      <p:cBhvr>
                                        <p:cTn id="37" dur="500" fill="hold"/>
                                        <p:tgtEl>
                                          <p:spTgt spid="5123"/>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5124"/>
                                        </p:tgtEl>
                                        <p:attrNameLst>
                                          <p:attrName>style.visibility</p:attrName>
                                        </p:attrNameLst>
                                      </p:cBhvr>
                                      <p:to>
                                        <p:strVal val="visible"/>
                                      </p:to>
                                    </p:set>
                                    <p:anim calcmode="lin" valueType="num">
                                      <p:cBhvr>
                                        <p:cTn id="40" dur="500" fill="hold"/>
                                        <p:tgtEl>
                                          <p:spTgt spid="5124"/>
                                        </p:tgtEl>
                                        <p:attrNameLst>
                                          <p:attrName>ppt_w</p:attrName>
                                        </p:attrNameLst>
                                      </p:cBhvr>
                                      <p:tavLst>
                                        <p:tav tm="0">
                                          <p:val>
                                            <p:fltVal val="0"/>
                                          </p:val>
                                        </p:tav>
                                        <p:tav tm="100000">
                                          <p:val>
                                            <p:strVal val="#ppt_w"/>
                                          </p:val>
                                        </p:tav>
                                      </p:tavLst>
                                    </p:anim>
                                    <p:anim calcmode="lin" valueType="num">
                                      <p:cBhvr>
                                        <p:cTn id="41" dur="500" fill="hold"/>
                                        <p:tgtEl>
                                          <p:spTgt spid="5124"/>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5128"/>
                                        </p:tgtEl>
                                        <p:attrNameLst>
                                          <p:attrName>style.visibility</p:attrName>
                                        </p:attrNameLst>
                                      </p:cBhvr>
                                      <p:to>
                                        <p:strVal val="visible"/>
                                      </p:to>
                                    </p:set>
                                    <p:anim calcmode="lin" valueType="num">
                                      <p:cBhvr>
                                        <p:cTn id="44" dur="500" fill="hold"/>
                                        <p:tgtEl>
                                          <p:spTgt spid="5128"/>
                                        </p:tgtEl>
                                        <p:attrNameLst>
                                          <p:attrName>ppt_w</p:attrName>
                                        </p:attrNameLst>
                                      </p:cBhvr>
                                      <p:tavLst>
                                        <p:tav tm="0">
                                          <p:val>
                                            <p:fltVal val="0"/>
                                          </p:val>
                                        </p:tav>
                                        <p:tav tm="100000">
                                          <p:val>
                                            <p:strVal val="#ppt_w"/>
                                          </p:val>
                                        </p:tav>
                                      </p:tavLst>
                                    </p:anim>
                                    <p:anim calcmode="lin" valueType="num">
                                      <p:cBhvr>
                                        <p:cTn id="45" dur="500" fill="hold"/>
                                        <p:tgtEl>
                                          <p:spTgt spid="5128"/>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5126"/>
                                        </p:tgtEl>
                                        <p:attrNameLst>
                                          <p:attrName>style.visibility</p:attrName>
                                        </p:attrNameLst>
                                      </p:cBhvr>
                                      <p:to>
                                        <p:strVal val="visible"/>
                                      </p:to>
                                    </p:set>
                                    <p:anim calcmode="lin" valueType="num">
                                      <p:cBhvr>
                                        <p:cTn id="48" dur="500" fill="hold"/>
                                        <p:tgtEl>
                                          <p:spTgt spid="5126"/>
                                        </p:tgtEl>
                                        <p:attrNameLst>
                                          <p:attrName>ppt_w</p:attrName>
                                        </p:attrNameLst>
                                      </p:cBhvr>
                                      <p:tavLst>
                                        <p:tav tm="0">
                                          <p:val>
                                            <p:fltVal val="0"/>
                                          </p:val>
                                        </p:tav>
                                        <p:tav tm="100000">
                                          <p:val>
                                            <p:strVal val="#ppt_w"/>
                                          </p:val>
                                        </p:tav>
                                      </p:tavLst>
                                    </p:anim>
                                    <p:anim calcmode="lin" valueType="num">
                                      <p:cBhvr>
                                        <p:cTn id="49" dur="500" fill="hold"/>
                                        <p:tgtEl>
                                          <p:spTgt spid="5126"/>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5130"/>
                                        </p:tgtEl>
                                        <p:attrNameLst>
                                          <p:attrName>style.visibility</p:attrName>
                                        </p:attrNameLst>
                                      </p:cBhvr>
                                      <p:to>
                                        <p:strVal val="visible"/>
                                      </p:to>
                                    </p:set>
                                    <p:anim calcmode="lin" valueType="num">
                                      <p:cBhvr>
                                        <p:cTn id="52" dur="500" fill="hold"/>
                                        <p:tgtEl>
                                          <p:spTgt spid="5130"/>
                                        </p:tgtEl>
                                        <p:attrNameLst>
                                          <p:attrName>ppt_w</p:attrName>
                                        </p:attrNameLst>
                                      </p:cBhvr>
                                      <p:tavLst>
                                        <p:tav tm="0">
                                          <p:val>
                                            <p:fltVal val="0"/>
                                          </p:val>
                                        </p:tav>
                                        <p:tav tm="100000">
                                          <p:val>
                                            <p:strVal val="#ppt_w"/>
                                          </p:val>
                                        </p:tav>
                                      </p:tavLst>
                                    </p:anim>
                                    <p:anim calcmode="lin" valueType="num">
                                      <p:cBhvr>
                                        <p:cTn id="53" dur="500" fill="hold"/>
                                        <p:tgtEl>
                                          <p:spTgt spid="5130"/>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5132"/>
                                        </p:tgtEl>
                                        <p:attrNameLst>
                                          <p:attrName>style.visibility</p:attrName>
                                        </p:attrNameLst>
                                      </p:cBhvr>
                                      <p:to>
                                        <p:strVal val="visible"/>
                                      </p:to>
                                    </p:set>
                                    <p:anim calcmode="lin" valueType="num">
                                      <p:cBhvr>
                                        <p:cTn id="56" dur="500" fill="hold"/>
                                        <p:tgtEl>
                                          <p:spTgt spid="5132"/>
                                        </p:tgtEl>
                                        <p:attrNameLst>
                                          <p:attrName>ppt_w</p:attrName>
                                        </p:attrNameLst>
                                      </p:cBhvr>
                                      <p:tavLst>
                                        <p:tav tm="0">
                                          <p:val>
                                            <p:fltVal val="0"/>
                                          </p:val>
                                        </p:tav>
                                        <p:tav tm="100000">
                                          <p:val>
                                            <p:strVal val="#ppt_w"/>
                                          </p:val>
                                        </p:tav>
                                      </p:tavLst>
                                    </p:anim>
                                    <p:anim calcmode="lin" valueType="num">
                                      <p:cBhvr>
                                        <p:cTn id="57" dur="500" fill="hold"/>
                                        <p:tgtEl>
                                          <p:spTgt spid="5132"/>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5133"/>
                                        </p:tgtEl>
                                        <p:attrNameLst>
                                          <p:attrName>style.visibility</p:attrName>
                                        </p:attrNameLst>
                                      </p:cBhvr>
                                      <p:to>
                                        <p:strVal val="visible"/>
                                      </p:to>
                                    </p:set>
                                    <p:anim calcmode="lin" valueType="num">
                                      <p:cBhvr>
                                        <p:cTn id="60" dur="500" fill="hold"/>
                                        <p:tgtEl>
                                          <p:spTgt spid="5133"/>
                                        </p:tgtEl>
                                        <p:attrNameLst>
                                          <p:attrName>ppt_w</p:attrName>
                                        </p:attrNameLst>
                                      </p:cBhvr>
                                      <p:tavLst>
                                        <p:tav tm="0">
                                          <p:val>
                                            <p:fltVal val="0"/>
                                          </p:val>
                                        </p:tav>
                                        <p:tav tm="100000">
                                          <p:val>
                                            <p:strVal val="#ppt_w"/>
                                          </p:val>
                                        </p:tav>
                                      </p:tavLst>
                                    </p:anim>
                                    <p:anim calcmode="lin" valueType="num">
                                      <p:cBhvr>
                                        <p:cTn id="61" dur="500" fill="hold"/>
                                        <p:tgtEl>
                                          <p:spTgt spid="5133"/>
                                        </p:tgtEl>
                                        <p:attrNameLst>
                                          <p:attrName>ppt_h</p:attrName>
                                        </p:attrNameLst>
                                      </p:cBhvr>
                                      <p:tavLst>
                                        <p:tav tm="0">
                                          <p:val>
                                            <p:flt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childTnLst>
                                </p:cTn>
                              </p:par>
                            </p:childTnLst>
                          </p:cTn>
                        </p:par>
                        <p:par>
                          <p:cTn id="66" fill="hold">
                            <p:stCondLst>
                              <p:cond delay="3075"/>
                            </p:stCondLst>
                            <p:childTnLst>
                              <p:par>
                                <p:cTn id="67" presetID="22"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a:spLocks noChangeAspect="1" noChangeArrowheads="1"/>
          </p:cNvSpPr>
          <p:nvPr>
            <p:custDataLst>
              <p:tags r:id="rId1"/>
            </p:custDataLst>
          </p:nvPr>
        </p:nvSpPr>
        <p:spPr bwMode="auto">
          <a:xfrm>
            <a:off x="44450" y="1362077"/>
            <a:ext cx="3600000" cy="270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prstTxWarp prst="textPlain">
              <a:avLst/>
            </a:prstTxWarp>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19900" b="1" dirty="0" smtClean="0">
                <a:solidFill>
                  <a:srgbClr val="0070C0"/>
                </a:solidFill>
                <a:latin typeface="Arial Black" pitchFamily="34" charset="0"/>
                <a:ea typeface="微软雅黑" pitchFamily="34" charset="-122"/>
                <a:cs typeface="Times New Roman" pitchFamily="18" charset="0"/>
              </a:rPr>
              <a:t>03</a:t>
            </a:r>
            <a:endParaRPr lang="zh-CN" altLang="en-US" sz="19900" b="1" dirty="0">
              <a:solidFill>
                <a:srgbClr val="0070C0"/>
              </a:solidFill>
              <a:latin typeface="Arial Black" pitchFamily="34" charset="0"/>
              <a:ea typeface="微软雅黑" pitchFamily="34" charset="-122"/>
              <a:cs typeface="Times New Roman" pitchFamily="18" charset="0"/>
            </a:endParaRPr>
          </a:p>
        </p:txBody>
      </p:sp>
      <p:cxnSp>
        <p:nvCxnSpPr>
          <p:cNvPr id="3" name="直接连接符 2"/>
          <p:cNvCxnSpPr/>
          <p:nvPr>
            <p:custDataLst>
              <p:tags r:id="rId2"/>
            </p:custDataLst>
          </p:nvPr>
        </p:nvCxnSpPr>
        <p:spPr>
          <a:xfrm>
            <a:off x="3970338" y="2545556"/>
            <a:ext cx="4608512"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文本框 11"/>
          <p:cNvSpPr txBox="1">
            <a:spLocks noChangeArrowheads="1"/>
          </p:cNvSpPr>
          <p:nvPr>
            <p:custDataLst>
              <p:tags r:id="rId3"/>
            </p:custDataLst>
          </p:nvPr>
        </p:nvSpPr>
        <p:spPr bwMode="auto">
          <a:xfrm>
            <a:off x="0" y="2302669"/>
            <a:ext cx="3887788" cy="646331"/>
          </a:xfrm>
          <a:prstGeom prst="rect">
            <a:avLst/>
          </a:prstGeom>
          <a:solidFill>
            <a:schemeClr val="bg1">
              <a:lumMod val="95000"/>
            </a:schemeClr>
          </a:solidFill>
          <a:ln>
            <a:noFill/>
          </a:ln>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en-US" altLang="zh-CN" sz="3600" b="1" dirty="0">
                <a:solidFill>
                  <a:srgbClr val="0070C0"/>
                </a:solidFill>
                <a:latin typeface="Times New Roman" pitchFamily="18" charset="0"/>
                <a:cs typeface="Times New Roman" pitchFamily="18" charset="0"/>
              </a:rPr>
              <a:t>      PART THREE</a:t>
            </a:r>
          </a:p>
        </p:txBody>
      </p:sp>
      <p:sp>
        <p:nvSpPr>
          <p:cNvPr id="5" name="文本框 8"/>
          <p:cNvSpPr txBox="1">
            <a:spLocks noChangeArrowheads="1"/>
          </p:cNvSpPr>
          <p:nvPr>
            <p:custDataLst>
              <p:tags r:id="rId4"/>
            </p:custDataLst>
          </p:nvPr>
        </p:nvSpPr>
        <p:spPr bwMode="auto">
          <a:xfrm>
            <a:off x="3916364" y="2006204"/>
            <a:ext cx="4662487"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b="1" spc="600" dirty="0" smtClean="0">
                <a:solidFill>
                  <a:srgbClr val="0070C0"/>
                </a:solidFill>
                <a:latin typeface="微软雅黑"/>
                <a:ea typeface="微软雅黑"/>
              </a:rPr>
              <a:t>订阅资源简介</a:t>
            </a:r>
            <a:endParaRPr lang="zh-CN" altLang="en-US" sz="3600" b="1" spc="600" dirty="0">
              <a:solidFill>
                <a:srgbClr val="0070C0"/>
              </a:solidFill>
              <a:latin typeface="微软雅黑"/>
              <a:ea typeface="微软雅黑"/>
            </a:endParaRPr>
          </a:p>
        </p:txBody>
      </p:sp>
    </p:spTree>
    <p:extLst>
      <p:ext uri="{BB962C8B-B14F-4D97-AF65-F5344CB8AC3E}">
        <p14:creationId xmlns:p14="http://schemas.microsoft.com/office/powerpoint/2010/main" val="243513747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15F0736-00A7-40AA-8CF9-4EB043EFA96B"/>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333"/>
</p:tagLst>
</file>

<file path=ppt/tags/tag10.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2"/>
</p:tagLst>
</file>

<file path=ppt/tags/tag11.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Straight Connector 6"/>
</p:tagLst>
</file>

<file path=ppt/tags/tag12.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11"/>
</p:tagLst>
</file>

<file path=ppt/tags/tag13.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8"/>
</p:tagLst>
</file>

<file path=ppt/tags/tag14.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2"/>
</p:tagLst>
</file>

<file path=ppt/tags/tag15.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Straight Connector 6"/>
</p:tagLst>
</file>

<file path=ppt/tags/tag16.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11"/>
</p:tagLst>
</file>

<file path=ppt/tags/tag17.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8"/>
</p:tagLst>
</file>

<file path=ppt/tags/tag2.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2"/>
</p:tagLst>
</file>

<file path=ppt/tags/tag3.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Straight Connector 6"/>
</p:tagLst>
</file>

<file path=ppt/tags/tag4.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11"/>
</p:tagLst>
</file>

<file path=ppt/tags/tag5.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8"/>
</p:tagLst>
</file>

<file path=ppt/tags/tag6.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2"/>
</p:tagLst>
</file>

<file path=ppt/tags/tag7.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Straight Connector 6"/>
</p:tagLst>
</file>

<file path=ppt/tags/tag8.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11"/>
</p:tagLst>
</file>

<file path=ppt/tags/tag9.xml><?xml version="1.0" encoding="utf-8"?>
<p:tagLst xmlns:a="http://schemas.openxmlformats.org/drawingml/2006/main" xmlns:r="http://schemas.openxmlformats.org/officeDocument/2006/relationships" xmlns:p="http://schemas.openxmlformats.org/presentationml/2006/main">
  <p:tag name="MH" val="20160220202554"/>
  <p:tag name="MH_LIBRARY" val="GRAPHIC"/>
  <p:tag name="MH_ORDER" val="文本框 8"/>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2668</TotalTime>
  <Words>1084</Words>
  <Application>Microsoft Office PowerPoint</Application>
  <PresentationFormat>全屏显示(16:9)</PresentationFormat>
  <Paragraphs>151</Paragraphs>
  <Slides>48</Slides>
  <Notes>11</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蓝色实用</dc:title>
  <dc:creator>第一PPT模板网-WWW.1PPT.COM</dc:creator>
  <cp:keywords>第一PPT模板网-WWW.1PPT.COM</cp:keywords>
  <cp:lastModifiedBy>刘春华</cp:lastModifiedBy>
  <cp:revision>320</cp:revision>
  <dcterms:created xsi:type="dcterms:W3CDTF">2016-03-01T14:52:01Z</dcterms:created>
  <dcterms:modified xsi:type="dcterms:W3CDTF">2019-05-10T08:12:23Z</dcterms:modified>
</cp:coreProperties>
</file>