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3"/>
    <p:sldId id="258" r:id="rId4"/>
    <p:sldId id="260" r:id="rId5"/>
    <p:sldId id="277" r:id="rId6"/>
    <p:sldId id="279" r:id="rId7"/>
    <p:sldId id="296" r:id="rId8"/>
    <p:sldId id="278" r:id="rId9"/>
    <p:sldId id="280" r:id="rId11"/>
    <p:sldId id="281" r:id="rId12"/>
    <p:sldId id="315" r:id="rId13"/>
    <p:sldId id="282" r:id="rId14"/>
    <p:sldId id="298" r:id="rId15"/>
    <p:sldId id="299" r:id="rId16"/>
    <p:sldId id="286" r:id="rId17"/>
    <p:sldId id="297" r:id="rId18"/>
    <p:sldId id="291" r:id="rId19"/>
    <p:sldId id="287" r:id="rId20"/>
    <p:sldId id="292" r:id="rId21"/>
    <p:sldId id="285" r:id="rId22"/>
    <p:sldId id="271" r:id="rId23"/>
    <p:sldId id="294" r:id="rId24"/>
    <p:sldId id="272" r:id="rId25"/>
    <p:sldId id="274" r:id="rId26"/>
    <p:sldId id="295" r:id="rId27"/>
    <p:sldId id="259" r:id="rId28"/>
  </p:sldIdLst>
  <p:sldSz cx="9144000" cy="6858000" type="screen4x3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22" autoAdjust="0"/>
  </p:normalViewPr>
  <p:slideViewPr>
    <p:cSldViewPr>
      <p:cViewPr varScale="1">
        <p:scale>
          <a:sx n="88" d="100"/>
          <a:sy n="88" d="100"/>
        </p:scale>
        <p:origin x="-1282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96FDB-9939-4CD6-8103-B07E3198DF6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A9713F-6E35-4E23-BA54-31B1BBBC440F}">
      <dgm:prSet phldrT="[文本]"/>
      <dgm:spPr>
        <a:xfrm>
          <a:off x="269908" y="1814814"/>
          <a:ext cx="1221504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中经网统计数据库</a:t>
          </a:r>
          <a:endParaRPr lang="zh-CN" altLang="en-US" dirty="0"/>
        </a:p>
      </dgm:t>
    </dgm:pt>
    <dgm:pt modelId="{54E518DC-C049-4740-A7FE-6E73145ECDD5}" cxnId="{A61C969A-5EB1-400F-9D96-32FBEEF5153F}" type="parTrans">
      <dgm:prSet/>
      <dgm:spPr/>
      <dgm:t>
        <a:bodyPr/>
        <a:lstStyle/>
        <a:p>
          <a:endParaRPr lang="zh-CN" altLang="en-US"/>
        </a:p>
      </dgm:t>
    </dgm:pt>
    <dgm:pt modelId="{DC06B6D5-78CE-4D93-9C2A-4C6CEA608CB4}" cxnId="{A61C969A-5EB1-400F-9D96-32FBEEF5153F}" type="sibTrans">
      <dgm:prSet/>
      <dgm:spPr/>
      <dgm:t>
        <a:bodyPr/>
        <a:lstStyle/>
        <a:p>
          <a:endParaRPr lang="zh-CN" altLang="en-US"/>
        </a:p>
      </dgm:t>
    </dgm:pt>
    <dgm:pt modelId="{DE08A736-E09A-402F-93D4-5FB63B67332F}">
      <dgm:prSet phldrT="[文本]"/>
      <dgm:spPr>
        <a:xfrm>
          <a:off x="2160035" y="627672"/>
          <a:ext cx="1036737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宏观经济统计数据库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396D544F-3D58-4B1A-A391-3FE9E63BA643}" cxnId="{087C18E1-97AC-4556-A4A0-B4DA2C782738}" type="parTrans">
      <dgm:prSet/>
      <dgm:spPr/>
      <dgm:t>
        <a:bodyPr/>
        <a:lstStyle/>
        <a:p>
          <a:endParaRPr lang="zh-CN" altLang="en-US"/>
        </a:p>
      </dgm:t>
    </dgm:pt>
    <dgm:pt modelId="{729FA752-6D75-48E1-B4C5-F801B4858B8B}" cxnId="{087C18E1-97AC-4556-A4A0-B4DA2C782738}" type="sibTrans">
      <dgm:prSet/>
      <dgm:spPr/>
      <dgm:t>
        <a:bodyPr/>
        <a:lstStyle/>
        <a:p>
          <a:endParaRPr lang="zh-CN" altLang="en-US"/>
        </a:p>
      </dgm:t>
    </dgm:pt>
    <dgm:pt modelId="{A528049F-1190-4B29-B770-23B7CDB24868}">
      <dgm:prSet phldrT="[文本]"/>
      <dgm:spPr>
        <a:xfrm>
          <a:off x="3600289" y="312"/>
          <a:ext cx="1116596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全国宏观月度库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EC6CCDD1-1EA6-44EC-8481-8B49D222C980}" cxnId="{5C622FAE-BA7D-40C3-B0A3-A8A0F4382FF5}" type="parTrans">
      <dgm:prSet/>
      <dgm:spPr/>
      <dgm:t>
        <a:bodyPr/>
        <a:lstStyle/>
        <a:p>
          <a:endParaRPr lang="zh-CN" altLang="en-US"/>
        </a:p>
      </dgm:t>
    </dgm:pt>
    <dgm:pt modelId="{19B6F066-B4B1-4C6D-A6C3-A627B2DC2674}" cxnId="{5C622FAE-BA7D-40C3-B0A3-A8A0F4382FF5}" type="sibTrans">
      <dgm:prSet/>
      <dgm:spPr/>
      <dgm:t>
        <a:bodyPr/>
        <a:lstStyle/>
        <a:p>
          <a:endParaRPr lang="zh-CN" altLang="en-US"/>
        </a:p>
      </dgm:t>
    </dgm:pt>
    <dgm:pt modelId="{6C8F682A-E7B0-416D-93C5-4D85D1944D2D}">
      <dgm:prSet phldrT="[文本]"/>
      <dgm:spPr>
        <a:xfrm>
          <a:off x="3600289" y="1237015"/>
          <a:ext cx="1117606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全国宏观年度库</a:t>
          </a:r>
          <a:endParaRPr lang="en-US" altLang="zh-CN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8AE302C8-FAAB-475E-B052-1E8979FFDBFD}" cxnId="{B18EEEDC-3CA5-44F7-A2C4-D10B2ED64D61}" type="parTrans">
      <dgm:prSet/>
      <dgm:spPr/>
      <dgm:t>
        <a:bodyPr/>
        <a:lstStyle/>
        <a:p>
          <a:endParaRPr lang="zh-CN" altLang="en-US"/>
        </a:p>
      </dgm:t>
    </dgm:pt>
    <dgm:pt modelId="{0A018D03-1F44-4A27-8F42-A2660D70015B}" cxnId="{B18EEEDC-3CA5-44F7-A2C4-D10B2ED64D61}" type="sibTrans">
      <dgm:prSet/>
      <dgm:spPr/>
      <dgm:t>
        <a:bodyPr/>
        <a:lstStyle/>
        <a:p>
          <a:endParaRPr lang="zh-CN" altLang="en-US"/>
        </a:p>
      </dgm:t>
    </dgm:pt>
    <dgm:pt modelId="{6EDD5B3F-D2B8-4D50-9D88-B33BF4103FBE}">
      <dgm:prSet phldrT="[文本]"/>
      <dgm:spPr>
        <a:xfrm>
          <a:off x="2224888" y="1828482"/>
          <a:ext cx="1036622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区域经济统计数据库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C94605D9-164A-4007-A418-8399BCCACE52}" cxnId="{D5D89E26-632D-4022-A21C-94B1325865CF}" type="parTrans">
      <dgm:prSet/>
      <dgm:spPr/>
      <dgm:t>
        <a:bodyPr/>
        <a:lstStyle/>
        <a:p>
          <a:endParaRPr lang="zh-CN" altLang="en-US"/>
        </a:p>
      </dgm:t>
    </dgm:pt>
    <dgm:pt modelId="{B086E2D9-F587-486A-8A95-80A5D3DF62CC}" cxnId="{D5D89E26-632D-4022-A21C-94B1325865CF}" type="sibTrans">
      <dgm:prSet/>
      <dgm:spPr/>
      <dgm:t>
        <a:bodyPr/>
        <a:lstStyle/>
        <a:p>
          <a:endParaRPr lang="zh-CN" altLang="en-US"/>
        </a:p>
      </dgm:t>
    </dgm:pt>
    <dgm:pt modelId="{CD65E5E2-4755-4E16-89C7-D2B1F46EFC31}">
      <dgm:prSet phldrT="[文本]"/>
      <dgm:spPr>
        <a:xfrm>
          <a:off x="3600174" y="1649250"/>
          <a:ext cx="1117606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分省宏观月度库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8BB98BA7-AB3E-4796-A535-8140877D373C}" cxnId="{42C41EE1-A41B-4099-870E-452A3FABC38F}" type="parTrans">
      <dgm:prSet/>
      <dgm:spPr/>
      <dgm:t>
        <a:bodyPr/>
        <a:lstStyle/>
        <a:p>
          <a:endParaRPr lang="zh-CN" altLang="en-US"/>
        </a:p>
      </dgm:t>
    </dgm:pt>
    <dgm:pt modelId="{9280FD25-FBD4-4F3A-A587-6150D9CDFE62}" cxnId="{42C41EE1-A41B-4099-870E-452A3FABC38F}" type="sibTrans">
      <dgm:prSet/>
      <dgm:spPr/>
      <dgm:t>
        <a:bodyPr/>
        <a:lstStyle/>
        <a:p>
          <a:endParaRPr lang="zh-CN" altLang="en-US"/>
        </a:p>
      </dgm:t>
    </dgm:pt>
    <dgm:pt modelId="{7326304A-E857-441F-932D-4D9E6875D3D6}">
      <dgm:prSet phldrT="[文本]"/>
      <dgm:spPr>
        <a:xfrm>
          <a:off x="3600174" y="2061484"/>
          <a:ext cx="1117606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分省宏观年度库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ADF8639C-DA3A-4BBA-B081-47E6496E0281}" cxnId="{09A93C02-21A6-450A-8C71-13439AC26131}" type="parTrans">
      <dgm:prSet/>
      <dgm:spPr/>
      <dgm:t>
        <a:bodyPr/>
        <a:lstStyle/>
        <a:p>
          <a:endParaRPr lang="zh-CN" altLang="en-US"/>
        </a:p>
      </dgm:t>
    </dgm:pt>
    <dgm:pt modelId="{E4A2B56B-89D4-4A83-B3DA-FE2219B4CE0A}" cxnId="{09A93C02-21A6-450A-8C71-13439AC26131}" type="sibTrans">
      <dgm:prSet/>
      <dgm:spPr/>
      <dgm:t>
        <a:bodyPr/>
        <a:lstStyle/>
        <a:p>
          <a:endParaRPr lang="zh-CN" altLang="en-US"/>
        </a:p>
      </dgm:t>
    </dgm:pt>
    <dgm:pt modelId="{CB5C8D7C-2FB1-438D-A11C-7093DE73AC03}">
      <dgm:prSet phldrT="[文本]"/>
      <dgm:spPr>
        <a:xfrm>
          <a:off x="3600174" y="2473718"/>
          <a:ext cx="1117606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城市年度库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7320CFE6-D0F0-44F9-8904-2FC6BE4FB3BE}" cxnId="{E6EB8180-4992-4ED3-836A-9C57B90D9798}" type="parTrans">
      <dgm:prSet/>
      <dgm:spPr/>
      <dgm:t>
        <a:bodyPr/>
        <a:lstStyle/>
        <a:p>
          <a:endParaRPr lang="zh-CN" altLang="en-US"/>
        </a:p>
      </dgm:t>
    </dgm:pt>
    <dgm:pt modelId="{A3B33BC3-0C51-4EFA-AB75-9B119EFD99B2}" cxnId="{E6EB8180-4992-4ED3-836A-9C57B90D9798}" type="sibTrans">
      <dgm:prSet/>
      <dgm:spPr/>
      <dgm:t>
        <a:bodyPr/>
        <a:lstStyle/>
        <a:p>
          <a:endParaRPr lang="zh-CN" altLang="en-US"/>
        </a:p>
      </dgm:t>
    </dgm:pt>
    <dgm:pt modelId="{91D8ACCC-25DF-45C0-9685-150F7CC7C6B0}">
      <dgm:prSet phldrT="[文本]"/>
      <dgm:spPr>
        <a:xfrm>
          <a:off x="3600174" y="2473718"/>
          <a:ext cx="1117606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县域年度库</a:t>
          </a:r>
        </a:p>
      </dgm:t>
    </dgm:pt>
    <dgm:pt modelId="{0CD279B2-5EEE-484B-A6D6-5DB0BDAD4641}" cxnId="{1E723CF7-6708-471E-BD1E-875083CFABE2}" type="parTrans">
      <dgm:prSet/>
      <dgm:spPr/>
      <dgm:t>
        <a:bodyPr/>
        <a:lstStyle/>
        <a:p>
          <a:endParaRPr lang="zh-CN" altLang="en-US"/>
        </a:p>
      </dgm:t>
    </dgm:pt>
    <dgm:pt modelId="{76D23A15-31B2-42AE-A4C6-A1691C35DB94}" cxnId="{1E723CF7-6708-471E-BD1E-875083CFABE2}" type="sibTrans">
      <dgm:prSet/>
      <dgm:spPr/>
      <dgm:t>
        <a:bodyPr/>
        <a:lstStyle/>
        <a:p>
          <a:endParaRPr lang="zh-CN" altLang="en-US"/>
        </a:p>
      </dgm:t>
    </dgm:pt>
    <dgm:pt modelId="{7B114CF6-6CAC-48C7-BC36-7498BA1F27A2}">
      <dgm:prSet phldrT="[文本]"/>
      <dgm:spPr>
        <a:xfrm>
          <a:off x="2160035" y="3059604"/>
          <a:ext cx="1036622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altLang="zh-CN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OECD</a:t>
          </a: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统计数据库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1C328484-EEFC-43E9-AF1C-60E4CC4C49EA}" cxnId="{11219369-7A73-4886-AD85-754CFF67A80D}" type="parTrans">
      <dgm:prSet/>
      <dgm:spPr/>
      <dgm:t>
        <a:bodyPr/>
        <a:lstStyle/>
        <a:p>
          <a:endParaRPr lang="zh-CN" altLang="en-US"/>
        </a:p>
      </dgm:t>
    </dgm:pt>
    <dgm:pt modelId="{1FB4212F-70C9-486E-AE5B-A3D8AB96BCCC}" cxnId="{11219369-7A73-4886-AD85-754CFF67A80D}" type="sibTrans">
      <dgm:prSet/>
      <dgm:spPr/>
      <dgm:t>
        <a:bodyPr/>
        <a:lstStyle/>
        <a:p>
          <a:endParaRPr lang="zh-CN" altLang="en-US"/>
        </a:p>
      </dgm:t>
    </dgm:pt>
    <dgm:pt modelId="{EB25EB78-8B25-4DC1-BF4D-53207A0F7A2D}">
      <dgm:prSet phldrT="[文本]"/>
      <dgm:spPr>
        <a:xfrm>
          <a:off x="3600174" y="2885953"/>
          <a:ext cx="1117606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altLang="zh-CN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OECD</a:t>
          </a: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月度库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AE44CB0D-A6D9-4CFF-AC28-531DA88D2F50}" cxnId="{78AC57C8-D111-4C59-B8A4-4C6E5514FF25}" type="parTrans">
      <dgm:prSet/>
      <dgm:spPr/>
      <dgm:t>
        <a:bodyPr/>
        <a:lstStyle/>
        <a:p>
          <a:endParaRPr lang="zh-CN" altLang="en-US"/>
        </a:p>
      </dgm:t>
    </dgm:pt>
    <dgm:pt modelId="{F471FB28-109B-446D-B95A-E3672EEB6FB8}" cxnId="{78AC57C8-D111-4C59-B8A4-4C6E5514FF25}" type="sibTrans">
      <dgm:prSet/>
      <dgm:spPr/>
      <dgm:t>
        <a:bodyPr/>
        <a:lstStyle/>
        <a:p>
          <a:endParaRPr lang="zh-CN" altLang="en-US"/>
        </a:p>
      </dgm:t>
    </dgm:pt>
    <dgm:pt modelId="{CEE29D78-EAA6-44C6-8AC6-6D829AA634EA}">
      <dgm:prSet phldrT="[文本]"/>
      <dgm:spPr>
        <a:xfrm>
          <a:off x="3600174" y="3298187"/>
          <a:ext cx="1117606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altLang="zh-CN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OECD</a:t>
          </a: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年度库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3B569424-F0EB-4DA0-995A-F84D5E857B69}" cxnId="{1735E8F2-863C-428B-BB4A-072947BF872B}" type="parTrans">
      <dgm:prSet/>
      <dgm:spPr/>
      <dgm:t>
        <a:bodyPr/>
        <a:lstStyle/>
        <a:p>
          <a:endParaRPr lang="zh-CN" altLang="en-US"/>
        </a:p>
      </dgm:t>
    </dgm:pt>
    <dgm:pt modelId="{D61139B1-787B-4BC0-AE4D-86207A123734}" cxnId="{1735E8F2-863C-428B-BB4A-072947BF872B}" type="sibTrans">
      <dgm:prSet/>
      <dgm:spPr/>
      <dgm:t>
        <a:bodyPr/>
        <a:lstStyle/>
        <a:p>
          <a:endParaRPr lang="zh-CN" altLang="en-US"/>
        </a:p>
      </dgm:t>
    </dgm:pt>
    <dgm:pt modelId="{E84562DD-1550-49C4-B4CC-55FB5CBE04E5}">
      <dgm:prSet phldrT="[文本]"/>
      <dgm:spPr>
        <a:xfrm>
          <a:off x="2224888" y="1828482"/>
          <a:ext cx="1036622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专题经济统计数据库</a:t>
          </a:r>
        </a:p>
      </dgm:t>
    </dgm:pt>
    <dgm:pt modelId="{B09E504B-3132-4883-B121-E4BA26384067}" cxnId="{4259E590-B4CD-45FC-8D0E-BAD7B6830964}" type="parTrans">
      <dgm:prSet/>
      <dgm:spPr/>
      <dgm:t>
        <a:bodyPr/>
        <a:lstStyle/>
        <a:p>
          <a:endParaRPr lang="zh-CN" altLang="en-US"/>
        </a:p>
      </dgm:t>
    </dgm:pt>
    <dgm:pt modelId="{B28044CF-89FF-47CE-8AB9-FB7F44971E50}" cxnId="{4259E590-B4CD-45FC-8D0E-BAD7B6830964}" type="sibTrans">
      <dgm:prSet/>
      <dgm:spPr/>
      <dgm:t>
        <a:bodyPr/>
        <a:lstStyle/>
        <a:p>
          <a:endParaRPr lang="zh-CN" altLang="en-US"/>
        </a:p>
      </dgm:t>
    </dgm:pt>
    <dgm:pt modelId="{B0EF7214-C355-40E0-A410-4BBCD1D8CBB6}">
      <dgm:prSet phldrT="[文本]"/>
      <dgm:spPr>
        <a:xfrm>
          <a:off x="2224888" y="1828482"/>
          <a:ext cx="1036622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海关月度库</a:t>
          </a:r>
        </a:p>
      </dgm:t>
    </dgm:pt>
    <dgm:pt modelId="{1693CCEF-1B8B-4D16-B9D4-F255CAC0F4D4}" cxnId="{C39B6354-E845-4127-8708-C281C6BEDD14}" type="sibTrans">
      <dgm:prSet/>
      <dgm:spPr/>
      <dgm:t>
        <a:bodyPr/>
        <a:lstStyle/>
        <a:p>
          <a:endParaRPr lang="zh-CN" altLang="en-US"/>
        </a:p>
      </dgm:t>
    </dgm:pt>
    <dgm:pt modelId="{61ED8836-964C-4D1B-AB2D-2E16EF58420B}" cxnId="{C39B6354-E845-4127-8708-C281C6BEDD14}" type="parTrans">
      <dgm:prSet/>
      <dgm:spPr/>
      <dgm:t>
        <a:bodyPr/>
        <a:lstStyle/>
        <a:p>
          <a:endParaRPr lang="zh-CN" altLang="en-US"/>
        </a:p>
      </dgm:t>
    </dgm:pt>
    <dgm:pt modelId="{1DA7E0EB-DC9D-45DF-985D-5087DF94C418}" type="pres">
      <dgm:prSet presAssocID="{32696FDB-9939-4CD6-8103-B07E3198DF6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C675BE4-BC17-4BF5-B84F-CF961DE64F5E}" type="pres">
      <dgm:prSet presAssocID="{DBA9713F-6E35-4E23-BA54-31B1BBBC440F}" presName="root1" presStyleCnt="0"/>
      <dgm:spPr/>
    </dgm:pt>
    <dgm:pt modelId="{1B74D7D4-2623-4E22-927F-283097599646}" type="pres">
      <dgm:prSet presAssocID="{DBA9713F-6E35-4E23-BA54-31B1BBBC440F}" presName="LevelOneTextNode" presStyleLbl="node0" presStyleIdx="0" presStyleCnt="1" custScaleX="170380" custLinFactNeighborX="-69546" custLinFactNeighborY="-1131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F1A97CAC-D6EF-4698-BC0E-B2D0DCDEDE18}" type="pres">
      <dgm:prSet presAssocID="{DBA9713F-6E35-4E23-BA54-31B1BBBC440F}" presName="level2hierChild" presStyleCnt="0"/>
      <dgm:spPr/>
    </dgm:pt>
    <dgm:pt modelId="{BD15FF51-AF37-4E6E-B9B2-36D9B785D6D1}" type="pres">
      <dgm:prSet presAssocID="{396D544F-3D58-4B1A-A391-3FE9E63BA643}" presName="conn2-1" presStyleLbl="parChTrans1D2" presStyleIdx="0" presStyleCnt="4"/>
      <dgm:spPr/>
      <dgm:t>
        <a:bodyPr/>
        <a:lstStyle/>
        <a:p>
          <a:endParaRPr lang="zh-CN" altLang="en-US"/>
        </a:p>
      </dgm:t>
    </dgm:pt>
    <dgm:pt modelId="{E36AC9EF-CC34-4F8D-AAE8-0674E46BE5D8}" type="pres">
      <dgm:prSet presAssocID="{396D544F-3D58-4B1A-A391-3FE9E63BA643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267FB4FE-70EF-49E1-A289-9B55865007CF}" type="pres">
      <dgm:prSet presAssocID="{DE08A736-E09A-402F-93D4-5FB63B67332F}" presName="root2" presStyleCnt="0"/>
      <dgm:spPr/>
    </dgm:pt>
    <dgm:pt modelId="{D020C1DF-A3ED-48D8-A1A2-2427B5849F47}" type="pres">
      <dgm:prSet presAssocID="{DE08A736-E09A-402F-93D4-5FB63B67332F}" presName="LevelTwoTextNode" presStyleLbl="node2" presStyleIdx="0" presStyleCnt="4" custScaleX="144608" custLinFactNeighborX="-16284" custLinFactNeighborY="251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DB338145-7022-4DDE-9CB0-DD61B95C37E1}" type="pres">
      <dgm:prSet presAssocID="{DE08A736-E09A-402F-93D4-5FB63B67332F}" presName="level3hierChild" presStyleCnt="0"/>
      <dgm:spPr/>
    </dgm:pt>
    <dgm:pt modelId="{46F24490-93EF-4326-830A-BF986851C6FE}" type="pres">
      <dgm:prSet presAssocID="{EC6CCDD1-1EA6-44EC-8481-8B49D222C980}" presName="conn2-1" presStyleLbl="parChTrans1D3" presStyleIdx="0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28950" y="8822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815DF43E-F2C4-4F1F-B28C-F3F223827D5A}" type="pres">
      <dgm:prSet presAssocID="{EC6CCDD1-1EA6-44EC-8481-8B49D222C980}" presName="connTx" presStyleLbl="parChTrans1D3" presStyleIdx="0" presStyleCnt="9"/>
      <dgm:spPr/>
      <dgm:t>
        <a:bodyPr/>
        <a:lstStyle/>
        <a:p>
          <a:endParaRPr lang="zh-CN" altLang="en-US"/>
        </a:p>
      </dgm:t>
    </dgm:pt>
    <dgm:pt modelId="{0A202C5F-6E65-416F-A663-AEBCC3370FB9}" type="pres">
      <dgm:prSet presAssocID="{A528049F-1190-4B29-B770-23B7CDB24868}" presName="root2" presStyleCnt="0"/>
      <dgm:spPr/>
    </dgm:pt>
    <dgm:pt modelId="{AFBDD003-6D79-4F62-9883-2CFA64E82716}" type="pres">
      <dgm:prSet presAssocID="{A528049F-1190-4B29-B770-23B7CDB24868}" presName="LevelTwoTextNode" presStyleLbl="node3" presStyleIdx="0" presStyleCnt="9" custScaleX="15574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CB062649-F566-4497-889E-E618B307841D}" type="pres">
      <dgm:prSet presAssocID="{A528049F-1190-4B29-B770-23B7CDB24868}" presName="level3hierChild" presStyleCnt="0"/>
      <dgm:spPr/>
    </dgm:pt>
    <dgm:pt modelId="{E6BC2BF0-39B6-4A37-A6DC-C97DF1B334BE}" type="pres">
      <dgm:prSet presAssocID="{8AE302C8-FAAB-475E-B052-1E8979FFDBFD}" presName="conn2-1" presStyleLbl="parChTrans1D3" presStyleIdx="1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12183" y="8822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18DAD48D-8DDB-420C-BB5C-656D3EE58BE9}" type="pres">
      <dgm:prSet presAssocID="{8AE302C8-FAAB-475E-B052-1E8979FFDBFD}" presName="connTx" presStyleLbl="parChTrans1D3" presStyleIdx="1" presStyleCnt="9"/>
      <dgm:spPr/>
      <dgm:t>
        <a:bodyPr/>
        <a:lstStyle/>
        <a:p>
          <a:endParaRPr lang="zh-CN" altLang="en-US"/>
        </a:p>
      </dgm:t>
    </dgm:pt>
    <dgm:pt modelId="{420CA780-67B8-4AAF-A486-FCC9BCB273AA}" type="pres">
      <dgm:prSet presAssocID="{6C8F682A-E7B0-416D-93C5-4D85D1944D2D}" presName="root2" presStyleCnt="0"/>
      <dgm:spPr/>
    </dgm:pt>
    <dgm:pt modelId="{E53B1FCF-CCEA-47DA-8DFE-538033B3854B}" type="pres">
      <dgm:prSet presAssocID="{6C8F682A-E7B0-416D-93C5-4D85D1944D2D}" presName="LevelTwoTextNode" presStyleLbl="node3" presStyleIdx="1" presStyleCnt="9" custScaleX="15588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08DD9242-E8B2-437C-A347-2EA16EC9C88F}" type="pres">
      <dgm:prSet presAssocID="{6C8F682A-E7B0-416D-93C5-4D85D1944D2D}" presName="level3hierChild" presStyleCnt="0"/>
      <dgm:spPr/>
    </dgm:pt>
    <dgm:pt modelId="{D66C8988-A8B3-4190-BAD7-4A560281B399}" type="pres">
      <dgm:prSet presAssocID="{B09E504B-3132-4883-B121-E4BA26384067}" presName="conn2-1" presStyleLbl="parChTrans1D2" presStyleIdx="1" presStyleCnt="4"/>
      <dgm:spPr/>
      <dgm:t>
        <a:bodyPr/>
        <a:lstStyle/>
        <a:p>
          <a:endParaRPr lang="zh-CN" altLang="en-US"/>
        </a:p>
      </dgm:t>
    </dgm:pt>
    <dgm:pt modelId="{21E73534-8043-41FF-89B1-A03F67761C2E}" type="pres">
      <dgm:prSet presAssocID="{B09E504B-3132-4883-B121-E4BA26384067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55740C57-04EA-482B-8CF1-A765852F2495}" type="pres">
      <dgm:prSet presAssocID="{E84562DD-1550-49C4-B4CC-55FB5CBE04E5}" presName="root2" presStyleCnt="0"/>
      <dgm:spPr/>
    </dgm:pt>
    <dgm:pt modelId="{55D86BBF-45C5-4650-BC43-40823F6081D4}" type="pres">
      <dgm:prSet presAssocID="{E84562DD-1550-49C4-B4CC-55FB5CBE04E5}" presName="LevelTwoTextNode" presStyleLbl="node2" presStyleIdx="1" presStyleCnt="4" custScaleX="137762" custLinFactNeighborX="-1250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99AE2F8-7516-4464-86BA-BFF512727A93}" type="pres">
      <dgm:prSet presAssocID="{E84562DD-1550-49C4-B4CC-55FB5CBE04E5}" presName="level3hierChild" presStyleCnt="0"/>
      <dgm:spPr/>
    </dgm:pt>
    <dgm:pt modelId="{4E498C31-3992-48FE-AC08-694716DDCF6A}" type="pres">
      <dgm:prSet presAssocID="{61ED8836-964C-4D1B-AB2D-2E16EF58420B}" presName="conn2-1" presStyleLbl="parChTrans1D3" presStyleIdx="2" presStyleCnt="9"/>
      <dgm:spPr/>
      <dgm:t>
        <a:bodyPr/>
        <a:lstStyle/>
        <a:p>
          <a:endParaRPr lang="zh-CN" altLang="en-US"/>
        </a:p>
      </dgm:t>
    </dgm:pt>
    <dgm:pt modelId="{39BA80C1-4BAF-4A84-B248-3D3909E2639A}" type="pres">
      <dgm:prSet presAssocID="{61ED8836-964C-4D1B-AB2D-2E16EF58420B}" presName="connTx" presStyleLbl="parChTrans1D3" presStyleIdx="2" presStyleCnt="9"/>
      <dgm:spPr/>
      <dgm:t>
        <a:bodyPr/>
        <a:lstStyle/>
        <a:p>
          <a:endParaRPr lang="zh-CN" altLang="en-US"/>
        </a:p>
      </dgm:t>
    </dgm:pt>
    <dgm:pt modelId="{237C80E6-C884-4A48-B4D8-452036451F9F}" type="pres">
      <dgm:prSet presAssocID="{B0EF7214-C355-40E0-A410-4BBCD1D8CBB6}" presName="root2" presStyleCnt="0"/>
      <dgm:spPr/>
    </dgm:pt>
    <dgm:pt modelId="{D6B0E29E-7E60-440E-AC18-DA68072DE8E2}" type="pres">
      <dgm:prSet presAssocID="{B0EF7214-C355-40E0-A410-4BBCD1D8CBB6}" presName="LevelTwoTextNode" presStyleLbl="node3" presStyleIdx="2" presStyleCnt="9" custScaleX="153483" custLinFactNeighborX="833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EA3BB67-1A47-4655-8DB1-D3C4BB9BE9D5}" type="pres">
      <dgm:prSet presAssocID="{B0EF7214-C355-40E0-A410-4BBCD1D8CBB6}" presName="level3hierChild" presStyleCnt="0"/>
      <dgm:spPr/>
    </dgm:pt>
    <dgm:pt modelId="{F6B0D08A-9868-48A7-B2C3-C5F65089F7F1}" type="pres">
      <dgm:prSet presAssocID="{C94605D9-164A-4007-A418-8399BCCACE52}" presName="conn2-1" presStyleLbl="parChTrans1D2" presStyleIdx="2" presStyleCnt="4"/>
      <dgm:spPr/>
      <dgm:t>
        <a:bodyPr/>
        <a:lstStyle/>
        <a:p>
          <a:endParaRPr lang="zh-CN" altLang="en-US"/>
        </a:p>
      </dgm:t>
    </dgm:pt>
    <dgm:pt modelId="{19EBCD34-06A3-41D3-8A14-DE5A669928B5}" type="pres">
      <dgm:prSet presAssocID="{C94605D9-164A-4007-A418-8399BCCACE52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21428D55-2581-467C-80F7-870B0302BB42}" type="pres">
      <dgm:prSet presAssocID="{6EDD5B3F-D2B8-4D50-9D88-B33BF4103FBE}" presName="root2" presStyleCnt="0"/>
      <dgm:spPr/>
    </dgm:pt>
    <dgm:pt modelId="{F0EE7908-8CFB-4A20-9DF5-60867D5F1441}" type="pres">
      <dgm:prSet presAssocID="{6EDD5B3F-D2B8-4D50-9D88-B33BF4103FBE}" presName="LevelTwoTextNode" presStyleLbl="node2" presStyleIdx="2" presStyleCnt="4" custScaleX="144592" custLinFactNeighborX="-12166" custLinFactNeighborY="-4056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A7E7536F-92CC-4068-AD71-6423F8D8E9AB}" type="pres">
      <dgm:prSet presAssocID="{6EDD5B3F-D2B8-4D50-9D88-B33BF4103FBE}" presName="level3hierChild" presStyleCnt="0"/>
      <dgm:spPr/>
    </dgm:pt>
    <dgm:pt modelId="{AA1B57E3-4E7E-4693-8178-A1DEC0D1DAD8}" type="pres">
      <dgm:prSet presAssocID="{8BB98BA7-AB3E-4796-A535-8140877D373C}" presName="conn2-1" presStyleLbl="parChTrans1D3" presStyleIdx="3" presStyleCnt="9"/>
      <dgm:spPr/>
      <dgm:t>
        <a:bodyPr/>
        <a:lstStyle/>
        <a:p>
          <a:endParaRPr lang="zh-CN" altLang="en-US"/>
        </a:p>
      </dgm:t>
    </dgm:pt>
    <dgm:pt modelId="{EB0D770F-00A8-4C7F-A653-84F90EAD7FA1}" type="pres">
      <dgm:prSet presAssocID="{8BB98BA7-AB3E-4796-A535-8140877D373C}" presName="connTx" presStyleLbl="parChTrans1D3" presStyleIdx="3" presStyleCnt="9"/>
      <dgm:spPr/>
      <dgm:t>
        <a:bodyPr/>
        <a:lstStyle/>
        <a:p>
          <a:endParaRPr lang="zh-CN" altLang="en-US"/>
        </a:p>
      </dgm:t>
    </dgm:pt>
    <dgm:pt modelId="{AC17E976-4458-427F-A3F2-931C8FC288DB}" type="pres">
      <dgm:prSet presAssocID="{CD65E5E2-4755-4E16-89C7-D2B1F46EFC31}" presName="root2" presStyleCnt="0"/>
      <dgm:spPr/>
    </dgm:pt>
    <dgm:pt modelId="{D52A4944-226B-48BF-B3B3-72FBF21F8E7C}" type="pres">
      <dgm:prSet presAssocID="{CD65E5E2-4755-4E16-89C7-D2B1F46EFC31}" presName="LevelTwoTextNode" presStyleLbl="node3" presStyleIdx="3" presStyleCnt="9" custScaleX="15588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25562CB1-0741-485B-8C25-10CBCB6A73A5}" type="pres">
      <dgm:prSet presAssocID="{CD65E5E2-4755-4E16-89C7-D2B1F46EFC31}" presName="level3hierChild" presStyleCnt="0"/>
      <dgm:spPr/>
    </dgm:pt>
    <dgm:pt modelId="{EAEF5DD4-B7A2-4B07-93CA-245D263E6B2F}" type="pres">
      <dgm:prSet presAssocID="{ADF8639C-DA3A-4BBA-B081-47E6496E0281}" presName="conn2-1" presStyleLbl="parChTrans1D3" presStyleIdx="4" presStyleCnt="9"/>
      <dgm:spPr/>
      <dgm:t>
        <a:bodyPr/>
        <a:lstStyle/>
        <a:p>
          <a:endParaRPr lang="zh-CN" altLang="en-US"/>
        </a:p>
      </dgm:t>
    </dgm:pt>
    <dgm:pt modelId="{B1010763-1DB2-44C6-A49B-665CAE8F42D9}" type="pres">
      <dgm:prSet presAssocID="{ADF8639C-DA3A-4BBA-B081-47E6496E0281}" presName="connTx" presStyleLbl="parChTrans1D3" presStyleIdx="4" presStyleCnt="9"/>
      <dgm:spPr/>
      <dgm:t>
        <a:bodyPr/>
        <a:lstStyle/>
        <a:p>
          <a:endParaRPr lang="zh-CN" altLang="en-US"/>
        </a:p>
      </dgm:t>
    </dgm:pt>
    <dgm:pt modelId="{FD817103-F505-4BC5-A45C-6017EAEA20AD}" type="pres">
      <dgm:prSet presAssocID="{7326304A-E857-441F-932D-4D9E6875D3D6}" presName="root2" presStyleCnt="0"/>
      <dgm:spPr/>
    </dgm:pt>
    <dgm:pt modelId="{34BEDDE2-2A22-43BC-A05C-A11E0F3E5A2B}" type="pres">
      <dgm:prSet presAssocID="{7326304A-E857-441F-932D-4D9E6875D3D6}" presName="LevelTwoTextNode" presStyleLbl="node3" presStyleIdx="4" presStyleCnt="9" custScaleX="15588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02CCC527-ED05-4189-B914-59C9B6062D88}" type="pres">
      <dgm:prSet presAssocID="{7326304A-E857-441F-932D-4D9E6875D3D6}" presName="level3hierChild" presStyleCnt="0"/>
      <dgm:spPr/>
    </dgm:pt>
    <dgm:pt modelId="{6C437C8D-95B5-4D00-95F1-AFF3E6DB7DE8}" type="pres">
      <dgm:prSet presAssocID="{7320CFE6-D0F0-44F9-8904-2FC6BE4FB3BE}" presName="conn2-1" presStyleLbl="parChTrans1D3" presStyleIdx="5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09821" y="8822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2C944269-2233-45DB-9155-531996697C4F}" type="pres">
      <dgm:prSet presAssocID="{7320CFE6-D0F0-44F9-8904-2FC6BE4FB3BE}" presName="connTx" presStyleLbl="parChTrans1D3" presStyleIdx="5" presStyleCnt="9"/>
      <dgm:spPr/>
      <dgm:t>
        <a:bodyPr/>
        <a:lstStyle/>
        <a:p>
          <a:endParaRPr lang="zh-CN" altLang="en-US"/>
        </a:p>
      </dgm:t>
    </dgm:pt>
    <dgm:pt modelId="{A424C292-ACDE-45F0-8A3B-3B10F86B2388}" type="pres">
      <dgm:prSet presAssocID="{CB5C8D7C-2FB1-438D-A11C-7093DE73AC03}" presName="root2" presStyleCnt="0"/>
      <dgm:spPr/>
    </dgm:pt>
    <dgm:pt modelId="{8B9AF369-A0DA-474E-B45B-9B56EC7E5FA1}" type="pres">
      <dgm:prSet presAssocID="{CB5C8D7C-2FB1-438D-A11C-7093DE73AC03}" presName="LevelTwoTextNode" presStyleLbl="node3" presStyleIdx="5" presStyleCnt="9" custScaleX="15588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20515499-E0E4-428B-A55C-65C2128D7FAC}" type="pres">
      <dgm:prSet presAssocID="{CB5C8D7C-2FB1-438D-A11C-7093DE73AC03}" presName="level3hierChild" presStyleCnt="0"/>
      <dgm:spPr/>
    </dgm:pt>
    <dgm:pt modelId="{B03F83B1-86D0-40E3-AA1B-2FEE4B883578}" type="pres">
      <dgm:prSet presAssocID="{0CD279B2-5EEE-484B-A6D6-5DB0BDAD4641}" presName="conn2-1" presStyleLbl="parChTrans1D3" presStyleIdx="6" presStyleCnt="9"/>
      <dgm:spPr/>
      <dgm:t>
        <a:bodyPr/>
        <a:lstStyle/>
        <a:p>
          <a:endParaRPr lang="zh-CN" altLang="en-US"/>
        </a:p>
      </dgm:t>
    </dgm:pt>
    <dgm:pt modelId="{75D7B1D2-A504-4784-A4D3-35D1B5B1C335}" type="pres">
      <dgm:prSet presAssocID="{0CD279B2-5EEE-484B-A6D6-5DB0BDAD4641}" presName="connTx" presStyleLbl="parChTrans1D3" presStyleIdx="6" presStyleCnt="9"/>
      <dgm:spPr/>
      <dgm:t>
        <a:bodyPr/>
        <a:lstStyle/>
        <a:p>
          <a:endParaRPr lang="zh-CN" altLang="en-US"/>
        </a:p>
      </dgm:t>
    </dgm:pt>
    <dgm:pt modelId="{AFE872C9-EFB9-427C-A1EB-2D6E70047862}" type="pres">
      <dgm:prSet presAssocID="{91D8ACCC-25DF-45C0-9685-150F7CC7C6B0}" presName="root2" presStyleCnt="0"/>
      <dgm:spPr/>
    </dgm:pt>
    <dgm:pt modelId="{E221B5A8-256F-4B81-A438-F88804765E99}" type="pres">
      <dgm:prSet presAssocID="{91D8ACCC-25DF-45C0-9685-150F7CC7C6B0}" presName="LevelTwoTextNode" presStyleLbl="node3" presStyleIdx="6" presStyleCnt="9" custScaleX="15856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DDBE5EA-37D8-41DB-939F-32DBAB9651FE}" type="pres">
      <dgm:prSet presAssocID="{91D8ACCC-25DF-45C0-9685-150F7CC7C6B0}" presName="level3hierChild" presStyleCnt="0"/>
      <dgm:spPr/>
    </dgm:pt>
    <dgm:pt modelId="{88E331C7-9CEF-4771-AC66-36A5154B2DEC}" type="pres">
      <dgm:prSet presAssocID="{1C328484-EEFC-43E9-AF1C-60E4CC4C49EA}" presName="conn2-1" presStyleLbl="parChTrans1D2" presStyleIdx="3" presStyleCnt="4"/>
      <dgm:spPr/>
      <dgm:t>
        <a:bodyPr/>
        <a:lstStyle/>
        <a:p>
          <a:endParaRPr lang="zh-CN" altLang="en-US"/>
        </a:p>
      </dgm:t>
    </dgm:pt>
    <dgm:pt modelId="{4F8A8545-8E65-4877-9336-041C0DB97992}" type="pres">
      <dgm:prSet presAssocID="{1C328484-EEFC-43E9-AF1C-60E4CC4C49EA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42B1817A-4BF5-47BA-8280-BF288007E9CE}" type="pres">
      <dgm:prSet presAssocID="{7B114CF6-6CAC-48C7-BC36-7498BA1F27A2}" presName="root2" presStyleCnt="0"/>
      <dgm:spPr/>
    </dgm:pt>
    <dgm:pt modelId="{2C53ADEB-64FE-470D-B44D-E32784DF33F1}" type="pres">
      <dgm:prSet presAssocID="{7B114CF6-6CAC-48C7-BC36-7498BA1F27A2}" presName="LevelTwoTextNode" presStyleLbl="node2" presStyleIdx="3" presStyleCnt="4" custScaleX="144592" custLinFactNeighborX="-7947" custLinFactNeighborY="-905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8E562926-875A-4D5F-9051-0B4B016030C0}" type="pres">
      <dgm:prSet presAssocID="{7B114CF6-6CAC-48C7-BC36-7498BA1F27A2}" presName="level3hierChild" presStyleCnt="0"/>
      <dgm:spPr/>
    </dgm:pt>
    <dgm:pt modelId="{07726BD1-86A1-4FAB-A283-1AA697485F7A}" type="pres">
      <dgm:prSet presAssocID="{AE44CB0D-A6D9-4CFF-AC28-531DA88D2F50}" presName="conn2-1" presStyleLbl="parChTrans1D3" presStyleIdx="7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88190" y="8822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5FBA56C3-E6E5-4DF7-819D-F8490980C038}" type="pres">
      <dgm:prSet presAssocID="{AE44CB0D-A6D9-4CFF-AC28-531DA88D2F50}" presName="connTx" presStyleLbl="parChTrans1D3" presStyleIdx="7" presStyleCnt="9"/>
      <dgm:spPr/>
      <dgm:t>
        <a:bodyPr/>
        <a:lstStyle/>
        <a:p>
          <a:endParaRPr lang="zh-CN" altLang="en-US"/>
        </a:p>
      </dgm:t>
    </dgm:pt>
    <dgm:pt modelId="{00AFA90C-08B6-4A38-B7C9-BA8734B911B5}" type="pres">
      <dgm:prSet presAssocID="{EB25EB78-8B25-4DC1-BF4D-53207A0F7A2D}" presName="root2" presStyleCnt="0"/>
      <dgm:spPr/>
    </dgm:pt>
    <dgm:pt modelId="{62DF4882-A17E-4740-99BF-1F394876D544}" type="pres">
      <dgm:prSet presAssocID="{EB25EB78-8B25-4DC1-BF4D-53207A0F7A2D}" presName="LevelTwoTextNode" presStyleLbl="node3" presStyleIdx="7" presStyleCnt="9" custScaleX="15588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CB85B759-7E4F-4165-B9D3-C34317ADEB85}" type="pres">
      <dgm:prSet presAssocID="{EB25EB78-8B25-4DC1-BF4D-53207A0F7A2D}" presName="level3hierChild" presStyleCnt="0"/>
      <dgm:spPr/>
    </dgm:pt>
    <dgm:pt modelId="{F83FC6DA-6EE6-45C4-8D98-9831DDD90D22}" type="pres">
      <dgm:prSet presAssocID="{3B569424-F0EB-4DA0-995A-F84D5E857B69}" presName="conn2-1" presStyleLbl="parChTrans1D3" presStyleIdx="8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20948" y="8822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36C957AC-70B1-404A-A9E0-BA6AC588BC1B}" type="pres">
      <dgm:prSet presAssocID="{3B569424-F0EB-4DA0-995A-F84D5E857B69}" presName="connTx" presStyleLbl="parChTrans1D3" presStyleIdx="8" presStyleCnt="9"/>
      <dgm:spPr/>
      <dgm:t>
        <a:bodyPr/>
        <a:lstStyle/>
        <a:p>
          <a:endParaRPr lang="zh-CN" altLang="en-US"/>
        </a:p>
      </dgm:t>
    </dgm:pt>
    <dgm:pt modelId="{B2A3C52F-CE8B-4D91-9313-5DCDBE46D45A}" type="pres">
      <dgm:prSet presAssocID="{CEE29D78-EAA6-44C6-8AC6-6D829AA634EA}" presName="root2" presStyleCnt="0"/>
      <dgm:spPr/>
    </dgm:pt>
    <dgm:pt modelId="{528D95CF-D94F-4DAF-A1A3-4B02724205CC}" type="pres">
      <dgm:prSet presAssocID="{CEE29D78-EAA6-44C6-8AC6-6D829AA634EA}" presName="LevelTwoTextNode" presStyleLbl="node3" presStyleIdx="8" presStyleCnt="9" custScaleX="155888" custLinFactNeighborY="255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613CED4C-403A-46AA-A4CD-3D1B6F082813}" type="pres">
      <dgm:prSet presAssocID="{CEE29D78-EAA6-44C6-8AC6-6D829AA634EA}" presName="level3hierChild" presStyleCnt="0"/>
      <dgm:spPr/>
    </dgm:pt>
  </dgm:ptLst>
  <dgm:cxnLst>
    <dgm:cxn modelId="{1E723CF7-6708-471E-BD1E-875083CFABE2}" srcId="{6EDD5B3F-D2B8-4D50-9D88-B33BF4103FBE}" destId="{91D8ACCC-25DF-45C0-9685-150F7CC7C6B0}" srcOrd="3" destOrd="0" parTransId="{0CD279B2-5EEE-484B-A6D6-5DB0BDAD4641}" sibTransId="{76D23A15-31B2-42AE-A4C6-A1691C35DB94}"/>
    <dgm:cxn modelId="{C66E463B-1D84-46A4-A8A4-6E26E2DD4D73}" type="presOf" srcId="{8AE302C8-FAAB-475E-B052-1E8979FFDBFD}" destId="{E6BC2BF0-39B6-4A37-A6DC-C97DF1B334BE}" srcOrd="0" destOrd="0" presId="urn:microsoft.com/office/officeart/2005/8/layout/hierarchy2"/>
    <dgm:cxn modelId="{65AE66BB-9FD0-4D47-A593-7557F5663477}" type="presOf" srcId="{1C328484-EEFC-43E9-AF1C-60E4CC4C49EA}" destId="{88E331C7-9CEF-4771-AC66-36A5154B2DEC}" srcOrd="0" destOrd="0" presId="urn:microsoft.com/office/officeart/2005/8/layout/hierarchy2"/>
    <dgm:cxn modelId="{985ADB83-10B2-43EB-B647-EDC8884417D7}" type="presOf" srcId="{32696FDB-9939-4CD6-8103-B07E3198DF6D}" destId="{1DA7E0EB-DC9D-45DF-985D-5087DF94C418}" srcOrd="0" destOrd="0" presId="urn:microsoft.com/office/officeart/2005/8/layout/hierarchy2"/>
    <dgm:cxn modelId="{B4B42EC9-08EC-4FB3-AC9B-E145E5BCBFCC}" type="presOf" srcId="{EC6CCDD1-1EA6-44EC-8481-8B49D222C980}" destId="{815DF43E-F2C4-4F1F-B28C-F3F223827D5A}" srcOrd="1" destOrd="0" presId="urn:microsoft.com/office/officeart/2005/8/layout/hierarchy2"/>
    <dgm:cxn modelId="{11219369-7A73-4886-AD85-754CFF67A80D}" srcId="{DBA9713F-6E35-4E23-BA54-31B1BBBC440F}" destId="{7B114CF6-6CAC-48C7-BC36-7498BA1F27A2}" srcOrd="3" destOrd="0" parTransId="{1C328484-EEFC-43E9-AF1C-60E4CC4C49EA}" sibTransId="{1FB4212F-70C9-486E-AE5B-A3D8AB96BCCC}"/>
    <dgm:cxn modelId="{55590AA6-3B5F-425B-95CA-FCFD3FC7F536}" type="presOf" srcId="{B09E504B-3132-4883-B121-E4BA26384067}" destId="{21E73534-8043-41FF-89B1-A03F67761C2E}" srcOrd="1" destOrd="0" presId="urn:microsoft.com/office/officeart/2005/8/layout/hierarchy2"/>
    <dgm:cxn modelId="{CA6B601E-22D6-4F7F-9274-017AF435D0E5}" type="presOf" srcId="{8AE302C8-FAAB-475E-B052-1E8979FFDBFD}" destId="{18DAD48D-8DDB-420C-BB5C-656D3EE58BE9}" srcOrd="1" destOrd="0" presId="urn:microsoft.com/office/officeart/2005/8/layout/hierarchy2"/>
    <dgm:cxn modelId="{C39B6354-E845-4127-8708-C281C6BEDD14}" srcId="{E84562DD-1550-49C4-B4CC-55FB5CBE04E5}" destId="{B0EF7214-C355-40E0-A410-4BBCD1D8CBB6}" srcOrd="0" destOrd="0" parTransId="{61ED8836-964C-4D1B-AB2D-2E16EF58420B}" sibTransId="{1693CCEF-1B8B-4D16-B9D4-F255CAC0F4D4}"/>
    <dgm:cxn modelId="{A9FA8085-094E-41CC-A197-3A4A381C5543}" type="presOf" srcId="{EB25EB78-8B25-4DC1-BF4D-53207A0F7A2D}" destId="{62DF4882-A17E-4740-99BF-1F394876D544}" srcOrd="0" destOrd="0" presId="urn:microsoft.com/office/officeart/2005/8/layout/hierarchy2"/>
    <dgm:cxn modelId="{D5D89E26-632D-4022-A21C-94B1325865CF}" srcId="{DBA9713F-6E35-4E23-BA54-31B1BBBC440F}" destId="{6EDD5B3F-D2B8-4D50-9D88-B33BF4103FBE}" srcOrd="2" destOrd="0" parTransId="{C94605D9-164A-4007-A418-8399BCCACE52}" sibTransId="{B086E2D9-F587-486A-8A95-80A5D3DF62CC}"/>
    <dgm:cxn modelId="{4259E590-B4CD-45FC-8D0E-BAD7B6830964}" srcId="{DBA9713F-6E35-4E23-BA54-31B1BBBC440F}" destId="{E84562DD-1550-49C4-B4CC-55FB5CBE04E5}" srcOrd="1" destOrd="0" parTransId="{B09E504B-3132-4883-B121-E4BA26384067}" sibTransId="{B28044CF-89FF-47CE-8AB9-FB7F44971E50}"/>
    <dgm:cxn modelId="{E9BE6FAC-7C61-44AB-88D1-A4F8A288B795}" type="presOf" srcId="{6C8F682A-E7B0-416D-93C5-4D85D1944D2D}" destId="{E53B1FCF-CCEA-47DA-8DFE-538033B3854B}" srcOrd="0" destOrd="0" presId="urn:microsoft.com/office/officeart/2005/8/layout/hierarchy2"/>
    <dgm:cxn modelId="{A61C969A-5EB1-400F-9D96-32FBEEF5153F}" srcId="{32696FDB-9939-4CD6-8103-B07E3198DF6D}" destId="{DBA9713F-6E35-4E23-BA54-31B1BBBC440F}" srcOrd="0" destOrd="0" parTransId="{54E518DC-C049-4740-A7FE-6E73145ECDD5}" sibTransId="{DC06B6D5-78CE-4D93-9C2A-4C6CEA608CB4}"/>
    <dgm:cxn modelId="{5C810A86-B50F-4CE5-BB8F-249E02638947}" type="presOf" srcId="{C94605D9-164A-4007-A418-8399BCCACE52}" destId="{19EBCD34-06A3-41D3-8A14-DE5A669928B5}" srcOrd="1" destOrd="0" presId="urn:microsoft.com/office/officeart/2005/8/layout/hierarchy2"/>
    <dgm:cxn modelId="{1F4156C8-A469-48F4-917F-9BC6583CE625}" type="presOf" srcId="{61ED8836-964C-4D1B-AB2D-2E16EF58420B}" destId="{4E498C31-3992-48FE-AC08-694716DDCF6A}" srcOrd="0" destOrd="0" presId="urn:microsoft.com/office/officeart/2005/8/layout/hierarchy2"/>
    <dgm:cxn modelId="{86700874-43C8-4882-8665-D79E144C53F7}" type="presOf" srcId="{A528049F-1190-4B29-B770-23B7CDB24868}" destId="{AFBDD003-6D79-4F62-9883-2CFA64E82716}" srcOrd="0" destOrd="0" presId="urn:microsoft.com/office/officeart/2005/8/layout/hierarchy2"/>
    <dgm:cxn modelId="{E1A0CAD6-28E8-41A6-91B7-DA59F085814F}" type="presOf" srcId="{EC6CCDD1-1EA6-44EC-8481-8B49D222C980}" destId="{46F24490-93EF-4326-830A-BF986851C6FE}" srcOrd="0" destOrd="0" presId="urn:microsoft.com/office/officeart/2005/8/layout/hierarchy2"/>
    <dgm:cxn modelId="{02C87CB6-11BB-45C3-9885-D189A8729CA5}" type="presOf" srcId="{CD65E5E2-4755-4E16-89C7-D2B1F46EFC31}" destId="{D52A4944-226B-48BF-B3B3-72FBF21F8E7C}" srcOrd="0" destOrd="0" presId="urn:microsoft.com/office/officeart/2005/8/layout/hierarchy2"/>
    <dgm:cxn modelId="{42C41EE1-A41B-4099-870E-452A3FABC38F}" srcId="{6EDD5B3F-D2B8-4D50-9D88-B33BF4103FBE}" destId="{CD65E5E2-4755-4E16-89C7-D2B1F46EFC31}" srcOrd="0" destOrd="0" parTransId="{8BB98BA7-AB3E-4796-A535-8140877D373C}" sibTransId="{9280FD25-FBD4-4F3A-A587-6150D9CDFE62}"/>
    <dgm:cxn modelId="{5C622FAE-BA7D-40C3-B0A3-A8A0F4382FF5}" srcId="{DE08A736-E09A-402F-93D4-5FB63B67332F}" destId="{A528049F-1190-4B29-B770-23B7CDB24868}" srcOrd="0" destOrd="0" parTransId="{EC6CCDD1-1EA6-44EC-8481-8B49D222C980}" sibTransId="{19B6F066-B4B1-4C6D-A6C3-A627B2DC2674}"/>
    <dgm:cxn modelId="{E6EB8180-4992-4ED3-836A-9C57B90D9798}" srcId="{6EDD5B3F-D2B8-4D50-9D88-B33BF4103FBE}" destId="{CB5C8D7C-2FB1-438D-A11C-7093DE73AC03}" srcOrd="2" destOrd="0" parTransId="{7320CFE6-D0F0-44F9-8904-2FC6BE4FB3BE}" sibTransId="{A3B33BC3-0C51-4EFA-AB75-9B119EFD99B2}"/>
    <dgm:cxn modelId="{CC3A51CE-BF41-41B0-A8D7-396713003D38}" type="presOf" srcId="{C94605D9-164A-4007-A418-8399BCCACE52}" destId="{F6B0D08A-9868-48A7-B2C3-C5F65089F7F1}" srcOrd="0" destOrd="0" presId="urn:microsoft.com/office/officeart/2005/8/layout/hierarchy2"/>
    <dgm:cxn modelId="{4D2B8871-7F8F-4698-A785-0A7A756D9373}" type="presOf" srcId="{7326304A-E857-441F-932D-4D9E6875D3D6}" destId="{34BEDDE2-2A22-43BC-A05C-A11E0F3E5A2B}" srcOrd="0" destOrd="0" presId="urn:microsoft.com/office/officeart/2005/8/layout/hierarchy2"/>
    <dgm:cxn modelId="{758BAE19-0AB0-4EBF-AD4D-BB4876A82562}" type="presOf" srcId="{CEE29D78-EAA6-44C6-8AC6-6D829AA634EA}" destId="{528D95CF-D94F-4DAF-A1A3-4B02724205CC}" srcOrd="0" destOrd="0" presId="urn:microsoft.com/office/officeart/2005/8/layout/hierarchy2"/>
    <dgm:cxn modelId="{087C18E1-97AC-4556-A4A0-B4DA2C782738}" srcId="{DBA9713F-6E35-4E23-BA54-31B1BBBC440F}" destId="{DE08A736-E09A-402F-93D4-5FB63B67332F}" srcOrd="0" destOrd="0" parTransId="{396D544F-3D58-4B1A-A391-3FE9E63BA643}" sibTransId="{729FA752-6D75-48E1-B4C5-F801B4858B8B}"/>
    <dgm:cxn modelId="{0D419B9A-9B85-4513-A48D-10112396E996}" type="presOf" srcId="{3B569424-F0EB-4DA0-995A-F84D5E857B69}" destId="{F83FC6DA-6EE6-45C4-8D98-9831DDD90D22}" srcOrd="0" destOrd="0" presId="urn:microsoft.com/office/officeart/2005/8/layout/hierarchy2"/>
    <dgm:cxn modelId="{7083F019-470B-4B23-B736-67A4CFD46A7E}" type="presOf" srcId="{1C328484-EEFC-43E9-AF1C-60E4CC4C49EA}" destId="{4F8A8545-8E65-4877-9336-041C0DB97992}" srcOrd="1" destOrd="0" presId="urn:microsoft.com/office/officeart/2005/8/layout/hierarchy2"/>
    <dgm:cxn modelId="{8B8A351E-2634-46D9-9DD0-D4CF2E2FCE2E}" type="presOf" srcId="{91D8ACCC-25DF-45C0-9685-150F7CC7C6B0}" destId="{E221B5A8-256F-4B81-A438-F88804765E99}" srcOrd="0" destOrd="0" presId="urn:microsoft.com/office/officeart/2005/8/layout/hierarchy2"/>
    <dgm:cxn modelId="{A5E338E9-5CD9-41B9-B6F6-32293281BDF0}" type="presOf" srcId="{AE44CB0D-A6D9-4CFF-AC28-531DA88D2F50}" destId="{5FBA56C3-E6E5-4DF7-819D-F8490980C038}" srcOrd="1" destOrd="0" presId="urn:microsoft.com/office/officeart/2005/8/layout/hierarchy2"/>
    <dgm:cxn modelId="{123C9653-E369-49E5-B9E0-37C77BEF3AF9}" type="presOf" srcId="{3B569424-F0EB-4DA0-995A-F84D5E857B69}" destId="{36C957AC-70B1-404A-A9E0-BA6AC588BC1B}" srcOrd="1" destOrd="0" presId="urn:microsoft.com/office/officeart/2005/8/layout/hierarchy2"/>
    <dgm:cxn modelId="{F5608BC9-C462-4A27-B78D-7BD0DA1EDF72}" type="presOf" srcId="{AE44CB0D-A6D9-4CFF-AC28-531DA88D2F50}" destId="{07726BD1-86A1-4FAB-A283-1AA697485F7A}" srcOrd="0" destOrd="0" presId="urn:microsoft.com/office/officeart/2005/8/layout/hierarchy2"/>
    <dgm:cxn modelId="{36ED7C9B-7869-4C4D-BD96-0BAAB5F2E28C}" type="presOf" srcId="{396D544F-3D58-4B1A-A391-3FE9E63BA643}" destId="{BD15FF51-AF37-4E6E-B9B2-36D9B785D6D1}" srcOrd="0" destOrd="0" presId="urn:microsoft.com/office/officeart/2005/8/layout/hierarchy2"/>
    <dgm:cxn modelId="{9DDB44BF-3736-47BF-8AAB-56ED023A761D}" type="presOf" srcId="{B09E504B-3132-4883-B121-E4BA26384067}" destId="{D66C8988-A8B3-4190-BAD7-4A560281B399}" srcOrd="0" destOrd="0" presId="urn:microsoft.com/office/officeart/2005/8/layout/hierarchy2"/>
    <dgm:cxn modelId="{19122A70-99C9-48DB-B254-1932E24739F1}" type="presOf" srcId="{B0EF7214-C355-40E0-A410-4BBCD1D8CBB6}" destId="{D6B0E29E-7E60-440E-AC18-DA68072DE8E2}" srcOrd="0" destOrd="0" presId="urn:microsoft.com/office/officeart/2005/8/layout/hierarchy2"/>
    <dgm:cxn modelId="{1AF31F17-BE05-408A-950B-A2ECF1A1163E}" type="presOf" srcId="{8BB98BA7-AB3E-4796-A535-8140877D373C}" destId="{EB0D770F-00A8-4C7F-A653-84F90EAD7FA1}" srcOrd="1" destOrd="0" presId="urn:microsoft.com/office/officeart/2005/8/layout/hierarchy2"/>
    <dgm:cxn modelId="{3BE89BAB-6D6D-44FE-AC20-03A0F6520B5D}" type="presOf" srcId="{7320CFE6-D0F0-44F9-8904-2FC6BE4FB3BE}" destId="{6C437C8D-95B5-4D00-95F1-AFF3E6DB7DE8}" srcOrd="0" destOrd="0" presId="urn:microsoft.com/office/officeart/2005/8/layout/hierarchy2"/>
    <dgm:cxn modelId="{74C04CDD-24CA-455D-81FC-FCEE522665E6}" type="presOf" srcId="{7B114CF6-6CAC-48C7-BC36-7498BA1F27A2}" destId="{2C53ADEB-64FE-470D-B44D-E32784DF33F1}" srcOrd="0" destOrd="0" presId="urn:microsoft.com/office/officeart/2005/8/layout/hierarchy2"/>
    <dgm:cxn modelId="{E576EAD1-5700-41BD-81E8-ECD04B5E3611}" type="presOf" srcId="{0CD279B2-5EEE-484B-A6D6-5DB0BDAD4641}" destId="{B03F83B1-86D0-40E3-AA1B-2FEE4B883578}" srcOrd="0" destOrd="0" presId="urn:microsoft.com/office/officeart/2005/8/layout/hierarchy2"/>
    <dgm:cxn modelId="{86AB6942-51AD-4441-8C07-CCF6F966CD5F}" type="presOf" srcId="{DE08A736-E09A-402F-93D4-5FB63B67332F}" destId="{D020C1DF-A3ED-48D8-A1A2-2427B5849F47}" srcOrd="0" destOrd="0" presId="urn:microsoft.com/office/officeart/2005/8/layout/hierarchy2"/>
    <dgm:cxn modelId="{75D37C31-06F3-4A27-9DA0-972302595195}" type="presOf" srcId="{CB5C8D7C-2FB1-438D-A11C-7093DE73AC03}" destId="{8B9AF369-A0DA-474E-B45B-9B56EC7E5FA1}" srcOrd="0" destOrd="0" presId="urn:microsoft.com/office/officeart/2005/8/layout/hierarchy2"/>
    <dgm:cxn modelId="{D31E7E1B-BE55-4765-B1E1-93F28A23E5C5}" type="presOf" srcId="{ADF8639C-DA3A-4BBA-B081-47E6496E0281}" destId="{EAEF5DD4-B7A2-4B07-93CA-245D263E6B2F}" srcOrd="0" destOrd="0" presId="urn:microsoft.com/office/officeart/2005/8/layout/hierarchy2"/>
    <dgm:cxn modelId="{A1747561-81DF-40F8-97D7-C4FFD61EBA64}" type="presOf" srcId="{6EDD5B3F-D2B8-4D50-9D88-B33BF4103FBE}" destId="{F0EE7908-8CFB-4A20-9DF5-60867D5F1441}" srcOrd="0" destOrd="0" presId="urn:microsoft.com/office/officeart/2005/8/layout/hierarchy2"/>
    <dgm:cxn modelId="{610E11DB-1057-42BF-BF08-347E26AEF0D6}" type="presOf" srcId="{0CD279B2-5EEE-484B-A6D6-5DB0BDAD4641}" destId="{75D7B1D2-A504-4784-A4D3-35D1B5B1C335}" srcOrd="1" destOrd="0" presId="urn:microsoft.com/office/officeart/2005/8/layout/hierarchy2"/>
    <dgm:cxn modelId="{CDA05D0E-F5D6-4810-A1FB-34865BA874CE}" type="presOf" srcId="{396D544F-3D58-4B1A-A391-3FE9E63BA643}" destId="{E36AC9EF-CC34-4F8D-AAE8-0674E46BE5D8}" srcOrd="1" destOrd="0" presId="urn:microsoft.com/office/officeart/2005/8/layout/hierarchy2"/>
    <dgm:cxn modelId="{6E86C015-6E61-4B2A-8DC0-6876B44DCBE3}" type="presOf" srcId="{61ED8836-964C-4D1B-AB2D-2E16EF58420B}" destId="{39BA80C1-4BAF-4A84-B248-3D3909E2639A}" srcOrd="1" destOrd="0" presId="urn:microsoft.com/office/officeart/2005/8/layout/hierarchy2"/>
    <dgm:cxn modelId="{D08847DB-9B6B-4B2B-8E1F-77EA954CE610}" type="presOf" srcId="{ADF8639C-DA3A-4BBA-B081-47E6496E0281}" destId="{B1010763-1DB2-44C6-A49B-665CAE8F42D9}" srcOrd="1" destOrd="0" presId="urn:microsoft.com/office/officeart/2005/8/layout/hierarchy2"/>
    <dgm:cxn modelId="{15D5E7C9-CACD-4502-B736-E970CA7ECD05}" type="presOf" srcId="{8BB98BA7-AB3E-4796-A535-8140877D373C}" destId="{AA1B57E3-4E7E-4693-8178-A1DEC0D1DAD8}" srcOrd="0" destOrd="0" presId="urn:microsoft.com/office/officeart/2005/8/layout/hierarchy2"/>
    <dgm:cxn modelId="{1735E8F2-863C-428B-BB4A-072947BF872B}" srcId="{7B114CF6-6CAC-48C7-BC36-7498BA1F27A2}" destId="{CEE29D78-EAA6-44C6-8AC6-6D829AA634EA}" srcOrd="1" destOrd="0" parTransId="{3B569424-F0EB-4DA0-995A-F84D5E857B69}" sibTransId="{D61139B1-787B-4BC0-AE4D-86207A123734}"/>
    <dgm:cxn modelId="{09A93C02-21A6-450A-8C71-13439AC26131}" srcId="{6EDD5B3F-D2B8-4D50-9D88-B33BF4103FBE}" destId="{7326304A-E857-441F-932D-4D9E6875D3D6}" srcOrd="1" destOrd="0" parTransId="{ADF8639C-DA3A-4BBA-B081-47E6496E0281}" sibTransId="{E4A2B56B-89D4-4A83-B3DA-FE2219B4CE0A}"/>
    <dgm:cxn modelId="{46F2DBEF-FD01-4B2F-B4CB-6CA3D06928D0}" type="presOf" srcId="{7320CFE6-D0F0-44F9-8904-2FC6BE4FB3BE}" destId="{2C944269-2233-45DB-9155-531996697C4F}" srcOrd="1" destOrd="0" presId="urn:microsoft.com/office/officeart/2005/8/layout/hierarchy2"/>
    <dgm:cxn modelId="{0C9A0C7D-B29D-4D19-9485-01AD1EC91F50}" type="presOf" srcId="{DBA9713F-6E35-4E23-BA54-31B1BBBC440F}" destId="{1B74D7D4-2623-4E22-927F-283097599646}" srcOrd="0" destOrd="0" presId="urn:microsoft.com/office/officeart/2005/8/layout/hierarchy2"/>
    <dgm:cxn modelId="{78AC57C8-D111-4C59-B8A4-4C6E5514FF25}" srcId="{7B114CF6-6CAC-48C7-BC36-7498BA1F27A2}" destId="{EB25EB78-8B25-4DC1-BF4D-53207A0F7A2D}" srcOrd="0" destOrd="0" parTransId="{AE44CB0D-A6D9-4CFF-AC28-531DA88D2F50}" sibTransId="{F471FB28-109B-446D-B95A-E3672EEB6FB8}"/>
    <dgm:cxn modelId="{B18EEEDC-3CA5-44F7-A2C4-D10B2ED64D61}" srcId="{DE08A736-E09A-402F-93D4-5FB63B67332F}" destId="{6C8F682A-E7B0-416D-93C5-4D85D1944D2D}" srcOrd="1" destOrd="0" parTransId="{8AE302C8-FAAB-475E-B052-1E8979FFDBFD}" sibTransId="{0A018D03-1F44-4A27-8F42-A2660D70015B}"/>
    <dgm:cxn modelId="{85B5045B-306A-42BE-B693-B6D1B9F4B2D8}" type="presOf" srcId="{E84562DD-1550-49C4-B4CC-55FB5CBE04E5}" destId="{55D86BBF-45C5-4650-BC43-40823F6081D4}" srcOrd="0" destOrd="0" presId="urn:microsoft.com/office/officeart/2005/8/layout/hierarchy2"/>
    <dgm:cxn modelId="{2703E7DE-BC66-41CF-8529-75A38F321FD5}" type="presParOf" srcId="{1DA7E0EB-DC9D-45DF-985D-5087DF94C418}" destId="{5C675BE4-BC17-4BF5-B84F-CF961DE64F5E}" srcOrd="0" destOrd="0" presId="urn:microsoft.com/office/officeart/2005/8/layout/hierarchy2"/>
    <dgm:cxn modelId="{2CE69C34-73BD-4833-9731-2351D4D1A3AF}" type="presParOf" srcId="{5C675BE4-BC17-4BF5-B84F-CF961DE64F5E}" destId="{1B74D7D4-2623-4E22-927F-283097599646}" srcOrd="0" destOrd="0" presId="urn:microsoft.com/office/officeart/2005/8/layout/hierarchy2"/>
    <dgm:cxn modelId="{003FDF51-FC49-4462-A565-B03A29CA78EF}" type="presParOf" srcId="{5C675BE4-BC17-4BF5-B84F-CF961DE64F5E}" destId="{F1A97CAC-D6EF-4698-BC0E-B2D0DCDEDE18}" srcOrd="1" destOrd="0" presId="urn:microsoft.com/office/officeart/2005/8/layout/hierarchy2"/>
    <dgm:cxn modelId="{9C88D04C-258B-4B5F-8338-E926EA2974C0}" type="presParOf" srcId="{F1A97CAC-D6EF-4698-BC0E-B2D0DCDEDE18}" destId="{BD15FF51-AF37-4E6E-B9B2-36D9B785D6D1}" srcOrd="0" destOrd="0" presId="urn:microsoft.com/office/officeart/2005/8/layout/hierarchy2"/>
    <dgm:cxn modelId="{E0AC6F7B-868D-4716-8C94-5A0E21F69BFA}" type="presParOf" srcId="{BD15FF51-AF37-4E6E-B9B2-36D9B785D6D1}" destId="{E36AC9EF-CC34-4F8D-AAE8-0674E46BE5D8}" srcOrd="0" destOrd="0" presId="urn:microsoft.com/office/officeart/2005/8/layout/hierarchy2"/>
    <dgm:cxn modelId="{FC3C31FC-C041-4925-902D-F059D3F96186}" type="presParOf" srcId="{F1A97CAC-D6EF-4698-BC0E-B2D0DCDEDE18}" destId="{267FB4FE-70EF-49E1-A289-9B55865007CF}" srcOrd="1" destOrd="0" presId="urn:microsoft.com/office/officeart/2005/8/layout/hierarchy2"/>
    <dgm:cxn modelId="{7F173894-9DC2-4066-ACEF-B3D173BFCBF3}" type="presParOf" srcId="{267FB4FE-70EF-49E1-A289-9B55865007CF}" destId="{D020C1DF-A3ED-48D8-A1A2-2427B5849F47}" srcOrd="0" destOrd="0" presId="urn:microsoft.com/office/officeart/2005/8/layout/hierarchy2"/>
    <dgm:cxn modelId="{0476E2A4-66BB-4311-ABD0-4E07FCEBE5A5}" type="presParOf" srcId="{267FB4FE-70EF-49E1-A289-9B55865007CF}" destId="{DB338145-7022-4DDE-9CB0-DD61B95C37E1}" srcOrd="1" destOrd="0" presId="urn:microsoft.com/office/officeart/2005/8/layout/hierarchy2"/>
    <dgm:cxn modelId="{BD8D8693-4F93-46FA-B3F2-CDC600E398B5}" type="presParOf" srcId="{DB338145-7022-4DDE-9CB0-DD61B95C37E1}" destId="{46F24490-93EF-4326-830A-BF986851C6FE}" srcOrd="0" destOrd="0" presId="urn:microsoft.com/office/officeart/2005/8/layout/hierarchy2"/>
    <dgm:cxn modelId="{84DA1777-EF03-4856-A154-A38A99CC3826}" type="presParOf" srcId="{46F24490-93EF-4326-830A-BF986851C6FE}" destId="{815DF43E-F2C4-4F1F-B28C-F3F223827D5A}" srcOrd="0" destOrd="0" presId="urn:microsoft.com/office/officeart/2005/8/layout/hierarchy2"/>
    <dgm:cxn modelId="{09204EB5-8CA9-4B20-8E6E-AAAE754C1A8C}" type="presParOf" srcId="{DB338145-7022-4DDE-9CB0-DD61B95C37E1}" destId="{0A202C5F-6E65-416F-A663-AEBCC3370FB9}" srcOrd="1" destOrd="0" presId="urn:microsoft.com/office/officeart/2005/8/layout/hierarchy2"/>
    <dgm:cxn modelId="{0AC81EBE-1F4A-4537-974F-EAE2B03D4B84}" type="presParOf" srcId="{0A202C5F-6E65-416F-A663-AEBCC3370FB9}" destId="{AFBDD003-6D79-4F62-9883-2CFA64E82716}" srcOrd="0" destOrd="0" presId="urn:microsoft.com/office/officeart/2005/8/layout/hierarchy2"/>
    <dgm:cxn modelId="{A9B2CA56-45F5-494F-A63E-78DC32D355E2}" type="presParOf" srcId="{0A202C5F-6E65-416F-A663-AEBCC3370FB9}" destId="{CB062649-F566-4497-889E-E618B307841D}" srcOrd="1" destOrd="0" presId="urn:microsoft.com/office/officeart/2005/8/layout/hierarchy2"/>
    <dgm:cxn modelId="{ADFA3862-B6F1-46DA-87CC-87BF08296F46}" type="presParOf" srcId="{DB338145-7022-4DDE-9CB0-DD61B95C37E1}" destId="{E6BC2BF0-39B6-4A37-A6DC-C97DF1B334BE}" srcOrd="2" destOrd="0" presId="urn:microsoft.com/office/officeart/2005/8/layout/hierarchy2"/>
    <dgm:cxn modelId="{F7D6081A-952E-406D-9D7D-791251B93FA6}" type="presParOf" srcId="{E6BC2BF0-39B6-4A37-A6DC-C97DF1B334BE}" destId="{18DAD48D-8DDB-420C-BB5C-656D3EE58BE9}" srcOrd="0" destOrd="0" presId="urn:microsoft.com/office/officeart/2005/8/layout/hierarchy2"/>
    <dgm:cxn modelId="{28E86716-E163-4E5E-8A61-B99E2FEA65A7}" type="presParOf" srcId="{DB338145-7022-4DDE-9CB0-DD61B95C37E1}" destId="{420CA780-67B8-4AAF-A486-FCC9BCB273AA}" srcOrd="3" destOrd="0" presId="urn:microsoft.com/office/officeart/2005/8/layout/hierarchy2"/>
    <dgm:cxn modelId="{D5A028E8-1D18-4307-AA07-A60829F5931F}" type="presParOf" srcId="{420CA780-67B8-4AAF-A486-FCC9BCB273AA}" destId="{E53B1FCF-CCEA-47DA-8DFE-538033B3854B}" srcOrd="0" destOrd="0" presId="urn:microsoft.com/office/officeart/2005/8/layout/hierarchy2"/>
    <dgm:cxn modelId="{295E0E0E-D6B5-4B9A-8682-7BDFB9531BA0}" type="presParOf" srcId="{420CA780-67B8-4AAF-A486-FCC9BCB273AA}" destId="{08DD9242-E8B2-437C-A347-2EA16EC9C88F}" srcOrd="1" destOrd="0" presId="urn:microsoft.com/office/officeart/2005/8/layout/hierarchy2"/>
    <dgm:cxn modelId="{A7831560-4832-41CC-9A79-555A75CBBCAB}" type="presParOf" srcId="{F1A97CAC-D6EF-4698-BC0E-B2D0DCDEDE18}" destId="{D66C8988-A8B3-4190-BAD7-4A560281B399}" srcOrd="2" destOrd="0" presId="urn:microsoft.com/office/officeart/2005/8/layout/hierarchy2"/>
    <dgm:cxn modelId="{962388AA-92A0-40FF-A17A-E1446FD8DEEC}" type="presParOf" srcId="{D66C8988-A8B3-4190-BAD7-4A560281B399}" destId="{21E73534-8043-41FF-89B1-A03F67761C2E}" srcOrd="0" destOrd="0" presId="urn:microsoft.com/office/officeart/2005/8/layout/hierarchy2"/>
    <dgm:cxn modelId="{C24679AE-4CAF-4CA3-B25E-C604A9691DF6}" type="presParOf" srcId="{F1A97CAC-D6EF-4698-BC0E-B2D0DCDEDE18}" destId="{55740C57-04EA-482B-8CF1-A765852F2495}" srcOrd="3" destOrd="0" presId="urn:microsoft.com/office/officeart/2005/8/layout/hierarchy2"/>
    <dgm:cxn modelId="{E846D3FA-2E73-4098-8E64-5E1FEED37A53}" type="presParOf" srcId="{55740C57-04EA-482B-8CF1-A765852F2495}" destId="{55D86BBF-45C5-4650-BC43-40823F6081D4}" srcOrd="0" destOrd="0" presId="urn:microsoft.com/office/officeart/2005/8/layout/hierarchy2"/>
    <dgm:cxn modelId="{D3D31E0F-DD8C-4FE2-B9B8-C5F14EA1B4F8}" type="presParOf" srcId="{55740C57-04EA-482B-8CF1-A765852F2495}" destId="{F99AE2F8-7516-4464-86BA-BFF512727A93}" srcOrd="1" destOrd="0" presId="urn:microsoft.com/office/officeart/2005/8/layout/hierarchy2"/>
    <dgm:cxn modelId="{9F7569CE-2F02-4B5A-8984-A03FA04AF749}" type="presParOf" srcId="{F99AE2F8-7516-4464-86BA-BFF512727A93}" destId="{4E498C31-3992-48FE-AC08-694716DDCF6A}" srcOrd="0" destOrd="0" presId="urn:microsoft.com/office/officeart/2005/8/layout/hierarchy2"/>
    <dgm:cxn modelId="{582D41CD-B8A8-44F3-A03F-563379C27499}" type="presParOf" srcId="{4E498C31-3992-48FE-AC08-694716DDCF6A}" destId="{39BA80C1-4BAF-4A84-B248-3D3909E2639A}" srcOrd="0" destOrd="0" presId="urn:microsoft.com/office/officeart/2005/8/layout/hierarchy2"/>
    <dgm:cxn modelId="{922CF7E3-F391-4880-9595-2F7531A60A18}" type="presParOf" srcId="{F99AE2F8-7516-4464-86BA-BFF512727A93}" destId="{237C80E6-C884-4A48-B4D8-452036451F9F}" srcOrd="1" destOrd="0" presId="urn:microsoft.com/office/officeart/2005/8/layout/hierarchy2"/>
    <dgm:cxn modelId="{15222698-54B5-4627-9D03-E4AECD5AF14A}" type="presParOf" srcId="{237C80E6-C884-4A48-B4D8-452036451F9F}" destId="{D6B0E29E-7E60-440E-AC18-DA68072DE8E2}" srcOrd="0" destOrd="0" presId="urn:microsoft.com/office/officeart/2005/8/layout/hierarchy2"/>
    <dgm:cxn modelId="{AC8E0605-82A8-4238-AB2C-3722E5F38529}" type="presParOf" srcId="{237C80E6-C884-4A48-B4D8-452036451F9F}" destId="{5EA3BB67-1A47-4655-8DB1-D3C4BB9BE9D5}" srcOrd="1" destOrd="0" presId="urn:microsoft.com/office/officeart/2005/8/layout/hierarchy2"/>
    <dgm:cxn modelId="{6E89C60A-E86F-475D-AE7E-63D7EA6845ED}" type="presParOf" srcId="{F1A97CAC-D6EF-4698-BC0E-B2D0DCDEDE18}" destId="{F6B0D08A-9868-48A7-B2C3-C5F65089F7F1}" srcOrd="4" destOrd="0" presId="urn:microsoft.com/office/officeart/2005/8/layout/hierarchy2"/>
    <dgm:cxn modelId="{C6E70F78-0891-4C97-B17B-02FDD6BD3D76}" type="presParOf" srcId="{F6B0D08A-9868-48A7-B2C3-C5F65089F7F1}" destId="{19EBCD34-06A3-41D3-8A14-DE5A669928B5}" srcOrd="0" destOrd="0" presId="urn:microsoft.com/office/officeart/2005/8/layout/hierarchy2"/>
    <dgm:cxn modelId="{C7291017-3813-4E2E-91BF-C9FA188CC066}" type="presParOf" srcId="{F1A97CAC-D6EF-4698-BC0E-B2D0DCDEDE18}" destId="{21428D55-2581-467C-80F7-870B0302BB42}" srcOrd="5" destOrd="0" presId="urn:microsoft.com/office/officeart/2005/8/layout/hierarchy2"/>
    <dgm:cxn modelId="{326575C4-7BB8-49E2-B566-826282FEA8D1}" type="presParOf" srcId="{21428D55-2581-467C-80F7-870B0302BB42}" destId="{F0EE7908-8CFB-4A20-9DF5-60867D5F1441}" srcOrd="0" destOrd="0" presId="urn:microsoft.com/office/officeart/2005/8/layout/hierarchy2"/>
    <dgm:cxn modelId="{16856092-C804-448C-938C-7E3471687FE4}" type="presParOf" srcId="{21428D55-2581-467C-80F7-870B0302BB42}" destId="{A7E7536F-92CC-4068-AD71-6423F8D8E9AB}" srcOrd="1" destOrd="0" presId="urn:microsoft.com/office/officeart/2005/8/layout/hierarchy2"/>
    <dgm:cxn modelId="{E4EE0010-5E70-4FB1-9754-C10DCFAD7457}" type="presParOf" srcId="{A7E7536F-92CC-4068-AD71-6423F8D8E9AB}" destId="{AA1B57E3-4E7E-4693-8178-A1DEC0D1DAD8}" srcOrd="0" destOrd="0" presId="urn:microsoft.com/office/officeart/2005/8/layout/hierarchy2"/>
    <dgm:cxn modelId="{43E54D51-4B9E-4E49-AD22-F16BF536ABEE}" type="presParOf" srcId="{AA1B57E3-4E7E-4693-8178-A1DEC0D1DAD8}" destId="{EB0D770F-00A8-4C7F-A653-84F90EAD7FA1}" srcOrd="0" destOrd="0" presId="urn:microsoft.com/office/officeart/2005/8/layout/hierarchy2"/>
    <dgm:cxn modelId="{2CA28841-2FCD-4C42-BC37-5F64B9F095B8}" type="presParOf" srcId="{A7E7536F-92CC-4068-AD71-6423F8D8E9AB}" destId="{AC17E976-4458-427F-A3F2-931C8FC288DB}" srcOrd="1" destOrd="0" presId="urn:microsoft.com/office/officeart/2005/8/layout/hierarchy2"/>
    <dgm:cxn modelId="{77E3CC30-B05D-4128-A045-A109FE05683A}" type="presParOf" srcId="{AC17E976-4458-427F-A3F2-931C8FC288DB}" destId="{D52A4944-226B-48BF-B3B3-72FBF21F8E7C}" srcOrd="0" destOrd="0" presId="urn:microsoft.com/office/officeart/2005/8/layout/hierarchy2"/>
    <dgm:cxn modelId="{AA1BD35F-C15B-460B-81BA-9E25FC4FCD49}" type="presParOf" srcId="{AC17E976-4458-427F-A3F2-931C8FC288DB}" destId="{25562CB1-0741-485B-8C25-10CBCB6A73A5}" srcOrd="1" destOrd="0" presId="urn:microsoft.com/office/officeart/2005/8/layout/hierarchy2"/>
    <dgm:cxn modelId="{2B4EA073-0A09-436C-8C2C-398EF9999DF5}" type="presParOf" srcId="{A7E7536F-92CC-4068-AD71-6423F8D8E9AB}" destId="{EAEF5DD4-B7A2-4B07-93CA-245D263E6B2F}" srcOrd="2" destOrd="0" presId="urn:microsoft.com/office/officeart/2005/8/layout/hierarchy2"/>
    <dgm:cxn modelId="{627A5E0B-5A28-468F-8235-46A7FAD13974}" type="presParOf" srcId="{EAEF5DD4-B7A2-4B07-93CA-245D263E6B2F}" destId="{B1010763-1DB2-44C6-A49B-665CAE8F42D9}" srcOrd="0" destOrd="0" presId="urn:microsoft.com/office/officeart/2005/8/layout/hierarchy2"/>
    <dgm:cxn modelId="{E743CB51-D89E-4890-9A03-BBBA377D02F9}" type="presParOf" srcId="{A7E7536F-92CC-4068-AD71-6423F8D8E9AB}" destId="{FD817103-F505-4BC5-A45C-6017EAEA20AD}" srcOrd="3" destOrd="0" presId="urn:microsoft.com/office/officeart/2005/8/layout/hierarchy2"/>
    <dgm:cxn modelId="{FEE1A94E-1F92-46C4-B438-BB8F64D7D9BA}" type="presParOf" srcId="{FD817103-F505-4BC5-A45C-6017EAEA20AD}" destId="{34BEDDE2-2A22-43BC-A05C-A11E0F3E5A2B}" srcOrd="0" destOrd="0" presId="urn:microsoft.com/office/officeart/2005/8/layout/hierarchy2"/>
    <dgm:cxn modelId="{D2AEC3B9-535B-48F0-AB70-272B55709216}" type="presParOf" srcId="{FD817103-F505-4BC5-A45C-6017EAEA20AD}" destId="{02CCC527-ED05-4189-B914-59C9B6062D88}" srcOrd="1" destOrd="0" presId="urn:microsoft.com/office/officeart/2005/8/layout/hierarchy2"/>
    <dgm:cxn modelId="{5ADE394C-FA71-4D74-B936-DA67225AD7BA}" type="presParOf" srcId="{A7E7536F-92CC-4068-AD71-6423F8D8E9AB}" destId="{6C437C8D-95B5-4D00-95F1-AFF3E6DB7DE8}" srcOrd="4" destOrd="0" presId="urn:microsoft.com/office/officeart/2005/8/layout/hierarchy2"/>
    <dgm:cxn modelId="{093D2087-29D0-445E-8DA1-D14C649FBA01}" type="presParOf" srcId="{6C437C8D-95B5-4D00-95F1-AFF3E6DB7DE8}" destId="{2C944269-2233-45DB-9155-531996697C4F}" srcOrd="0" destOrd="0" presId="urn:microsoft.com/office/officeart/2005/8/layout/hierarchy2"/>
    <dgm:cxn modelId="{2052690D-6CC0-4D33-9C85-29D3ED59BDAF}" type="presParOf" srcId="{A7E7536F-92CC-4068-AD71-6423F8D8E9AB}" destId="{A424C292-ACDE-45F0-8A3B-3B10F86B2388}" srcOrd="5" destOrd="0" presId="urn:microsoft.com/office/officeart/2005/8/layout/hierarchy2"/>
    <dgm:cxn modelId="{A04C1375-DA42-4D89-8EED-5F5BCC0FFF52}" type="presParOf" srcId="{A424C292-ACDE-45F0-8A3B-3B10F86B2388}" destId="{8B9AF369-A0DA-474E-B45B-9B56EC7E5FA1}" srcOrd="0" destOrd="0" presId="urn:microsoft.com/office/officeart/2005/8/layout/hierarchy2"/>
    <dgm:cxn modelId="{05C4B28C-1D82-4089-BA2F-E25A39811576}" type="presParOf" srcId="{A424C292-ACDE-45F0-8A3B-3B10F86B2388}" destId="{20515499-E0E4-428B-A55C-65C2128D7FAC}" srcOrd="1" destOrd="0" presId="urn:microsoft.com/office/officeart/2005/8/layout/hierarchy2"/>
    <dgm:cxn modelId="{B73FD6CF-9C7A-4D46-ABB3-9482DE516643}" type="presParOf" srcId="{A7E7536F-92CC-4068-AD71-6423F8D8E9AB}" destId="{B03F83B1-86D0-40E3-AA1B-2FEE4B883578}" srcOrd="6" destOrd="0" presId="urn:microsoft.com/office/officeart/2005/8/layout/hierarchy2"/>
    <dgm:cxn modelId="{3AC6BED2-3309-4D4F-B128-F5457D5D4B8F}" type="presParOf" srcId="{B03F83B1-86D0-40E3-AA1B-2FEE4B883578}" destId="{75D7B1D2-A504-4784-A4D3-35D1B5B1C335}" srcOrd="0" destOrd="0" presId="urn:microsoft.com/office/officeart/2005/8/layout/hierarchy2"/>
    <dgm:cxn modelId="{D5CCC99C-076F-4568-ACE4-25183E4B2BEE}" type="presParOf" srcId="{A7E7536F-92CC-4068-AD71-6423F8D8E9AB}" destId="{AFE872C9-EFB9-427C-A1EB-2D6E70047862}" srcOrd="7" destOrd="0" presId="urn:microsoft.com/office/officeart/2005/8/layout/hierarchy2"/>
    <dgm:cxn modelId="{ABD1665A-3707-4C5F-953C-7CCFBC055E9F}" type="presParOf" srcId="{AFE872C9-EFB9-427C-A1EB-2D6E70047862}" destId="{E221B5A8-256F-4B81-A438-F88804765E99}" srcOrd="0" destOrd="0" presId="urn:microsoft.com/office/officeart/2005/8/layout/hierarchy2"/>
    <dgm:cxn modelId="{A2082C16-5E8E-45DC-9EDA-86E930529092}" type="presParOf" srcId="{AFE872C9-EFB9-427C-A1EB-2D6E70047862}" destId="{9DDBE5EA-37D8-41DB-939F-32DBAB9651FE}" srcOrd="1" destOrd="0" presId="urn:microsoft.com/office/officeart/2005/8/layout/hierarchy2"/>
    <dgm:cxn modelId="{2AA63800-BF0E-46EA-BF93-4F62458ECAA4}" type="presParOf" srcId="{F1A97CAC-D6EF-4698-BC0E-B2D0DCDEDE18}" destId="{88E331C7-9CEF-4771-AC66-36A5154B2DEC}" srcOrd="6" destOrd="0" presId="urn:microsoft.com/office/officeart/2005/8/layout/hierarchy2"/>
    <dgm:cxn modelId="{DD6B5F59-BC4E-4059-9981-1AF4950C1715}" type="presParOf" srcId="{88E331C7-9CEF-4771-AC66-36A5154B2DEC}" destId="{4F8A8545-8E65-4877-9336-041C0DB97992}" srcOrd="0" destOrd="0" presId="urn:microsoft.com/office/officeart/2005/8/layout/hierarchy2"/>
    <dgm:cxn modelId="{7EA3CB33-FB52-4CE3-9408-C7456DE2A095}" type="presParOf" srcId="{F1A97CAC-D6EF-4698-BC0E-B2D0DCDEDE18}" destId="{42B1817A-4BF5-47BA-8280-BF288007E9CE}" srcOrd="7" destOrd="0" presId="urn:microsoft.com/office/officeart/2005/8/layout/hierarchy2"/>
    <dgm:cxn modelId="{83D36342-9DE5-45A4-B96A-A58BACE3D104}" type="presParOf" srcId="{42B1817A-4BF5-47BA-8280-BF288007E9CE}" destId="{2C53ADEB-64FE-470D-B44D-E32784DF33F1}" srcOrd="0" destOrd="0" presId="urn:microsoft.com/office/officeart/2005/8/layout/hierarchy2"/>
    <dgm:cxn modelId="{0D3645E6-F16B-4988-B93E-563720063EC9}" type="presParOf" srcId="{42B1817A-4BF5-47BA-8280-BF288007E9CE}" destId="{8E562926-875A-4D5F-9051-0B4B016030C0}" srcOrd="1" destOrd="0" presId="urn:microsoft.com/office/officeart/2005/8/layout/hierarchy2"/>
    <dgm:cxn modelId="{788B93F6-2268-44F0-B914-05578D350EAE}" type="presParOf" srcId="{8E562926-875A-4D5F-9051-0B4B016030C0}" destId="{07726BD1-86A1-4FAB-A283-1AA697485F7A}" srcOrd="0" destOrd="0" presId="urn:microsoft.com/office/officeart/2005/8/layout/hierarchy2"/>
    <dgm:cxn modelId="{DFB559A7-1ED9-4AAE-90CE-CA1E2D7FFCC5}" type="presParOf" srcId="{07726BD1-86A1-4FAB-A283-1AA697485F7A}" destId="{5FBA56C3-E6E5-4DF7-819D-F8490980C038}" srcOrd="0" destOrd="0" presId="urn:microsoft.com/office/officeart/2005/8/layout/hierarchy2"/>
    <dgm:cxn modelId="{6F573352-0A24-4DCB-9062-E43D46867CFA}" type="presParOf" srcId="{8E562926-875A-4D5F-9051-0B4B016030C0}" destId="{00AFA90C-08B6-4A38-B7C9-BA8734B911B5}" srcOrd="1" destOrd="0" presId="urn:microsoft.com/office/officeart/2005/8/layout/hierarchy2"/>
    <dgm:cxn modelId="{F23B7079-FD64-459B-9D25-D0544F997A09}" type="presParOf" srcId="{00AFA90C-08B6-4A38-B7C9-BA8734B911B5}" destId="{62DF4882-A17E-4740-99BF-1F394876D544}" srcOrd="0" destOrd="0" presId="urn:microsoft.com/office/officeart/2005/8/layout/hierarchy2"/>
    <dgm:cxn modelId="{F82B7794-E422-4A33-A23C-8A43CD9545E7}" type="presParOf" srcId="{00AFA90C-08B6-4A38-B7C9-BA8734B911B5}" destId="{CB85B759-7E4F-4165-B9D3-C34317ADEB85}" srcOrd="1" destOrd="0" presId="urn:microsoft.com/office/officeart/2005/8/layout/hierarchy2"/>
    <dgm:cxn modelId="{DEDD7564-7810-4AE1-B0BC-BA1BFBDA4235}" type="presParOf" srcId="{8E562926-875A-4D5F-9051-0B4B016030C0}" destId="{F83FC6DA-6EE6-45C4-8D98-9831DDD90D22}" srcOrd="2" destOrd="0" presId="urn:microsoft.com/office/officeart/2005/8/layout/hierarchy2"/>
    <dgm:cxn modelId="{ECD8EF1D-2418-4762-BF91-577241CCEBE0}" type="presParOf" srcId="{F83FC6DA-6EE6-45C4-8D98-9831DDD90D22}" destId="{36C957AC-70B1-404A-A9E0-BA6AC588BC1B}" srcOrd="0" destOrd="0" presId="urn:microsoft.com/office/officeart/2005/8/layout/hierarchy2"/>
    <dgm:cxn modelId="{4577E823-DDB6-4B17-A057-0B089E480A78}" type="presParOf" srcId="{8E562926-875A-4D5F-9051-0B4B016030C0}" destId="{B2A3C52F-CE8B-4D91-9313-5DCDBE46D45A}" srcOrd="3" destOrd="0" presId="urn:microsoft.com/office/officeart/2005/8/layout/hierarchy2"/>
    <dgm:cxn modelId="{34423158-5067-4179-A32F-0F48F47ED2E2}" type="presParOf" srcId="{B2A3C52F-CE8B-4D91-9313-5DCDBE46D45A}" destId="{528D95CF-D94F-4DAF-A1A3-4B02724205CC}" srcOrd="0" destOrd="0" presId="urn:microsoft.com/office/officeart/2005/8/layout/hierarchy2"/>
    <dgm:cxn modelId="{BD1E5CA3-6F62-4570-81FB-3F3FCA06E371}" type="presParOf" srcId="{B2A3C52F-CE8B-4D91-9313-5DCDBE46D45A}" destId="{613CED4C-403A-46AA-A4CD-3D1B6F0828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2601400" cy="4752528"/>
        <a:chOff x="0" y="0"/>
        <a:chExt cx="12601400" cy="4752528"/>
      </a:xfrm>
    </dsp:grpSpPr>
    <dsp:sp modelId="{1B74D7D4-2623-4E22-927F-283097599646}">
      <dsp:nvSpPr>
        <dsp:cNvPr id="3" name="圆角矩形 2"/>
        <dsp:cNvSpPr/>
      </dsp:nvSpPr>
      <dsp:spPr bwMode="white">
        <a:xfrm>
          <a:off x="3073514" y="2090586"/>
          <a:ext cx="1587717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中经网统计数据库</a:t>
          </a:r>
          <a:endParaRPr lang="zh-CN" altLang="en-US" dirty="0"/>
        </a:p>
      </dsp:txBody>
      <dsp:txXfrm>
        <a:off x="3073514" y="2090586"/>
        <a:ext cx="1587717" cy="465934"/>
      </dsp:txXfrm>
    </dsp:sp>
    <dsp:sp modelId="{BD15FF51-AF37-4E6E-B9B2-36D9B785D6D1}">
      <dsp:nvSpPr>
        <dsp:cNvPr id="4" name="任意多边形 3"/>
        <dsp:cNvSpPr/>
      </dsp:nvSpPr>
      <dsp:spPr bwMode="white">
        <a:xfrm>
          <a:off x="4091419" y="1409247"/>
          <a:ext cx="2008704" cy="17647"/>
        </a:xfrm>
        <a:custGeom>
          <a:avLst/>
          <a:gdLst/>
          <a:ahLst/>
          <a:cxnLst/>
          <a:pathLst>
            <a:path w="3163" h="28">
              <a:moveTo>
                <a:pt x="897" y="1440"/>
              </a:moveTo>
              <a:lnTo>
                <a:pt x="2266" y="-141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4091419" y="1409247"/>
        <a:ext cx="2008704" cy="17647"/>
      </dsp:txXfrm>
    </dsp:sp>
    <dsp:sp modelId="{D020C1DF-A3ED-48D8-A1A2-2427B5849F47}">
      <dsp:nvSpPr>
        <dsp:cNvPr id="5" name="圆角矩形 4"/>
        <dsp:cNvSpPr/>
      </dsp:nvSpPr>
      <dsp:spPr bwMode="white">
        <a:xfrm>
          <a:off x="5530311" y="279621"/>
          <a:ext cx="1347556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宏观经济统计数据库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5530311" y="279621"/>
        <a:ext cx="1347556" cy="465934"/>
      </dsp:txXfrm>
    </dsp:sp>
    <dsp:sp modelId="{46F24490-93EF-4326-830A-BF986851C6FE}">
      <dsp:nvSpPr>
        <dsp:cNvPr id="6" name="任意多边形 5"/>
        <dsp:cNvSpPr/>
      </dsp:nvSpPr>
      <dsp:spPr bwMode="white">
        <a:xfrm>
          <a:off x="6842926" y="363954"/>
          <a:ext cx="594374" cy="17647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28950" y="8822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6842926" y="363954"/>
        <a:ext cx="594374" cy="17647"/>
      </dsp:txXfrm>
    </dsp:sp>
    <dsp:sp modelId="{AFBDD003-6D79-4F62-9883-2CFA64E82716}">
      <dsp:nvSpPr>
        <dsp:cNvPr id="7" name="圆角矩形 6"/>
        <dsp:cNvSpPr/>
      </dsp:nvSpPr>
      <dsp:spPr bwMode="white">
        <a:xfrm>
          <a:off x="7402359" y="0"/>
          <a:ext cx="1451357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全国宏观月度库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7402359" y="0"/>
        <a:ext cx="1451357" cy="465934"/>
      </dsp:txXfrm>
    </dsp:sp>
    <dsp:sp modelId="{E6BC2BF0-39B6-4A37-A6DC-C97DF1B334BE}">
      <dsp:nvSpPr>
        <dsp:cNvPr id="8" name="任意多边形 7"/>
        <dsp:cNvSpPr/>
      </dsp:nvSpPr>
      <dsp:spPr bwMode="white">
        <a:xfrm>
          <a:off x="6848251" y="631866"/>
          <a:ext cx="583723" cy="17647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12183" y="8822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6848251" y="631866"/>
        <a:ext cx="583723" cy="17647"/>
      </dsp:txXfrm>
    </dsp:sp>
    <dsp:sp modelId="{E53B1FCF-CCEA-47DA-8DFE-538033B3854B}">
      <dsp:nvSpPr>
        <dsp:cNvPr id="9" name="圆角矩形 8"/>
        <dsp:cNvSpPr/>
      </dsp:nvSpPr>
      <dsp:spPr bwMode="white">
        <a:xfrm>
          <a:off x="7402359" y="535824"/>
          <a:ext cx="1452671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全国宏观年度库</a:t>
          </a:r>
          <a:endParaRPr lang="en-US" altLang="zh-CN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7402359" y="535824"/>
        <a:ext cx="1452671" cy="465934"/>
      </dsp:txXfrm>
    </dsp:sp>
    <dsp:sp modelId="{D66C8988-A8B3-4190-BAD7-4A560281B399}">
      <dsp:nvSpPr>
        <dsp:cNvPr id="10" name="任意多边形 9"/>
        <dsp:cNvSpPr/>
      </dsp:nvSpPr>
      <dsp:spPr bwMode="white">
        <a:xfrm>
          <a:off x="4432208" y="1805261"/>
          <a:ext cx="1362350" cy="17647"/>
        </a:xfrm>
        <a:custGeom>
          <a:avLst/>
          <a:gdLst/>
          <a:ahLst/>
          <a:cxnLst/>
          <a:pathLst>
            <a:path w="2145" h="28">
              <a:moveTo>
                <a:pt x="361" y="816"/>
              </a:moveTo>
              <a:lnTo>
                <a:pt x="1785" y="-788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4432208" y="1805261"/>
        <a:ext cx="1362350" cy="17647"/>
      </dsp:txXfrm>
    </dsp:sp>
    <dsp:sp modelId="{55D86BBF-45C5-4650-BC43-40823F6081D4}">
      <dsp:nvSpPr>
        <dsp:cNvPr id="11" name="圆角矩形 10"/>
        <dsp:cNvSpPr/>
      </dsp:nvSpPr>
      <dsp:spPr bwMode="white">
        <a:xfrm>
          <a:off x="5565535" y="1071648"/>
          <a:ext cx="1283760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专题经济统计数据库</a:t>
          </a:r>
        </a:p>
      </dsp:txBody>
      <dsp:txXfrm>
        <a:off x="5565535" y="1071648"/>
        <a:ext cx="1283760" cy="465934"/>
      </dsp:txXfrm>
    </dsp:sp>
    <dsp:sp modelId="{4E498C31-3992-48FE-AC08-694716DDCF6A}">
      <dsp:nvSpPr>
        <dsp:cNvPr id="12" name="任意多边形 11"/>
        <dsp:cNvSpPr/>
      </dsp:nvSpPr>
      <dsp:spPr bwMode="white">
        <a:xfrm>
          <a:off x="6849295" y="1295792"/>
          <a:ext cx="566949" cy="17647"/>
        </a:xfrm>
        <a:custGeom>
          <a:avLst/>
          <a:gdLst/>
          <a:ahLst/>
          <a:cxnLst/>
          <a:pathLst>
            <a:path w="893" h="28">
              <a:moveTo>
                <a:pt x="0" y="14"/>
              </a:moveTo>
              <a:lnTo>
                <a:pt x="893" y="14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6849295" y="1295792"/>
        <a:ext cx="566949" cy="17647"/>
      </dsp:txXfrm>
    </dsp:sp>
    <dsp:sp modelId="{D6B0E29E-7E60-440E-AC18-DA68072DE8E2}">
      <dsp:nvSpPr>
        <dsp:cNvPr id="13" name="圆角矩形 12"/>
        <dsp:cNvSpPr/>
      </dsp:nvSpPr>
      <dsp:spPr bwMode="white">
        <a:xfrm>
          <a:off x="7416244" y="1071648"/>
          <a:ext cx="1430259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海关月度库</a:t>
          </a:r>
        </a:p>
      </dsp:txBody>
      <dsp:txXfrm>
        <a:off x="7416244" y="1071648"/>
        <a:ext cx="1430259" cy="465934"/>
      </dsp:txXfrm>
    </dsp:sp>
    <dsp:sp modelId="{F6B0D08A-9868-48A7-B2C3-C5F65089F7F1}">
      <dsp:nvSpPr>
        <dsp:cNvPr id="14" name="任意多边形 13"/>
        <dsp:cNvSpPr/>
      </dsp:nvSpPr>
      <dsp:spPr bwMode="white">
        <a:xfrm>
          <a:off x="4656484" y="2380540"/>
          <a:ext cx="916949" cy="17647"/>
        </a:xfrm>
        <a:custGeom>
          <a:avLst/>
          <a:gdLst/>
          <a:ahLst/>
          <a:cxnLst/>
          <a:pathLst>
            <a:path w="1444" h="28">
              <a:moveTo>
                <a:pt x="7" y="-90"/>
              </a:moveTo>
              <a:lnTo>
                <a:pt x="1437" y="118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4656484" y="2380540"/>
        <a:ext cx="916949" cy="17647"/>
      </dsp:txXfrm>
    </dsp:sp>
    <dsp:sp modelId="{F0EE7908-8CFB-4A20-9DF5-60867D5F1441}">
      <dsp:nvSpPr>
        <dsp:cNvPr id="15" name="圆角矩形 14"/>
        <dsp:cNvSpPr/>
      </dsp:nvSpPr>
      <dsp:spPr bwMode="white">
        <a:xfrm>
          <a:off x="5568685" y="2222208"/>
          <a:ext cx="1347407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区域经济统计数据库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5568685" y="2222208"/>
        <a:ext cx="1347407" cy="465934"/>
      </dsp:txXfrm>
    </dsp:sp>
    <dsp:sp modelId="{AA1B57E3-4E7E-4693-8178-A1DEC0D1DAD8}">
      <dsp:nvSpPr>
        <dsp:cNvPr id="16" name="任意多边形 15"/>
        <dsp:cNvSpPr/>
      </dsp:nvSpPr>
      <dsp:spPr bwMode="white">
        <a:xfrm>
          <a:off x="6767293" y="2138984"/>
          <a:ext cx="783716" cy="17647"/>
        </a:xfrm>
        <a:custGeom>
          <a:avLst/>
          <a:gdLst/>
          <a:ahLst/>
          <a:cxnLst/>
          <a:pathLst>
            <a:path w="1234" h="28">
              <a:moveTo>
                <a:pt x="234" y="498"/>
              </a:moveTo>
              <a:lnTo>
                <a:pt x="1000" y="-470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6767293" y="2138984"/>
        <a:ext cx="783716" cy="17647"/>
      </dsp:txXfrm>
    </dsp:sp>
    <dsp:sp modelId="{D52A4944-226B-48BF-B3B3-72FBF21F8E7C}">
      <dsp:nvSpPr>
        <dsp:cNvPr id="17" name="圆角矩形 16"/>
        <dsp:cNvSpPr/>
      </dsp:nvSpPr>
      <dsp:spPr bwMode="white">
        <a:xfrm>
          <a:off x="7402210" y="1607473"/>
          <a:ext cx="1452671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分省宏观月度库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7402210" y="1607473"/>
        <a:ext cx="1452671" cy="465934"/>
      </dsp:txXfrm>
    </dsp:sp>
    <dsp:sp modelId="{EAEF5DD4-B7A2-4B07-93CA-245D263E6B2F}">
      <dsp:nvSpPr>
        <dsp:cNvPr id="18" name="任意多边形 17"/>
        <dsp:cNvSpPr/>
      </dsp:nvSpPr>
      <dsp:spPr bwMode="white">
        <a:xfrm>
          <a:off x="6912910" y="2406896"/>
          <a:ext cx="492481" cy="17647"/>
        </a:xfrm>
        <a:custGeom>
          <a:avLst/>
          <a:gdLst/>
          <a:ahLst/>
          <a:cxnLst/>
          <a:pathLst>
            <a:path w="776" h="28">
              <a:moveTo>
                <a:pt x="5" y="76"/>
              </a:moveTo>
              <a:lnTo>
                <a:pt x="771" y="-48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6912910" y="2406896"/>
        <a:ext cx="492481" cy="17647"/>
      </dsp:txXfrm>
    </dsp:sp>
    <dsp:sp modelId="{34BEDDE2-2A22-43BC-A05C-A11E0F3E5A2B}">
      <dsp:nvSpPr>
        <dsp:cNvPr id="19" name="圆角矩形 18"/>
        <dsp:cNvSpPr/>
      </dsp:nvSpPr>
      <dsp:spPr bwMode="white">
        <a:xfrm>
          <a:off x="7402210" y="2143297"/>
          <a:ext cx="1452671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分省宏观年度库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7402210" y="2143297"/>
        <a:ext cx="1452671" cy="465934"/>
      </dsp:txXfrm>
    </dsp:sp>
    <dsp:sp modelId="{6C437C8D-95B5-4D00-95F1-AFF3E6DB7DE8}">
      <dsp:nvSpPr>
        <dsp:cNvPr id="20" name="任意多边形 19"/>
        <dsp:cNvSpPr/>
      </dsp:nvSpPr>
      <dsp:spPr bwMode="white">
        <a:xfrm>
          <a:off x="6825579" y="2674808"/>
          <a:ext cx="667144" cy="17647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09821" y="8822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6825579" y="2674808"/>
        <a:ext cx="667144" cy="17647"/>
      </dsp:txXfrm>
    </dsp:sp>
    <dsp:sp modelId="{8B9AF369-A0DA-474E-B45B-9B56EC7E5FA1}">
      <dsp:nvSpPr>
        <dsp:cNvPr id="21" name="圆角矩形 20"/>
        <dsp:cNvSpPr/>
      </dsp:nvSpPr>
      <dsp:spPr bwMode="white">
        <a:xfrm>
          <a:off x="7402210" y="2679121"/>
          <a:ext cx="1452671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城市年度库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7402210" y="2679121"/>
        <a:ext cx="1452671" cy="465934"/>
      </dsp:txXfrm>
    </dsp:sp>
    <dsp:sp modelId="{B03F83B1-86D0-40E3-AA1B-2FEE4B883578}">
      <dsp:nvSpPr>
        <dsp:cNvPr id="22" name="任意多边形 21"/>
        <dsp:cNvSpPr/>
      </dsp:nvSpPr>
      <dsp:spPr bwMode="white">
        <a:xfrm>
          <a:off x="6606467" y="2942720"/>
          <a:ext cx="1105369" cy="17647"/>
        </a:xfrm>
        <a:custGeom>
          <a:avLst/>
          <a:gdLst/>
          <a:ahLst/>
          <a:cxnLst/>
          <a:pathLst>
            <a:path w="1741" h="28">
              <a:moveTo>
                <a:pt x="488" y="-768"/>
              </a:moveTo>
              <a:lnTo>
                <a:pt x="1253" y="796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6606467" y="2942720"/>
        <a:ext cx="1105369" cy="17647"/>
      </dsp:txXfrm>
    </dsp:sp>
    <dsp:sp modelId="{E221B5A8-256F-4B81-A438-F88804765E99}">
      <dsp:nvSpPr>
        <dsp:cNvPr id="23" name="圆角矩形 22"/>
        <dsp:cNvSpPr/>
      </dsp:nvSpPr>
      <dsp:spPr bwMode="white">
        <a:xfrm>
          <a:off x="7402210" y="3214945"/>
          <a:ext cx="1477598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县域年度库</a:t>
          </a:r>
        </a:p>
      </dsp:txBody>
      <dsp:txXfrm>
        <a:off x="7402210" y="3214945"/>
        <a:ext cx="1477598" cy="465934"/>
      </dsp:txXfrm>
    </dsp:sp>
    <dsp:sp modelId="{88E331C7-9CEF-4771-AC66-36A5154B2DEC}">
      <dsp:nvSpPr>
        <dsp:cNvPr id="24" name="任意多边形 23"/>
        <dsp:cNvSpPr/>
      </dsp:nvSpPr>
      <dsp:spPr bwMode="white">
        <a:xfrm>
          <a:off x="4079512" y="3257677"/>
          <a:ext cx="2110208" cy="17647"/>
        </a:xfrm>
        <a:custGeom>
          <a:avLst/>
          <a:gdLst/>
          <a:ahLst/>
          <a:cxnLst/>
          <a:pathLst>
            <a:path w="3323" h="28">
              <a:moveTo>
                <a:pt x="916" y="-1471"/>
              </a:moveTo>
              <a:lnTo>
                <a:pt x="2407" y="1499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4079512" y="3257677"/>
        <a:ext cx="2110208" cy="17647"/>
      </dsp:txXfrm>
    </dsp:sp>
    <dsp:sp modelId="{2C53ADEB-64FE-470D-B44D-E32784DF33F1}">
      <dsp:nvSpPr>
        <dsp:cNvPr id="25" name="圆角矩形 24"/>
        <dsp:cNvSpPr/>
      </dsp:nvSpPr>
      <dsp:spPr bwMode="white">
        <a:xfrm>
          <a:off x="5608000" y="3976482"/>
          <a:ext cx="1347407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OECD</a:t>
          </a: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统计数据库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5608000" y="3976482"/>
        <a:ext cx="1347407" cy="465934"/>
      </dsp:txXfrm>
    </dsp:sp>
    <dsp:sp modelId="{07726BD1-86A1-4FAB-A283-1AA697485F7A}">
      <dsp:nvSpPr>
        <dsp:cNvPr id="26" name="任意多边形 25"/>
        <dsp:cNvSpPr/>
      </dsp:nvSpPr>
      <dsp:spPr bwMode="white">
        <a:xfrm>
          <a:off x="6928519" y="4087769"/>
          <a:ext cx="500579" cy="17647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88190" y="8822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6928519" y="4087769"/>
        <a:ext cx="500579" cy="17647"/>
      </dsp:txXfrm>
    </dsp:sp>
    <dsp:sp modelId="{62DF4882-A17E-4740-99BF-1F394876D544}">
      <dsp:nvSpPr>
        <dsp:cNvPr id="27" name="圆角矩形 26"/>
        <dsp:cNvSpPr/>
      </dsp:nvSpPr>
      <dsp:spPr bwMode="white">
        <a:xfrm>
          <a:off x="7402210" y="3750770"/>
          <a:ext cx="1452671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OECD</a:t>
          </a: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月度库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7402210" y="3750770"/>
        <a:ext cx="1452671" cy="465934"/>
      </dsp:txXfrm>
    </dsp:sp>
    <dsp:sp modelId="{F83FC6DA-6EE6-45C4-8D98-9831DDD90D22}">
      <dsp:nvSpPr>
        <dsp:cNvPr id="28" name="任意多边形 27"/>
        <dsp:cNvSpPr/>
      </dsp:nvSpPr>
      <dsp:spPr bwMode="white">
        <a:xfrm>
          <a:off x="6906870" y="4355682"/>
          <a:ext cx="543877" cy="17647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20948" y="8822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6906870" y="4355682"/>
        <a:ext cx="543877" cy="17647"/>
      </dsp:txXfrm>
    </dsp:sp>
    <dsp:sp modelId="{528D95CF-D94F-4DAF-A1A3-4B02724205CC}">
      <dsp:nvSpPr>
        <dsp:cNvPr id="29" name="圆角矩形 28"/>
        <dsp:cNvSpPr/>
      </dsp:nvSpPr>
      <dsp:spPr bwMode="white">
        <a:xfrm>
          <a:off x="7402210" y="4286594"/>
          <a:ext cx="1452671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OECD</a:t>
          </a: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年度库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7402210" y="4286594"/>
        <a:ext cx="1452671" cy="465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4E4D00-0551-4C46-A00E-282A213099B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EF3ABAA-D34E-4873-9912-ADCBCFC9166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E54E053F-9E8F-40A6-92F5-ACC078D562D1}" type="slidenum">
              <a:rPr kumimoji="1" lang="en-US" altLang="zh-CN" smtClean="0">
                <a:latin typeface="Times New Roman" panose="02020603050405020304" pitchFamily="18" charset="0"/>
              </a:rPr>
            </a:fld>
            <a:endParaRPr kumimoji="1" lang="en-US" altLang="zh-CN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F0FCFF2-50DB-492F-A944-F4EABA1E324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BCAC8EB-9846-4A4F-882B-B015AACE72E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7B09876-65CD-4180-A38A-CC60B2B85FA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6E0A0D1-F5E2-4C59-B295-1FE973BFC3F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2E24FE0-36A9-4A37-831A-83D5C80F52D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E25432-C3C2-4814-B48B-0905758E641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286084F-0F2B-4F1E-9246-3CB1DCF6A7D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5159311-513F-4555-89AB-B4C91C5D28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DF69D99-0F16-401F-BB7F-4E164C34012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49042ED-DC3E-4055-A5CF-2E9967CE41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21E009F-E107-4A89-B5B3-FD567F5BCF9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0790098-B9FD-4D18-AC84-D447526F35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8FF1A53-F7B3-45B1-8A98-E23492CCA18F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E7C7477-CF86-46FC-831F-C247B493260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590C841-EE79-4CE0-AD28-568C5FED6D6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004B0FF-E75D-4F9C-8738-0E49CC37A8C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B10D0E3-EFDE-4A6D-A9A0-8498FB0AFBC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FE49CF0-5A93-467C-8074-9553229A807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C716655-B246-4509-877A-72E0C1A82E4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22E8FE5-69B4-4672-9B25-5546D03749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90E2518-C40B-4868-B529-436D9D698BC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99F14D0-7C14-444C-BAF9-8EBE14705F5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iangt\桌面\重点产品PPT\ceilogo_中文_RGB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22320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0" y="836613"/>
            <a:ext cx="9144000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0" y="6597650"/>
            <a:ext cx="9144000" cy="0"/>
          </a:xfrm>
          <a:prstGeom prst="line">
            <a:avLst/>
          </a:prstGeom>
          <a:ln w="6350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1403350" y="2060575"/>
            <a:ext cx="6365875" cy="163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chemeClr val="accent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中经网统计数据库</a:t>
            </a:r>
            <a:br>
              <a:rPr lang="en-US" altLang="zh-CN" sz="6000" b="1" dirty="0">
                <a:solidFill>
                  <a:schemeClr val="accent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http://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db.cei.cn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403350" y="4365625"/>
            <a:ext cx="6264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rgbClr val="083763"/>
                </a:solidFill>
                <a:latin typeface="宋体" panose="02010600030101010101" pitchFamily="2" charset="-122"/>
                <a:ea typeface="Arial Unicode MS" pitchFamily="34" charset="-122"/>
                <a:cs typeface="Arial Unicode MS" pitchFamily="34" charset="-122"/>
              </a:rPr>
              <a:t>中经网数据</a:t>
            </a:r>
            <a:r>
              <a:rPr lang="zh-CN" altLang="en-US" sz="2400" b="1" dirty="0" smtClean="0">
                <a:solidFill>
                  <a:srgbClr val="083763"/>
                </a:solidFill>
                <a:latin typeface="宋体" panose="02010600030101010101" pitchFamily="2" charset="-122"/>
                <a:ea typeface="Arial Unicode MS" pitchFamily="34" charset="-122"/>
                <a:cs typeface="Arial Unicode MS" pitchFamily="34" charset="-122"/>
              </a:rPr>
              <a:t>有限公司</a:t>
            </a:r>
            <a:endParaRPr lang="en-US" altLang="zh-CN" sz="2400" b="1" dirty="0">
              <a:solidFill>
                <a:srgbClr val="083763"/>
              </a:solidFill>
              <a:latin typeface="宋体" panose="02010600030101010101" pitchFamily="2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32463" y="304800"/>
            <a:ext cx="31654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中经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网产品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圆角矩形 29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内  容   架   构</a:t>
            </a:r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3215" y="980440"/>
            <a:ext cx="8181975" cy="36125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13276" b="-12319"/>
          <a:stretch>
            <a:fillRect/>
          </a:stretch>
        </p:blipFill>
        <p:spPr>
          <a:xfrm>
            <a:off x="323215" y="4592955"/>
            <a:ext cx="7632700" cy="8242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r="14789" b="5417"/>
          <a:stretch>
            <a:fillRect/>
          </a:stretch>
        </p:blipFill>
        <p:spPr>
          <a:xfrm>
            <a:off x="251460" y="5300980"/>
            <a:ext cx="7705090" cy="651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1042988" y="1628775"/>
            <a:ext cx="3581400" cy="3892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涵盖宏观经济全国及各省经济月、季度综合指标</a:t>
            </a:r>
            <a:endParaRPr lang="zh-CN" altLang="en-US" sz="1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zh-CN" altLang="en-US" sz="1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包含经济景气、国民经济核算、投资、工业、进出口、金融、财政等十多个专题</a:t>
            </a:r>
            <a:endParaRPr lang="zh-CN" altLang="en-US" sz="1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1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以时间序列化模式实现</a:t>
            </a:r>
            <a:r>
              <a:rPr lang="en-US" altLang="zh-CN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9000</a:t>
            </a:r>
            <a:r>
              <a:rPr lang="zh-CN" alt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多个指标、</a:t>
            </a:r>
            <a:r>
              <a:rPr lang="en-US" altLang="zh-CN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20</a:t>
            </a:r>
            <a:r>
              <a:rPr lang="zh-CN" alt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多年、</a:t>
            </a:r>
            <a:r>
              <a:rPr lang="en-US" altLang="zh-CN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300</a:t>
            </a:r>
            <a:r>
              <a:rPr lang="zh-CN" alt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多个时点数据的任意检索</a:t>
            </a:r>
            <a:endParaRPr lang="zh-CN" altLang="en-US" sz="1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zh-CN" sz="1900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2531" name="Group 3"/>
          <p:cNvGrpSpPr/>
          <p:nvPr/>
        </p:nvGrpSpPr>
        <p:grpSpPr bwMode="auto">
          <a:xfrm>
            <a:off x="1409700" y="1020763"/>
            <a:ext cx="2586038" cy="936625"/>
            <a:chOff x="0" y="0"/>
            <a:chExt cx="1452" cy="590"/>
          </a:xfrm>
        </p:grpSpPr>
        <p:sp>
          <p:nvSpPr>
            <p:cNvPr id="22534" name="AutoShape 4"/>
            <p:cNvSpPr>
              <a:spLocks noChangeArrowheads="1"/>
            </p:cNvSpPr>
            <p:nvPr/>
          </p:nvSpPr>
          <p:spPr bwMode="auto">
            <a:xfrm>
              <a:off x="0" y="91"/>
              <a:ext cx="1452" cy="499"/>
            </a:xfrm>
            <a:prstGeom prst="downArrowCallout">
              <a:avLst>
                <a:gd name="adj1" fmla="val 72692"/>
                <a:gd name="adj2" fmla="val 36346"/>
                <a:gd name="adj3" fmla="val 14028"/>
                <a:gd name="adj4" fmla="val 8594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latin typeface="Calibri" panose="020F0502020204030204" pitchFamily="34" charset="0"/>
                </a:rPr>
                <a:t>全国宏观月度库</a:t>
              </a:r>
              <a:endParaRPr lang="zh-CN" altLang="zh-CN" sz="2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35" name="AutoShape 5"/>
            <p:cNvSpPr>
              <a:spLocks noChangeArrowheads="1"/>
            </p:cNvSpPr>
            <p:nvPr/>
          </p:nvSpPr>
          <p:spPr bwMode="auto">
            <a:xfrm rot="10800000">
              <a:off x="4" y="0"/>
              <a:ext cx="1448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3 w 21600"/>
                <a:gd name="T13" fmla="*/ 2136 h 21600"/>
                <a:gd name="T14" fmla="*/ 19437 w 21600"/>
                <a:gd name="T15" fmla="*/ 19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1" y="21600"/>
                  </a:lnTo>
                  <a:lnTo>
                    <a:pt x="2087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内   容</a:t>
            </a:r>
            <a:endParaRPr lang="zh-CN" altLang="en-US" b="1" dirty="0"/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651500" y="1066800"/>
            <a:ext cx="3049588" cy="48958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1042988" y="1628775"/>
            <a:ext cx="4033837" cy="432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提供以历年中国统计年鉴为基础的、反映国民经济和社会发展的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20000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多个指标。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内容涉及经济景气、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国民经济核算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、农业、工业、能源、投资、国内贸易、进出口、财政金融、环保、教育科技等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28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个大类专题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指标覆盖面广，历史数据追溯久，重要指标从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1949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年开始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CN" sz="1900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3555" name="Group 3"/>
          <p:cNvGrpSpPr/>
          <p:nvPr/>
        </p:nvGrpSpPr>
        <p:grpSpPr bwMode="auto">
          <a:xfrm>
            <a:off x="1698625" y="1020763"/>
            <a:ext cx="2586038" cy="936625"/>
            <a:chOff x="0" y="0"/>
            <a:chExt cx="1452" cy="590"/>
          </a:xfrm>
        </p:grpSpPr>
        <p:sp>
          <p:nvSpPr>
            <p:cNvPr id="23558" name="AutoShape 4"/>
            <p:cNvSpPr>
              <a:spLocks noChangeArrowheads="1"/>
            </p:cNvSpPr>
            <p:nvPr/>
          </p:nvSpPr>
          <p:spPr bwMode="auto">
            <a:xfrm>
              <a:off x="0" y="91"/>
              <a:ext cx="1452" cy="499"/>
            </a:xfrm>
            <a:prstGeom prst="downArrowCallout">
              <a:avLst>
                <a:gd name="adj1" fmla="val 72692"/>
                <a:gd name="adj2" fmla="val 36346"/>
                <a:gd name="adj3" fmla="val 14028"/>
                <a:gd name="adj4" fmla="val 8594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latin typeface="Calibri" panose="020F0502020204030204" pitchFamily="34" charset="0"/>
                </a:rPr>
                <a:t>全国宏观年度库</a:t>
              </a:r>
              <a:endParaRPr lang="zh-CN" altLang="zh-CN" sz="2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59" name="AutoShape 5"/>
            <p:cNvSpPr>
              <a:spLocks noChangeArrowheads="1"/>
            </p:cNvSpPr>
            <p:nvPr/>
          </p:nvSpPr>
          <p:spPr bwMode="auto">
            <a:xfrm rot="10800000">
              <a:off x="4" y="0"/>
              <a:ext cx="1448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3 w 21600"/>
                <a:gd name="T13" fmla="*/ 2136 h 21600"/>
                <a:gd name="T14" fmla="*/ 19437 w 21600"/>
                <a:gd name="T15" fmla="*/ 19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1" y="21600"/>
                  </a:lnTo>
                  <a:lnTo>
                    <a:pt x="2087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内   容</a:t>
            </a:r>
            <a:endParaRPr lang="zh-CN" altLang="en-US" b="1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22938" y="908050"/>
            <a:ext cx="3241675" cy="5257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1042988" y="1628775"/>
            <a:ext cx="3581400" cy="3768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提供以中国海关统计为基础的进出口月度统计数据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内容涉及分商品、分贸易方式、分国家、分地区、分类章的进出口量值指标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以时间序列形式展现自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1995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年以来中国对外贸易的状况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CN" sz="1900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4579" name="Group 3"/>
          <p:cNvGrpSpPr/>
          <p:nvPr/>
        </p:nvGrpSpPr>
        <p:grpSpPr bwMode="auto">
          <a:xfrm>
            <a:off x="1554163" y="1052513"/>
            <a:ext cx="2586037" cy="936625"/>
            <a:chOff x="0" y="0"/>
            <a:chExt cx="1452" cy="590"/>
          </a:xfrm>
        </p:grpSpPr>
        <p:sp>
          <p:nvSpPr>
            <p:cNvPr id="24582" name="AutoShape 4"/>
            <p:cNvSpPr>
              <a:spLocks noChangeArrowheads="1"/>
            </p:cNvSpPr>
            <p:nvPr/>
          </p:nvSpPr>
          <p:spPr bwMode="auto">
            <a:xfrm>
              <a:off x="0" y="91"/>
              <a:ext cx="1452" cy="499"/>
            </a:xfrm>
            <a:prstGeom prst="downArrowCallout">
              <a:avLst>
                <a:gd name="adj1" fmla="val 72692"/>
                <a:gd name="adj2" fmla="val 36346"/>
                <a:gd name="adj3" fmla="val 14028"/>
                <a:gd name="adj4" fmla="val 8594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latin typeface="Calibri" panose="020F0502020204030204" pitchFamily="34" charset="0"/>
                </a:rPr>
                <a:t>海关月度库</a:t>
              </a:r>
              <a:endParaRPr lang="zh-CN" altLang="zh-CN" sz="2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83" name="AutoShape 5"/>
            <p:cNvSpPr>
              <a:spLocks noChangeArrowheads="1"/>
            </p:cNvSpPr>
            <p:nvPr/>
          </p:nvSpPr>
          <p:spPr bwMode="auto">
            <a:xfrm rot="10800000">
              <a:off x="4" y="0"/>
              <a:ext cx="1448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3 w 21600"/>
                <a:gd name="T13" fmla="*/ 2136 h 21600"/>
                <a:gd name="T14" fmla="*/ 19437 w 21600"/>
                <a:gd name="T15" fmla="*/ 19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1" y="21600"/>
                  </a:lnTo>
                  <a:lnTo>
                    <a:pt x="2087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内   容</a:t>
            </a:r>
            <a:endParaRPr lang="zh-CN" altLang="en-US" b="1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651500" y="981075"/>
            <a:ext cx="3241675" cy="51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1258888" y="1654175"/>
            <a:ext cx="3581400" cy="3970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/>
              </a:rPr>
              <a:t>提供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/>
              </a:rPr>
              <a:t>31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/>
              </a:rPr>
              <a:t>个省市区的月度和季度宏观经济效益指标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/>
            </a:endParaRPr>
          </a:p>
          <a:p>
            <a:pPr lvl="1"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/>
              </a:rPr>
              <a:t>内容涉及国民经济核算、国内贸易、工业、投资、对外贸易等十多个专题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/>
              </a:rPr>
              <a:t>3000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/>
              </a:rPr>
              <a:t>多个指标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/>
            </a:endParaRPr>
          </a:p>
          <a:p>
            <a:pPr lvl="1"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/>
              </a:rPr>
              <a:t>拥有自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/>
              </a:rPr>
              <a:t>1992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/>
              </a:rPr>
              <a:t>年至今的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/>
              </a:rPr>
              <a:t>35000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/>
              </a:rPr>
              <a:t>余条时间序列，适宜进行月度区域间经济发展状况比较分析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/>
            </a:endParaRPr>
          </a:p>
        </p:txBody>
      </p:sp>
      <p:grpSp>
        <p:nvGrpSpPr>
          <p:cNvPr id="25603" name="Group 3"/>
          <p:cNvGrpSpPr/>
          <p:nvPr/>
        </p:nvGrpSpPr>
        <p:grpSpPr bwMode="auto">
          <a:xfrm>
            <a:off x="1625600" y="1093788"/>
            <a:ext cx="2586038" cy="936625"/>
            <a:chOff x="0" y="0"/>
            <a:chExt cx="1452" cy="590"/>
          </a:xfrm>
        </p:grpSpPr>
        <p:sp>
          <p:nvSpPr>
            <p:cNvPr id="25606" name="AutoShape 4"/>
            <p:cNvSpPr>
              <a:spLocks noChangeArrowheads="1"/>
            </p:cNvSpPr>
            <p:nvPr/>
          </p:nvSpPr>
          <p:spPr bwMode="auto">
            <a:xfrm>
              <a:off x="0" y="91"/>
              <a:ext cx="1452" cy="499"/>
            </a:xfrm>
            <a:prstGeom prst="downArrowCallout">
              <a:avLst>
                <a:gd name="adj1" fmla="val 72692"/>
                <a:gd name="adj2" fmla="val 36346"/>
                <a:gd name="adj3" fmla="val 14028"/>
                <a:gd name="adj4" fmla="val 8594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latin typeface="Calibri" panose="020F0502020204030204" pitchFamily="34" charset="0"/>
                </a:rPr>
                <a:t>分省宏观月度库</a:t>
              </a:r>
              <a:endParaRPr lang="zh-CN" altLang="zh-CN" sz="2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607" name="AutoShape 5"/>
            <p:cNvSpPr>
              <a:spLocks noChangeArrowheads="1"/>
            </p:cNvSpPr>
            <p:nvPr/>
          </p:nvSpPr>
          <p:spPr bwMode="auto">
            <a:xfrm rot="10800000">
              <a:off x="4" y="0"/>
              <a:ext cx="1448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3 w 21600"/>
                <a:gd name="T13" fmla="*/ 2136 h 21600"/>
                <a:gd name="T14" fmla="*/ 19437 w 21600"/>
                <a:gd name="T15" fmla="*/ 19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1" y="21600"/>
                  </a:lnTo>
                  <a:lnTo>
                    <a:pt x="2087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内   容</a:t>
            </a:r>
            <a:endParaRPr lang="zh-CN" altLang="en-US" b="1" dirty="0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56325" y="908050"/>
            <a:ext cx="2736850" cy="52609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1116013" y="1628775"/>
            <a:ext cx="3581400" cy="4003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提供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31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个省市区的年度宏观经济统计指标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lvl="1"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内容涉及国民经济核算、固定资产投资、人口就业、环保能源、交通邮电等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25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个专题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lvl="1"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拥有近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24000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条序列，适宜进行年度区域间经济发展状况比较分析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26627" name="Group 3"/>
          <p:cNvGrpSpPr/>
          <p:nvPr/>
        </p:nvGrpSpPr>
        <p:grpSpPr bwMode="auto">
          <a:xfrm>
            <a:off x="1554163" y="1020763"/>
            <a:ext cx="2586037" cy="936625"/>
            <a:chOff x="0" y="0"/>
            <a:chExt cx="1452" cy="590"/>
          </a:xfrm>
        </p:grpSpPr>
        <p:sp>
          <p:nvSpPr>
            <p:cNvPr id="26630" name="AutoShape 4"/>
            <p:cNvSpPr>
              <a:spLocks noChangeArrowheads="1"/>
            </p:cNvSpPr>
            <p:nvPr/>
          </p:nvSpPr>
          <p:spPr bwMode="auto">
            <a:xfrm>
              <a:off x="0" y="91"/>
              <a:ext cx="1452" cy="499"/>
            </a:xfrm>
            <a:prstGeom prst="downArrowCallout">
              <a:avLst>
                <a:gd name="adj1" fmla="val 72692"/>
                <a:gd name="adj2" fmla="val 36346"/>
                <a:gd name="adj3" fmla="val 14028"/>
                <a:gd name="adj4" fmla="val 8594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latin typeface="Calibri" panose="020F0502020204030204" pitchFamily="34" charset="0"/>
                </a:rPr>
                <a:t>分省宏观年度库</a:t>
              </a:r>
              <a:endParaRPr lang="zh-CN" altLang="zh-CN" sz="2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31" name="AutoShape 5"/>
            <p:cNvSpPr>
              <a:spLocks noChangeArrowheads="1"/>
            </p:cNvSpPr>
            <p:nvPr/>
          </p:nvSpPr>
          <p:spPr bwMode="auto">
            <a:xfrm rot="10800000">
              <a:off x="4" y="0"/>
              <a:ext cx="1448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3 w 21600"/>
                <a:gd name="T13" fmla="*/ 2136 h 21600"/>
                <a:gd name="T14" fmla="*/ 19437 w 21600"/>
                <a:gd name="T15" fmla="*/ 19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1" y="21600"/>
                  </a:lnTo>
                  <a:lnTo>
                    <a:pt x="2087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内   容</a:t>
            </a:r>
            <a:endParaRPr lang="zh-CN" altLang="en-US" b="1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84888" y="985838"/>
            <a:ext cx="2808287" cy="51800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1042988" y="1628775"/>
            <a:ext cx="3889375" cy="3727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提供以城市和区域统计年鉴为基础的、反映城市经济和社会发展状况的主要指标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lvl="1" fontAlgn="t">
              <a:lnSpc>
                <a:spcPct val="90000"/>
              </a:lnSpc>
              <a:buClr>
                <a:schemeClr val="tx2"/>
              </a:buClr>
              <a:defRPr/>
            </a:pP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lvl="1" fontAlgn="t">
              <a:lnSpc>
                <a:spcPct val="90000"/>
              </a:lnSpc>
              <a:buClr>
                <a:schemeClr val="tx2"/>
              </a:buClr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内容涉及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300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余个城市，自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1990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年以来的经济和社会统计数据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lvl="1"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lvl="1"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地域范围广，指标全面，适宜做区域经济对比分析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27651" name="Group 3"/>
          <p:cNvGrpSpPr/>
          <p:nvPr/>
        </p:nvGrpSpPr>
        <p:grpSpPr bwMode="auto">
          <a:xfrm>
            <a:off x="1625600" y="1020763"/>
            <a:ext cx="2586038" cy="936625"/>
            <a:chOff x="0" y="0"/>
            <a:chExt cx="1452" cy="590"/>
          </a:xfrm>
        </p:grpSpPr>
        <p:sp>
          <p:nvSpPr>
            <p:cNvPr id="27654" name="AutoShape 4"/>
            <p:cNvSpPr>
              <a:spLocks noChangeArrowheads="1"/>
            </p:cNvSpPr>
            <p:nvPr/>
          </p:nvSpPr>
          <p:spPr bwMode="auto">
            <a:xfrm>
              <a:off x="0" y="91"/>
              <a:ext cx="1452" cy="499"/>
            </a:xfrm>
            <a:prstGeom prst="downArrowCallout">
              <a:avLst>
                <a:gd name="adj1" fmla="val 72692"/>
                <a:gd name="adj2" fmla="val 36346"/>
                <a:gd name="adj3" fmla="val 14028"/>
                <a:gd name="adj4" fmla="val 8594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latin typeface="Calibri" panose="020F0502020204030204" pitchFamily="34" charset="0"/>
                </a:rPr>
                <a:t>城市年度库</a:t>
              </a:r>
              <a:endParaRPr lang="zh-CN" altLang="zh-CN" sz="2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655" name="AutoShape 5"/>
            <p:cNvSpPr>
              <a:spLocks noChangeArrowheads="1"/>
            </p:cNvSpPr>
            <p:nvPr/>
          </p:nvSpPr>
          <p:spPr bwMode="auto">
            <a:xfrm rot="10800000">
              <a:off x="4" y="0"/>
              <a:ext cx="1448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3 w 21600"/>
                <a:gd name="T13" fmla="*/ 2136 h 21600"/>
                <a:gd name="T14" fmla="*/ 19437 w 21600"/>
                <a:gd name="T15" fmla="*/ 19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1" y="21600"/>
                  </a:lnTo>
                  <a:lnTo>
                    <a:pt x="2087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内   容</a:t>
            </a:r>
            <a:endParaRPr lang="zh-CN" altLang="en-US" b="1" dirty="0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00788" y="908050"/>
            <a:ext cx="2447925" cy="5253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827088" y="1484313"/>
            <a:ext cx="5040312" cy="3724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/>
              <a:t>提供</a:t>
            </a:r>
            <a:r>
              <a:rPr lang="zh-CN" altLang="zh-CN" sz="2000" dirty="0"/>
              <a:t>全面展现我国县域社会经济发展状况</a:t>
            </a:r>
            <a:r>
              <a:rPr lang="zh-CN" altLang="en-US" sz="2000" dirty="0"/>
              <a:t>的主要指标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zh-CN" sz="2000" dirty="0"/>
              <a:t>涵盖全国</a:t>
            </a:r>
            <a:r>
              <a:rPr lang="en-US" altLang="zh-CN" sz="2000" dirty="0"/>
              <a:t>2000</a:t>
            </a:r>
            <a:r>
              <a:rPr lang="zh-CN" altLang="zh-CN" sz="2000" dirty="0"/>
              <a:t>多个县域单位的</a:t>
            </a:r>
            <a:r>
              <a:rPr lang="en-US" altLang="zh-CN" sz="2000" dirty="0"/>
              <a:t>67000</a:t>
            </a:r>
            <a:r>
              <a:rPr lang="zh-CN" altLang="zh-CN" sz="2000" dirty="0"/>
              <a:t>多个序列，内容包括国民经济核算、投资、财政金融、农业、工业</a:t>
            </a:r>
            <a:r>
              <a:rPr lang="zh-CN" altLang="en-US" sz="2000" dirty="0"/>
              <a:t>等十几个专题</a:t>
            </a:r>
            <a:endParaRPr lang="en-US" altLang="zh-CN" sz="2000" dirty="0"/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zh-CN" sz="2000" dirty="0"/>
              <a:t>数据起始于</a:t>
            </a:r>
            <a:r>
              <a:rPr lang="en-US" altLang="zh-CN" sz="2000" dirty="0"/>
              <a:t>2000</a:t>
            </a:r>
            <a:r>
              <a:rPr lang="zh-CN" altLang="zh-CN" sz="2000" dirty="0"/>
              <a:t>年，为研究人员了解县域单位的经济发展态势，做县域间经济对比分析提供数据支持</a:t>
            </a:r>
            <a:endParaRPr lang="en-US" altLang="zh-CN" sz="1900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8675" name="Group 3"/>
          <p:cNvGrpSpPr/>
          <p:nvPr/>
        </p:nvGrpSpPr>
        <p:grpSpPr bwMode="auto">
          <a:xfrm>
            <a:off x="1841500" y="1020763"/>
            <a:ext cx="2586038" cy="936625"/>
            <a:chOff x="0" y="0"/>
            <a:chExt cx="1452" cy="590"/>
          </a:xfrm>
        </p:grpSpPr>
        <p:sp>
          <p:nvSpPr>
            <p:cNvPr id="28678" name="AutoShape 4"/>
            <p:cNvSpPr>
              <a:spLocks noChangeArrowheads="1"/>
            </p:cNvSpPr>
            <p:nvPr/>
          </p:nvSpPr>
          <p:spPr bwMode="auto">
            <a:xfrm>
              <a:off x="0" y="91"/>
              <a:ext cx="1452" cy="499"/>
            </a:xfrm>
            <a:prstGeom prst="downArrowCallout">
              <a:avLst>
                <a:gd name="adj1" fmla="val 72692"/>
                <a:gd name="adj2" fmla="val 36346"/>
                <a:gd name="adj3" fmla="val 14028"/>
                <a:gd name="adj4" fmla="val 8594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latin typeface="Calibri" panose="020F0502020204030204" pitchFamily="34" charset="0"/>
                </a:rPr>
                <a:t>县域年度库</a:t>
              </a:r>
              <a:endParaRPr lang="zh-CN" altLang="zh-CN" sz="2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79" name="AutoShape 5"/>
            <p:cNvSpPr>
              <a:spLocks noChangeArrowheads="1"/>
            </p:cNvSpPr>
            <p:nvPr/>
          </p:nvSpPr>
          <p:spPr bwMode="auto">
            <a:xfrm rot="10800000">
              <a:off x="4" y="0"/>
              <a:ext cx="1448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3 w 21600"/>
                <a:gd name="T13" fmla="*/ 2136 h 21600"/>
                <a:gd name="T14" fmla="*/ 19437 w 21600"/>
                <a:gd name="T15" fmla="*/ 19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1" y="21600"/>
                  </a:lnTo>
                  <a:lnTo>
                    <a:pt x="2087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内   容</a:t>
            </a:r>
            <a:endParaRPr lang="zh-CN" altLang="en-US" b="1" dirty="0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27763" y="981075"/>
            <a:ext cx="2665412" cy="51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323850" y="1484313"/>
            <a:ext cx="5111750" cy="46561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 包含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35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个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OECD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组织成员国、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15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个非成员国以及国际主要经济组织数据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 数据库包含国际收支、国民账户、就业、生产、制造业、建筑业、价格、国内需求、金融、贸易、商业趋势调查、先行指标等三十个大类指标专题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 数据来源于经济合作与发展组织，每月中旬更新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 指标长度可追溯至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1960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年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 国家之间具有可比性，可直接用于分析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zh-CN" sz="1900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9699" name="Group 3"/>
          <p:cNvGrpSpPr/>
          <p:nvPr/>
        </p:nvGrpSpPr>
        <p:grpSpPr bwMode="auto">
          <a:xfrm>
            <a:off x="1409700" y="1054100"/>
            <a:ext cx="3017838" cy="903288"/>
            <a:chOff x="0" y="21"/>
            <a:chExt cx="1355" cy="569"/>
          </a:xfrm>
        </p:grpSpPr>
        <p:sp>
          <p:nvSpPr>
            <p:cNvPr id="29702" name="AutoShape 4"/>
            <p:cNvSpPr>
              <a:spLocks noChangeArrowheads="1"/>
            </p:cNvSpPr>
            <p:nvPr/>
          </p:nvSpPr>
          <p:spPr bwMode="auto">
            <a:xfrm>
              <a:off x="0" y="91"/>
              <a:ext cx="1355" cy="499"/>
            </a:xfrm>
            <a:prstGeom prst="downArrowCallout">
              <a:avLst>
                <a:gd name="adj1" fmla="val 72688"/>
                <a:gd name="adj2" fmla="val 36344"/>
                <a:gd name="adj3" fmla="val 14028"/>
                <a:gd name="adj4" fmla="val 8594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chemeClr val="bg1"/>
                  </a:solidFill>
                  <a:latin typeface="Calibri" panose="020F0502020204030204" pitchFamily="34" charset="0"/>
                </a:rPr>
                <a:t>OECD</a:t>
              </a:r>
              <a:r>
                <a:rPr lang="zh-CN" altLang="en-US" sz="2800">
                  <a:solidFill>
                    <a:schemeClr val="bg1"/>
                  </a:solidFill>
                  <a:latin typeface="Calibri" panose="020F0502020204030204" pitchFamily="34" charset="0"/>
                </a:rPr>
                <a:t>月</a:t>
              </a:r>
              <a:r>
                <a:rPr lang="en-US" altLang="zh-CN" sz="2800">
                  <a:solidFill>
                    <a:schemeClr val="bg1"/>
                  </a:solidFill>
                  <a:latin typeface="Calibri" panose="020F0502020204030204" pitchFamily="34" charset="0"/>
                </a:rPr>
                <a:t>/</a:t>
              </a:r>
              <a:r>
                <a:rPr lang="zh-CN" altLang="en-US" sz="2800">
                  <a:solidFill>
                    <a:schemeClr val="bg1"/>
                  </a:solidFill>
                  <a:latin typeface="Calibri" panose="020F0502020204030204" pitchFamily="34" charset="0"/>
                </a:rPr>
                <a:t>年度库</a:t>
              </a:r>
              <a:endParaRPr lang="zh-CN" altLang="zh-CN" sz="2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03" name="AutoShape 5"/>
            <p:cNvSpPr>
              <a:spLocks noChangeArrowheads="1"/>
            </p:cNvSpPr>
            <p:nvPr/>
          </p:nvSpPr>
          <p:spPr bwMode="auto">
            <a:xfrm rot="10800000">
              <a:off x="4" y="21"/>
              <a:ext cx="1351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58 w 21600"/>
                <a:gd name="T13" fmla="*/ 2136 h 21600"/>
                <a:gd name="T14" fmla="*/ 19442 w 21600"/>
                <a:gd name="T15" fmla="*/ 19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1" y="21600"/>
                  </a:lnTo>
                  <a:lnTo>
                    <a:pt x="2087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内   容</a:t>
            </a:r>
            <a:endParaRPr lang="zh-CN" altLang="en-US" b="1" dirty="0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11863" y="930275"/>
            <a:ext cx="2943225" cy="52101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3"/>
          <p:cNvSpPr>
            <a:spLocks noChangeArrowheads="1"/>
          </p:cNvSpPr>
          <p:nvPr/>
        </p:nvSpPr>
        <p:spPr bwMode="auto">
          <a:xfrm>
            <a:off x="336550" y="1779588"/>
            <a:ext cx="2035175" cy="3168650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 w="28575">
            <a:solidFill>
              <a:srgbClr val="8EB4E3"/>
            </a:solidFill>
            <a:prstDash val="sysDot"/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9699" name="Group 7"/>
          <p:cNvGrpSpPr/>
          <p:nvPr/>
        </p:nvGrpSpPr>
        <p:grpSpPr bwMode="auto">
          <a:xfrm>
            <a:off x="555625" y="1598613"/>
            <a:ext cx="1590675" cy="469900"/>
            <a:chOff x="0" y="0"/>
            <a:chExt cx="1002" cy="296"/>
          </a:xfrm>
        </p:grpSpPr>
        <p:pic>
          <p:nvPicPr>
            <p:cNvPr id="30745" name="Rectangle 4"/>
            <p:cNvPicPr>
              <a:picLocks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6" name="Text Box 9"/>
            <p:cNvSpPr txBox="1">
              <a:spLocks noChangeArrowheads="1"/>
            </p:cNvSpPr>
            <p:nvPr/>
          </p:nvSpPr>
          <p:spPr bwMode="auto">
            <a:xfrm>
              <a:off x="54" y="38"/>
              <a:ext cx="89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latin typeface="Tahoma" panose="020B0604030504040204" pitchFamily="34" charset="0"/>
              </a:endParaRPr>
            </a:p>
          </p:txBody>
        </p:sp>
      </p:grp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466725" y="2214563"/>
            <a:ext cx="17113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00"/>
              <a:t>根据关键字段灵活检索指标，并可从查询结果中进行二次检索，快速准确</a:t>
            </a:r>
            <a:r>
              <a:rPr lang="zh-CN" altLang="en-US" sz="2000"/>
              <a:t>地</a:t>
            </a:r>
            <a:r>
              <a:rPr lang="zh-CN" altLang="zh-CN" sz="2000"/>
              <a:t>查找到所需指标</a:t>
            </a:r>
            <a:endParaRPr lang="zh-CN" altLang="en-US" sz="2000">
              <a:latin typeface="Tahoma" panose="020B0604030504040204" pitchFamily="34" charset="0"/>
            </a:endParaRPr>
          </a:p>
        </p:txBody>
      </p:sp>
      <p:sp>
        <p:nvSpPr>
          <p:cNvPr id="45" name="TextBox 14"/>
          <p:cNvSpPr txBox="1">
            <a:spLocks noChangeArrowheads="1"/>
          </p:cNvSpPr>
          <p:nvPr/>
        </p:nvSpPr>
        <p:spPr bwMode="auto">
          <a:xfrm>
            <a:off x="755650" y="1611313"/>
            <a:ext cx="13112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检索功能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2" name="AutoShape 3"/>
          <p:cNvSpPr>
            <a:spLocks noChangeArrowheads="1"/>
          </p:cNvSpPr>
          <p:nvPr/>
        </p:nvSpPr>
        <p:spPr bwMode="auto">
          <a:xfrm>
            <a:off x="2508250" y="1785938"/>
            <a:ext cx="2035175" cy="3168650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 w="28575">
            <a:solidFill>
              <a:srgbClr val="FFCC00"/>
            </a:solidFill>
            <a:prstDash val="sysDot"/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9703" name="Group 13"/>
          <p:cNvGrpSpPr/>
          <p:nvPr/>
        </p:nvGrpSpPr>
        <p:grpSpPr bwMode="auto">
          <a:xfrm>
            <a:off x="2727325" y="1604963"/>
            <a:ext cx="1590675" cy="469900"/>
            <a:chOff x="0" y="0"/>
            <a:chExt cx="1002" cy="296"/>
          </a:xfrm>
        </p:grpSpPr>
        <p:pic>
          <p:nvPicPr>
            <p:cNvPr id="30743" name="Rectangle 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4" name="Text Box 15"/>
            <p:cNvSpPr txBox="1">
              <a:spLocks noChangeArrowheads="1"/>
            </p:cNvSpPr>
            <p:nvPr/>
          </p:nvSpPr>
          <p:spPr bwMode="auto">
            <a:xfrm>
              <a:off x="54" y="38"/>
              <a:ext cx="89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latin typeface="Tahoma" panose="020B0604030504040204" pitchFamily="34" charset="0"/>
              </a:endParaRPr>
            </a:p>
          </p:txBody>
        </p:sp>
      </p:grpSp>
      <p:sp>
        <p:nvSpPr>
          <p:cNvPr id="29704" name="Text Box 5"/>
          <p:cNvSpPr txBox="1">
            <a:spLocks noChangeArrowheads="1"/>
          </p:cNvSpPr>
          <p:nvPr/>
        </p:nvSpPr>
        <p:spPr bwMode="auto">
          <a:xfrm>
            <a:off x="2670175" y="2117725"/>
            <a:ext cx="181451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00"/>
              <a:t>从指标树逐层查找</a:t>
            </a:r>
            <a:r>
              <a:rPr lang="zh-CN" altLang="en-US" sz="2000"/>
              <a:t>，</a:t>
            </a:r>
            <a:r>
              <a:rPr lang="zh-CN" altLang="zh-CN" sz="2000"/>
              <a:t>或通过检索查找到所需指标</a:t>
            </a:r>
            <a:r>
              <a:rPr lang="zh-CN" altLang="en-US" sz="2000"/>
              <a:t>，显示序列和数据</a:t>
            </a:r>
            <a:r>
              <a:rPr lang="zh-CN" altLang="zh-CN" sz="2000"/>
              <a:t>。</a:t>
            </a:r>
            <a:r>
              <a:rPr lang="zh-CN" altLang="en-US" sz="2000"/>
              <a:t>可</a:t>
            </a:r>
            <a:r>
              <a:rPr lang="zh-CN" altLang="zh-CN" sz="2000"/>
              <a:t>自行设置查询的开始和结束时间</a:t>
            </a:r>
            <a:endParaRPr lang="zh-CN" altLang="en-US" sz="2000">
              <a:latin typeface="Tahoma" panose="020B0604030504040204" pitchFamily="34" charset="0"/>
            </a:endParaRPr>
          </a:p>
        </p:txBody>
      </p:sp>
      <p:sp>
        <p:nvSpPr>
          <p:cNvPr id="51" name="TextBox 16"/>
          <p:cNvSpPr txBox="1">
            <a:spLocks noChangeArrowheads="1"/>
          </p:cNvSpPr>
          <p:nvPr/>
        </p:nvSpPr>
        <p:spPr bwMode="auto">
          <a:xfrm>
            <a:off x="2916238" y="1617663"/>
            <a:ext cx="13223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查询功能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6" name="AutoShape 3"/>
          <p:cNvSpPr>
            <a:spLocks noChangeArrowheads="1"/>
          </p:cNvSpPr>
          <p:nvPr/>
        </p:nvSpPr>
        <p:spPr bwMode="auto">
          <a:xfrm>
            <a:off x="4694238" y="1811338"/>
            <a:ext cx="2035175" cy="3168650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 w="28575">
            <a:solidFill>
              <a:srgbClr val="92D050"/>
            </a:solidFill>
            <a:prstDash val="sysDot"/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9707" name="Group 19"/>
          <p:cNvGrpSpPr/>
          <p:nvPr/>
        </p:nvGrpSpPr>
        <p:grpSpPr bwMode="auto">
          <a:xfrm>
            <a:off x="4913313" y="1630363"/>
            <a:ext cx="1590675" cy="469900"/>
            <a:chOff x="0" y="0"/>
            <a:chExt cx="1002" cy="296"/>
          </a:xfrm>
        </p:grpSpPr>
        <p:pic>
          <p:nvPicPr>
            <p:cNvPr id="30741" name="Rectangle 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2" name="Text Box 21"/>
            <p:cNvSpPr txBox="1">
              <a:spLocks noChangeArrowheads="1"/>
            </p:cNvSpPr>
            <p:nvPr/>
          </p:nvSpPr>
          <p:spPr bwMode="auto">
            <a:xfrm>
              <a:off x="54" y="38"/>
              <a:ext cx="89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latin typeface="Tahoma" panose="020B0604030504040204" pitchFamily="34" charset="0"/>
              </a:endParaRPr>
            </a:p>
          </p:txBody>
        </p:sp>
      </p:grp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4816475" y="2111375"/>
            <a:ext cx="178593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系统自带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作图直观分析</a:t>
            </a:r>
            <a:r>
              <a:rPr lang="zh-CN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直观展现</a:t>
            </a:r>
            <a:r>
              <a:rPr lang="zh-CN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数据趋势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；</a:t>
            </a:r>
            <a:r>
              <a:rPr lang="zh-CN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可过滤数值为空的时间点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；</a:t>
            </a:r>
            <a:r>
              <a:rPr lang="zh-CN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自动统计序列个数和数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据个数</a:t>
            </a:r>
            <a:endParaRPr lang="zh-CN" alt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57" name="TextBox 23"/>
          <p:cNvSpPr txBox="1">
            <a:spLocks noChangeArrowheads="1"/>
          </p:cNvSpPr>
          <p:nvPr/>
        </p:nvSpPr>
        <p:spPr bwMode="auto">
          <a:xfrm>
            <a:off x="4999038" y="1643063"/>
            <a:ext cx="15890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作图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0" name="AutoShape 3"/>
          <p:cNvSpPr>
            <a:spLocks noChangeArrowheads="1"/>
          </p:cNvSpPr>
          <p:nvPr/>
        </p:nvSpPr>
        <p:spPr bwMode="auto">
          <a:xfrm>
            <a:off x="6883400" y="1804988"/>
            <a:ext cx="2035175" cy="3168650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 w="28575">
            <a:solidFill>
              <a:srgbClr val="FFCC00"/>
            </a:solidFill>
            <a:prstDash val="sysDot"/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9711" name="Group 13"/>
          <p:cNvGrpSpPr/>
          <p:nvPr/>
        </p:nvGrpSpPr>
        <p:grpSpPr bwMode="auto">
          <a:xfrm>
            <a:off x="7102475" y="1624013"/>
            <a:ext cx="1590675" cy="469900"/>
            <a:chOff x="0" y="0"/>
            <a:chExt cx="1002" cy="296"/>
          </a:xfrm>
        </p:grpSpPr>
        <p:pic>
          <p:nvPicPr>
            <p:cNvPr id="30739" name="Rectangle 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0" name="Text Box 15"/>
            <p:cNvSpPr txBox="1">
              <a:spLocks noChangeArrowheads="1"/>
            </p:cNvSpPr>
            <p:nvPr/>
          </p:nvSpPr>
          <p:spPr bwMode="auto">
            <a:xfrm>
              <a:off x="54" y="38"/>
              <a:ext cx="89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latin typeface="Tahoma" panose="020B0604030504040204" pitchFamily="34" charset="0"/>
              </a:endParaRPr>
            </a:p>
          </p:txBody>
        </p:sp>
      </p:grp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6943725" y="2214563"/>
            <a:ext cx="19748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序列信息、统计数据等都可以导出并保存到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本地</a:t>
            </a: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系统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自动获取中经网数据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仓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库中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的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最新数据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3" name="TextBox 16"/>
          <p:cNvSpPr txBox="1">
            <a:spLocks noChangeArrowheads="1"/>
          </p:cNvSpPr>
          <p:nvPr/>
        </p:nvSpPr>
        <p:spPr bwMode="auto">
          <a:xfrm>
            <a:off x="7188200" y="1636713"/>
            <a:ext cx="150495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导出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统计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圆角矩形 63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功   能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700" grpId="0"/>
      <p:bldP spid="45" grpId="0"/>
      <p:bldP spid="29702" grpId="0" animBg="1"/>
      <p:bldP spid="29704" grpId="0"/>
      <p:bldP spid="51" grpId="0"/>
      <p:bldP spid="29706" grpId="0" animBg="1"/>
      <p:bldP spid="56" grpId="0"/>
      <p:bldP spid="57" grpId="0"/>
      <p:bldP spid="29710" grpId="0" animBg="1"/>
      <p:bldP spid="62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3"/>
          <p:cNvSpPr>
            <a:spLocks noChangeArrowheads="1"/>
          </p:cNvSpPr>
          <p:nvPr/>
        </p:nvSpPr>
        <p:spPr bwMode="auto">
          <a:xfrm>
            <a:off x="1403350" y="1700213"/>
            <a:ext cx="1368425" cy="503237"/>
          </a:xfrm>
          <a:prstGeom prst="roundRect">
            <a:avLst>
              <a:gd name="adj" fmla="val 14468"/>
            </a:avLst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defTabSz="9956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目 录</a:t>
            </a:r>
            <a:endParaRPr lang="zh-CN" altLang="en-US" sz="2400" b="1" dirty="0">
              <a:solidFill>
                <a:schemeClr val="accent3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419475" y="1484313"/>
            <a:ext cx="0" cy="43211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4284663" y="1916113"/>
            <a:ext cx="2303462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品  简  介</a:t>
            </a:r>
            <a:endParaRPr lang="zh-CN" altLang="en-US" b="1" dirty="0"/>
          </a:p>
        </p:txBody>
      </p:sp>
      <p:sp>
        <p:nvSpPr>
          <p:cNvPr id="5" name="圆角矩形 4"/>
          <p:cNvSpPr/>
          <p:nvPr/>
        </p:nvSpPr>
        <p:spPr>
          <a:xfrm>
            <a:off x="4284663" y="3500438"/>
            <a:ext cx="2303462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内  容  架 构</a:t>
            </a:r>
            <a:endParaRPr lang="zh-CN" altLang="en-US" b="1" dirty="0"/>
          </a:p>
        </p:txBody>
      </p:sp>
      <p:sp>
        <p:nvSpPr>
          <p:cNvPr id="6" name="圆角矩形 5"/>
          <p:cNvSpPr/>
          <p:nvPr/>
        </p:nvSpPr>
        <p:spPr>
          <a:xfrm>
            <a:off x="4284663" y="2708275"/>
            <a:ext cx="2303462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品  特  点</a:t>
            </a:r>
            <a:endParaRPr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4284663" y="4292600"/>
            <a:ext cx="2303462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品  功  能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  <p:sp>
        <p:nvSpPr>
          <p:cNvPr id="14" name="圆角矩形 13"/>
          <p:cNvSpPr/>
          <p:nvPr/>
        </p:nvSpPr>
        <p:spPr>
          <a:xfrm>
            <a:off x="4284663" y="5157788"/>
            <a:ext cx="2303462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主  要  用  户</a:t>
            </a:r>
            <a:endParaRPr lang="zh-CN" altLang="en-US" b="1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32463" y="304800"/>
            <a:ext cx="31654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中经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网产品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zh-CN" altLang="en-US" sz="24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>
            <a:off x="6516688" y="260350"/>
            <a:ext cx="2303462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功   能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755650" y="981075"/>
            <a:ext cx="2879725" cy="4619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使用功能：</a:t>
            </a:r>
            <a:r>
              <a:rPr lang="zh-CN" altLang="en-US" sz="2000" b="1">
                <a:solidFill>
                  <a:schemeClr val="bg1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检索功能</a:t>
            </a:r>
            <a:endParaRPr lang="en-US" altLang="zh-CN" sz="2000" b="1">
              <a:solidFill>
                <a:schemeClr val="bg1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31748" name="Picture 1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566863"/>
            <a:ext cx="8920162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200150"/>
            <a:ext cx="41148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圆角右箭头 1"/>
          <p:cNvSpPr/>
          <p:nvPr/>
        </p:nvSpPr>
        <p:spPr>
          <a:xfrm>
            <a:off x="3779838" y="1989138"/>
            <a:ext cx="215900" cy="144462"/>
          </a:xfrm>
          <a:prstGeom prst="ben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>
            <a:off x="6516688" y="260350"/>
            <a:ext cx="2303462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功   能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755650" y="981075"/>
            <a:ext cx="2879725" cy="4619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使用功能：</a:t>
            </a:r>
            <a:r>
              <a:rPr lang="zh-CN" altLang="en-US" sz="2000" b="1">
                <a:solidFill>
                  <a:schemeClr val="bg1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查询功能</a:t>
            </a:r>
            <a:endParaRPr lang="en-US" altLang="zh-CN" sz="2000" b="1">
              <a:solidFill>
                <a:schemeClr val="bg1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828087" cy="369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484313"/>
            <a:ext cx="8601075" cy="5029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827088" y="908050"/>
            <a:ext cx="3024187" cy="4619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使用功能：</a:t>
            </a:r>
            <a:r>
              <a:rPr lang="zh-CN" altLang="en-US" sz="2000" b="1">
                <a:solidFill>
                  <a:schemeClr val="bg1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作图和分析</a:t>
            </a:r>
            <a:endParaRPr lang="en-US" altLang="zh-CN" sz="2000" b="1">
              <a:solidFill>
                <a:schemeClr val="bg1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516688" y="260350"/>
            <a:ext cx="2303462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功   能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70013"/>
            <a:ext cx="39147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213" y="1684338"/>
            <a:ext cx="2786062" cy="2105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84338"/>
            <a:ext cx="2927350" cy="2105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16375"/>
            <a:ext cx="2952750" cy="21177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4005263"/>
            <a:ext cx="2808287" cy="21288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8525" y="1622425"/>
            <a:ext cx="7686675" cy="45434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4713" y="1484313"/>
            <a:ext cx="7658100" cy="4686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516688" y="260350"/>
            <a:ext cx="2303462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功   能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827088" y="1052513"/>
            <a:ext cx="3024187" cy="4619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使用功能：</a:t>
            </a:r>
            <a:r>
              <a:rPr lang="zh-CN" altLang="en-US" sz="2000" b="1">
                <a:solidFill>
                  <a:schemeClr val="bg1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导出和统计</a:t>
            </a:r>
            <a:endParaRPr lang="en-US" altLang="zh-CN" sz="2000" b="1">
              <a:solidFill>
                <a:schemeClr val="bg1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388" y="1557338"/>
            <a:ext cx="8582025" cy="4562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3716338"/>
            <a:ext cx="7999412" cy="454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251075"/>
            <a:ext cx="7829550" cy="38385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1" y="3916363"/>
            <a:ext cx="8793038" cy="212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635125"/>
            <a:ext cx="8505825" cy="43815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모서리가 둥근 직사각형 80"/>
          <p:cNvSpPr>
            <a:spLocks noChangeArrowheads="1"/>
          </p:cNvSpPr>
          <p:nvPr/>
        </p:nvSpPr>
        <p:spPr bwMode="auto">
          <a:xfrm>
            <a:off x="1520825" y="1846263"/>
            <a:ext cx="6429375" cy="857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>
                  <a:alpha val="42998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AutoShape 50"/>
          <p:cNvSpPr>
            <a:spLocks noChangeArrowheads="1"/>
          </p:cNvSpPr>
          <p:nvPr/>
        </p:nvSpPr>
        <p:spPr bwMode="auto">
          <a:xfrm>
            <a:off x="2617788" y="1403350"/>
            <a:ext cx="4695825" cy="8858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DEE8"/>
              </a:gs>
              <a:gs pos="100000">
                <a:srgbClr val="FFFFFF"/>
              </a:gs>
            </a:gsLst>
            <a:lin ang="5400000" scaled="1"/>
          </a:gradFill>
          <a:ln w="19050" cmpd="sng">
            <a:solidFill>
              <a:srgbClr val="FFFFFF"/>
            </a:solidFill>
            <a:round/>
          </a:ln>
        </p:spPr>
        <p:txBody>
          <a:bodyPr wrap="none" lIns="342000" t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国家发改委 商务部 工信部 国税总局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HY헤드라인M" pitchFamily="2" charset="-127"/>
                <a:ea typeface="HY헤드라인M" pitchFamily="2" charset="-127"/>
              </a:rPr>
              <a:t>…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latin typeface="HY헤드라인M" pitchFamily="2" charset="-127"/>
              <a:ea typeface="HY헤드라인M" pitchFamily="2" charset="-127"/>
            </a:endParaRPr>
          </a:p>
        </p:txBody>
      </p:sp>
      <p:sp>
        <p:nvSpPr>
          <p:cNvPr id="35844" name="AutoShape 51"/>
          <p:cNvSpPr>
            <a:spLocks noChangeArrowheads="1"/>
          </p:cNvSpPr>
          <p:nvPr/>
        </p:nvSpPr>
        <p:spPr bwMode="auto">
          <a:xfrm>
            <a:off x="2882900" y="1450975"/>
            <a:ext cx="4287838" cy="417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37999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342000" tIns="190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35845" name="Group 8"/>
          <p:cNvGrpSpPr/>
          <p:nvPr/>
        </p:nvGrpSpPr>
        <p:grpSpPr bwMode="auto">
          <a:xfrm>
            <a:off x="1725613" y="1198563"/>
            <a:ext cx="1481137" cy="1481137"/>
            <a:chOff x="0" y="0"/>
            <a:chExt cx="933" cy="933"/>
          </a:xfrm>
        </p:grpSpPr>
        <p:pic>
          <p:nvPicPr>
            <p:cNvPr id="35876" name="Oval 54"/>
            <p:cNvPicPr>
              <a:picLocks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33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7" name="Text Box 10"/>
            <p:cNvSpPr txBox="1">
              <a:spLocks noChangeArrowheads="1"/>
            </p:cNvSpPr>
            <p:nvPr/>
          </p:nvSpPr>
          <p:spPr bwMode="auto">
            <a:xfrm>
              <a:off x="157" y="153"/>
              <a:ext cx="512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7200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ko-KR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35846" name="Oval 55"/>
          <p:cNvSpPr>
            <a:spLocks noChangeArrowheads="1"/>
          </p:cNvSpPr>
          <p:nvPr/>
        </p:nvSpPr>
        <p:spPr bwMode="auto">
          <a:xfrm>
            <a:off x="2033588" y="1417638"/>
            <a:ext cx="193675" cy="1920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5847" name="Freeform 56"/>
          <p:cNvSpPr/>
          <p:nvPr/>
        </p:nvSpPr>
        <p:spPr bwMode="auto">
          <a:xfrm>
            <a:off x="1866900" y="1292225"/>
            <a:ext cx="1030288" cy="344488"/>
          </a:xfrm>
          <a:custGeom>
            <a:avLst/>
            <a:gdLst>
              <a:gd name="T0" fmla="*/ 0 w 4756"/>
              <a:gd name="T1" fmla="*/ 2147483647 h 1576"/>
              <a:gd name="T2" fmla="*/ 2147483647 w 4756"/>
              <a:gd name="T3" fmla="*/ 2147483647 h 1576"/>
              <a:gd name="T4" fmla="*/ 2147483647 w 4756"/>
              <a:gd name="T5" fmla="*/ 2147483647 h 1576"/>
              <a:gd name="T6" fmla="*/ 2147483647 w 4756"/>
              <a:gd name="T7" fmla="*/ 2147483647 h 1576"/>
              <a:gd name="T8" fmla="*/ 2147483647 w 4756"/>
              <a:gd name="T9" fmla="*/ 2147483647 h 1576"/>
              <a:gd name="T10" fmla="*/ 2147483647 w 4756"/>
              <a:gd name="T11" fmla="*/ 2147483647 h 1576"/>
              <a:gd name="T12" fmla="*/ 2147483647 w 4756"/>
              <a:gd name="T13" fmla="*/ 2147483647 h 1576"/>
              <a:gd name="T14" fmla="*/ 2147483647 w 4756"/>
              <a:gd name="T15" fmla="*/ 2147483647 h 1576"/>
              <a:gd name="T16" fmla="*/ 2147483647 w 4756"/>
              <a:gd name="T17" fmla="*/ 2147483647 h 1576"/>
              <a:gd name="T18" fmla="*/ 2147483647 w 4756"/>
              <a:gd name="T19" fmla="*/ 2147483647 h 1576"/>
              <a:gd name="T20" fmla="*/ 2147483647 w 4756"/>
              <a:gd name="T21" fmla="*/ 2147483647 h 1576"/>
              <a:gd name="T22" fmla="*/ 2147483647 w 4756"/>
              <a:gd name="T23" fmla="*/ 2147483647 h 1576"/>
              <a:gd name="T24" fmla="*/ 2147483647 w 4756"/>
              <a:gd name="T25" fmla="*/ 2147483647 h 1576"/>
              <a:gd name="T26" fmla="*/ 2147483647 w 4756"/>
              <a:gd name="T27" fmla="*/ 2147483647 h 1576"/>
              <a:gd name="T28" fmla="*/ 2147483647 w 4756"/>
              <a:gd name="T29" fmla="*/ 2147483647 h 1576"/>
              <a:gd name="T30" fmla="*/ 2147483647 w 4756"/>
              <a:gd name="T31" fmla="*/ 2147483647 h 1576"/>
              <a:gd name="T32" fmla="*/ 2147483647 w 4756"/>
              <a:gd name="T33" fmla="*/ 2147483647 h 1576"/>
              <a:gd name="T34" fmla="*/ 2147483647 w 4756"/>
              <a:gd name="T35" fmla="*/ 2147483647 h 1576"/>
              <a:gd name="T36" fmla="*/ 2147483647 w 4756"/>
              <a:gd name="T37" fmla="*/ 2147483647 h 1576"/>
              <a:gd name="T38" fmla="*/ 2147483647 w 4756"/>
              <a:gd name="T39" fmla="*/ 2147483647 h 1576"/>
              <a:gd name="T40" fmla="*/ 2147483647 w 4756"/>
              <a:gd name="T41" fmla="*/ 2147483647 h 1576"/>
              <a:gd name="T42" fmla="*/ 2147483647 w 4756"/>
              <a:gd name="T43" fmla="*/ 2147483647 h 1576"/>
              <a:gd name="T44" fmla="*/ 2147483647 w 4756"/>
              <a:gd name="T45" fmla="*/ 2147483647 h 1576"/>
              <a:gd name="T46" fmla="*/ 2147483647 w 4756"/>
              <a:gd name="T47" fmla="*/ 2147483647 h 1576"/>
              <a:gd name="T48" fmla="*/ 2147483647 w 4756"/>
              <a:gd name="T49" fmla="*/ 0 h 1576"/>
              <a:gd name="T50" fmla="*/ 2147483647 w 4756"/>
              <a:gd name="T51" fmla="*/ 2147483647 h 1576"/>
              <a:gd name="T52" fmla="*/ 2147483647 w 4756"/>
              <a:gd name="T53" fmla="*/ 2147483647 h 1576"/>
              <a:gd name="T54" fmla="*/ 2147483647 w 4756"/>
              <a:gd name="T55" fmla="*/ 2147483647 h 1576"/>
              <a:gd name="T56" fmla="*/ 2147483647 w 4756"/>
              <a:gd name="T57" fmla="*/ 2147483647 h 1576"/>
              <a:gd name="T58" fmla="*/ 2147483647 w 4756"/>
              <a:gd name="T59" fmla="*/ 2147483647 h 1576"/>
              <a:gd name="T60" fmla="*/ 2147483647 w 4756"/>
              <a:gd name="T61" fmla="*/ 2147483647 h 1576"/>
              <a:gd name="T62" fmla="*/ 2147483647 w 4756"/>
              <a:gd name="T63" fmla="*/ 2147483647 h 1576"/>
              <a:gd name="T64" fmla="*/ 2147483647 w 4756"/>
              <a:gd name="T65" fmla="*/ 2147483647 h 1576"/>
              <a:gd name="T66" fmla="*/ 2147483647 w 4756"/>
              <a:gd name="T67" fmla="*/ 2147483647 h 1576"/>
              <a:gd name="T68" fmla="*/ 2147483647 w 4756"/>
              <a:gd name="T69" fmla="*/ 2147483647 h 1576"/>
              <a:gd name="T70" fmla="*/ 2147483647 w 4756"/>
              <a:gd name="T71" fmla="*/ 2147483647 h 1576"/>
              <a:gd name="T72" fmla="*/ 2147483647 w 4756"/>
              <a:gd name="T73" fmla="*/ 2147483647 h 1576"/>
              <a:gd name="T74" fmla="*/ 2147483647 w 4756"/>
              <a:gd name="T75" fmla="*/ 2147483647 h 1576"/>
              <a:gd name="T76" fmla="*/ 2147483647 w 4756"/>
              <a:gd name="T77" fmla="*/ 2147483647 h 1576"/>
              <a:gd name="T78" fmla="*/ 2147483647 w 4756"/>
              <a:gd name="T79" fmla="*/ 2147483647 h 1576"/>
              <a:gd name="T80" fmla="*/ 2147483647 w 4756"/>
              <a:gd name="T81" fmla="*/ 2147483647 h 1576"/>
              <a:gd name="T82" fmla="*/ 2147483647 w 4756"/>
              <a:gd name="T83" fmla="*/ 2147483647 h 1576"/>
              <a:gd name="T84" fmla="*/ 2147483647 w 4756"/>
              <a:gd name="T85" fmla="*/ 2147483647 h 1576"/>
              <a:gd name="T86" fmla="*/ 2147483647 w 4756"/>
              <a:gd name="T87" fmla="*/ 2147483647 h 1576"/>
              <a:gd name="T88" fmla="*/ 2147483647 w 4756"/>
              <a:gd name="T89" fmla="*/ 2147483647 h 1576"/>
              <a:gd name="T90" fmla="*/ 2147483647 w 4756"/>
              <a:gd name="T91" fmla="*/ 2147483647 h 1576"/>
              <a:gd name="T92" fmla="*/ 2147483647 w 4756"/>
              <a:gd name="T93" fmla="*/ 2147483647 h 1576"/>
              <a:gd name="T94" fmla="*/ 2147483647 w 4756"/>
              <a:gd name="T95" fmla="*/ 2147483647 h 1576"/>
              <a:gd name="T96" fmla="*/ 2147483647 w 4756"/>
              <a:gd name="T97" fmla="*/ 2147483647 h 157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756"/>
              <a:gd name="T148" fmla="*/ 0 h 1576"/>
              <a:gd name="T149" fmla="*/ 4756 w 4756"/>
              <a:gd name="T150" fmla="*/ 1576 h 157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8" name="WordArt 251"/>
          <p:cNvSpPr>
            <a:spLocks noChangeArrowheads="1" noChangeShapeType="1" noTextEdit="1"/>
          </p:cNvSpPr>
          <p:nvPr/>
        </p:nvSpPr>
        <p:spPr bwMode="auto">
          <a:xfrm>
            <a:off x="1878013" y="1660525"/>
            <a:ext cx="992187" cy="303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1400" b="1" kern="10" spc="-70">
                <a:solidFill>
                  <a:schemeClr val="bg1"/>
                </a:solidFill>
                <a:effectLst>
                  <a:outerShdw dist="17961" dir="2700000" algn="ctr" rotWithShape="0">
                    <a:schemeClr val="bg1">
                      <a:alpha val="34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机关部委</a:t>
            </a:r>
            <a:endParaRPr lang="zh-CN" altLang="en-US" sz="1400" b="1" kern="10" spc="-70">
              <a:solidFill>
                <a:schemeClr val="bg1"/>
              </a:solidFill>
              <a:effectLst>
                <a:outerShdw dist="17961" dir="2700000" algn="ctr" rotWithShape="0">
                  <a:schemeClr val="bg1">
                    <a:alpha val="34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9" name="모서리가 둥근 직사각형 83"/>
          <p:cNvSpPr>
            <a:spLocks noChangeArrowheads="1"/>
          </p:cNvSpPr>
          <p:nvPr/>
        </p:nvSpPr>
        <p:spPr bwMode="auto">
          <a:xfrm>
            <a:off x="1878013" y="2846388"/>
            <a:ext cx="6429375" cy="857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>
                  <a:alpha val="42998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4" name="AutoShape 50"/>
          <p:cNvSpPr>
            <a:spLocks noChangeArrowheads="1"/>
          </p:cNvSpPr>
          <p:nvPr/>
        </p:nvSpPr>
        <p:spPr bwMode="auto">
          <a:xfrm>
            <a:off x="3024188" y="2403475"/>
            <a:ext cx="4716462" cy="8858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DEE8"/>
              </a:gs>
              <a:gs pos="100000">
                <a:srgbClr val="FFFFFF"/>
              </a:gs>
            </a:gsLst>
            <a:lin ang="5400000" scaled="1"/>
          </a:gradFill>
          <a:ln w="19050" cmpd="sng">
            <a:solidFill>
              <a:srgbClr val="FFFFFF"/>
            </a:solidFill>
            <a:round/>
          </a:ln>
        </p:spPr>
        <p:txBody>
          <a:bodyPr wrap="none" lIns="342000" t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人民银行 建设银行 中国银行 工商银行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国家开发银行、招商银行、进出口银行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HY헤드라인M" pitchFamily="2" charset="-127"/>
                <a:ea typeface="HY헤드라인M" pitchFamily="2" charset="-127"/>
              </a:rPr>
              <a:t>…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HY헤드라인M" pitchFamily="2" charset="-127"/>
              <a:ea typeface="HY헤드라인M" pitchFamily="2" charset="-127"/>
            </a:endParaRPr>
          </a:p>
        </p:txBody>
      </p:sp>
      <p:sp>
        <p:nvSpPr>
          <p:cNvPr id="35851" name="AutoShape 51"/>
          <p:cNvSpPr>
            <a:spLocks noChangeArrowheads="1"/>
          </p:cNvSpPr>
          <p:nvPr/>
        </p:nvSpPr>
        <p:spPr bwMode="auto">
          <a:xfrm>
            <a:off x="3240088" y="2451100"/>
            <a:ext cx="4287837" cy="417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37999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342000" tIns="190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35852" name="Group 17"/>
          <p:cNvGrpSpPr/>
          <p:nvPr/>
        </p:nvGrpSpPr>
        <p:grpSpPr bwMode="auto">
          <a:xfrm>
            <a:off x="2084388" y="2205038"/>
            <a:ext cx="1476375" cy="1474787"/>
            <a:chOff x="0" y="0"/>
            <a:chExt cx="930" cy="929"/>
          </a:xfrm>
        </p:grpSpPr>
        <p:pic>
          <p:nvPicPr>
            <p:cNvPr id="35874" name="Oval 5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30" cy="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5" name="Text Box 19"/>
            <p:cNvSpPr txBox="1">
              <a:spLocks noChangeArrowheads="1"/>
            </p:cNvSpPr>
            <p:nvPr/>
          </p:nvSpPr>
          <p:spPr bwMode="auto">
            <a:xfrm>
              <a:off x="156" y="149"/>
              <a:ext cx="512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7200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ko-KR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35853" name="Oval 55"/>
          <p:cNvSpPr>
            <a:spLocks noChangeArrowheads="1"/>
          </p:cNvSpPr>
          <p:nvPr/>
        </p:nvSpPr>
        <p:spPr bwMode="auto">
          <a:xfrm>
            <a:off x="2390775" y="2417763"/>
            <a:ext cx="193675" cy="1920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5854" name="Freeform 56"/>
          <p:cNvSpPr/>
          <p:nvPr/>
        </p:nvSpPr>
        <p:spPr bwMode="auto">
          <a:xfrm>
            <a:off x="2224088" y="2292350"/>
            <a:ext cx="1030287" cy="344488"/>
          </a:xfrm>
          <a:custGeom>
            <a:avLst/>
            <a:gdLst>
              <a:gd name="T0" fmla="*/ 0 w 4756"/>
              <a:gd name="T1" fmla="*/ 2147483647 h 1576"/>
              <a:gd name="T2" fmla="*/ 2147483647 w 4756"/>
              <a:gd name="T3" fmla="*/ 2147483647 h 1576"/>
              <a:gd name="T4" fmla="*/ 2147483647 w 4756"/>
              <a:gd name="T5" fmla="*/ 2147483647 h 1576"/>
              <a:gd name="T6" fmla="*/ 2147483647 w 4756"/>
              <a:gd name="T7" fmla="*/ 2147483647 h 1576"/>
              <a:gd name="T8" fmla="*/ 2147483647 w 4756"/>
              <a:gd name="T9" fmla="*/ 2147483647 h 1576"/>
              <a:gd name="T10" fmla="*/ 2147483647 w 4756"/>
              <a:gd name="T11" fmla="*/ 2147483647 h 1576"/>
              <a:gd name="T12" fmla="*/ 2147483647 w 4756"/>
              <a:gd name="T13" fmla="*/ 2147483647 h 1576"/>
              <a:gd name="T14" fmla="*/ 2147483647 w 4756"/>
              <a:gd name="T15" fmla="*/ 2147483647 h 1576"/>
              <a:gd name="T16" fmla="*/ 2147483647 w 4756"/>
              <a:gd name="T17" fmla="*/ 2147483647 h 1576"/>
              <a:gd name="T18" fmla="*/ 2147483647 w 4756"/>
              <a:gd name="T19" fmla="*/ 2147483647 h 1576"/>
              <a:gd name="T20" fmla="*/ 2147483647 w 4756"/>
              <a:gd name="T21" fmla="*/ 2147483647 h 1576"/>
              <a:gd name="T22" fmla="*/ 2147483647 w 4756"/>
              <a:gd name="T23" fmla="*/ 2147483647 h 1576"/>
              <a:gd name="T24" fmla="*/ 2147483647 w 4756"/>
              <a:gd name="T25" fmla="*/ 2147483647 h 1576"/>
              <a:gd name="T26" fmla="*/ 2147483647 w 4756"/>
              <a:gd name="T27" fmla="*/ 2147483647 h 1576"/>
              <a:gd name="T28" fmla="*/ 2147483647 w 4756"/>
              <a:gd name="T29" fmla="*/ 2147483647 h 1576"/>
              <a:gd name="T30" fmla="*/ 2147483647 w 4756"/>
              <a:gd name="T31" fmla="*/ 2147483647 h 1576"/>
              <a:gd name="T32" fmla="*/ 2147483647 w 4756"/>
              <a:gd name="T33" fmla="*/ 2147483647 h 1576"/>
              <a:gd name="T34" fmla="*/ 2147483647 w 4756"/>
              <a:gd name="T35" fmla="*/ 2147483647 h 1576"/>
              <a:gd name="T36" fmla="*/ 2147483647 w 4756"/>
              <a:gd name="T37" fmla="*/ 2147483647 h 1576"/>
              <a:gd name="T38" fmla="*/ 2147483647 w 4756"/>
              <a:gd name="T39" fmla="*/ 2147483647 h 1576"/>
              <a:gd name="T40" fmla="*/ 2147483647 w 4756"/>
              <a:gd name="T41" fmla="*/ 2147483647 h 1576"/>
              <a:gd name="T42" fmla="*/ 2147483647 w 4756"/>
              <a:gd name="T43" fmla="*/ 2147483647 h 1576"/>
              <a:gd name="T44" fmla="*/ 2147483647 w 4756"/>
              <a:gd name="T45" fmla="*/ 2147483647 h 1576"/>
              <a:gd name="T46" fmla="*/ 2147483647 w 4756"/>
              <a:gd name="T47" fmla="*/ 2147483647 h 1576"/>
              <a:gd name="T48" fmla="*/ 2147483647 w 4756"/>
              <a:gd name="T49" fmla="*/ 0 h 1576"/>
              <a:gd name="T50" fmla="*/ 2147483647 w 4756"/>
              <a:gd name="T51" fmla="*/ 2147483647 h 1576"/>
              <a:gd name="T52" fmla="*/ 2147483647 w 4756"/>
              <a:gd name="T53" fmla="*/ 2147483647 h 1576"/>
              <a:gd name="T54" fmla="*/ 2147483647 w 4756"/>
              <a:gd name="T55" fmla="*/ 2147483647 h 1576"/>
              <a:gd name="T56" fmla="*/ 2147483647 w 4756"/>
              <a:gd name="T57" fmla="*/ 2147483647 h 1576"/>
              <a:gd name="T58" fmla="*/ 2147483647 w 4756"/>
              <a:gd name="T59" fmla="*/ 2147483647 h 1576"/>
              <a:gd name="T60" fmla="*/ 2147483647 w 4756"/>
              <a:gd name="T61" fmla="*/ 2147483647 h 1576"/>
              <a:gd name="T62" fmla="*/ 2147483647 w 4756"/>
              <a:gd name="T63" fmla="*/ 2147483647 h 1576"/>
              <a:gd name="T64" fmla="*/ 2147483647 w 4756"/>
              <a:gd name="T65" fmla="*/ 2147483647 h 1576"/>
              <a:gd name="T66" fmla="*/ 2147483647 w 4756"/>
              <a:gd name="T67" fmla="*/ 2147483647 h 1576"/>
              <a:gd name="T68" fmla="*/ 2147483647 w 4756"/>
              <a:gd name="T69" fmla="*/ 2147483647 h 1576"/>
              <a:gd name="T70" fmla="*/ 2147483647 w 4756"/>
              <a:gd name="T71" fmla="*/ 2147483647 h 1576"/>
              <a:gd name="T72" fmla="*/ 2147483647 w 4756"/>
              <a:gd name="T73" fmla="*/ 2147483647 h 1576"/>
              <a:gd name="T74" fmla="*/ 2147483647 w 4756"/>
              <a:gd name="T75" fmla="*/ 2147483647 h 1576"/>
              <a:gd name="T76" fmla="*/ 2147483647 w 4756"/>
              <a:gd name="T77" fmla="*/ 2147483647 h 1576"/>
              <a:gd name="T78" fmla="*/ 2147483647 w 4756"/>
              <a:gd name="T79" fmla="*/ 2147483647 h 1576"/>
              <a:gd name="T80" fmla="*/ 2147483647 w 4756"/>
              <a:gd name="T81" fmla="*/ 2147483647 h 1576"/>
              <a:gd name="T82" fmla="*/ 2147483647 w 4756"/>
              <a:gd name="T83" fmla="*/ 2147483647 h 1576"/>
              <a:gd name="T84" fmla="*/ 2147483647 w 4756"/>
              <a:gd name="T85" fmla="*/ 2147483647 h 1576"/>
              <a:gd name="T86" fmla="*/ 2147483647 w 4756"/>
              <a:gd name="T87" fmla="*/ 2147483647 h 1576"/>
              <a:gd name="T88" fmla="*/ 2147483647 w 4756"/>
              <a:gd name="T89" fmla="*/ 2147483647 h 1576"/>
              <a:gd name="T90" fmla="*/ 2147483647 w 4756"/>
              <a:gd name="T91" fmla="*/ 2147483647 h 1576"/>
              <a:gd name="T92" fmla="*/ 2147483647 w 4756"/>
              <a:gd name="T93" fmla="*/ 2147483647 h 1576"/>
              <a:gd name="T94" fmla="*/ 2147483647 w 4756"/>
              <a:gd name="T95" fmla="*/ 2147483647 h 1576"/>
              <a:gd name="T96" fmla="*/ 2147483647 w 4756"/>
              <a:gd name="T97" fmla="*/ 2147483647 h 157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756"/>
              <a:gd name="T148" fmla="*/ 0 h 1576"/>
              <a:gd name="T149" fmla="*/ 4756 w 4756"/>
              <a:gd name="T150" fmla="*/ 1576 h 157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5" name="WordArt 251"/>
          <p:cNvSpPr>
            <a:spLocks noChangeArrowheads="1" noChangeShapeType="1" noTextEdit="1"/>
          </p:cNvSpPr>
          <p:nvPr/>
        </p:nvSpPr>
        <p:spPr bwMode="auto">
          <a:xfrm>
            <a:off x="2227263" y="2703513"/>
            <a:ext cx="979487" cy="260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1400" b="1" kern="10" spc="-70">
                <a:solidFill>
                  <a:schemeClr val="bg1"/>
                </a:solidFill>
                <a:effectLst>
                  <a:outerShdw dist="17961" dir="2700000" algn="ctr" rotWithShape="0">
                    <a:schemeClr val="bg1">
                      <a:alpha val="34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金融机构</a:t>
            </a:r>
            <a:endParaRPr lang="zh-CN" altLang="en-US" sz="1400" b="1" kern="10" spc="-70">
              <a:solidFill>
                <a:schemeClr val="bg1"/>
              </a:solidFill>
              <a:effectLst>
                <a:outerShdw dist="17961" dir="2700000" algn="ctr" rotWithShape="0">
                  <a:schemeClr val="bg1">
                    <a:alpha val="34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56" name="모서리가 둥근 직사각형 96"/>
          <p:cNvSpPr>
            <a:spLocks noChangeArrowheads="1"/>
          </p:cNvSpPr>
          <p:nvPr/>
        </p:nvSpPr>
        <p:spPr bwMode="auto">
          <a:xfrm>
            <a:off x="2163763" y="3846513"/>
            <a:ext cx="6429375" cy="857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>
                  <a:alpha val="42998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3" name="AutoShape 50"/>
          <p:cNvSpPr>
            <a:spLocks noChangeArrowheads="1"/>
          </p:cNvSpPr>
          <p:nvPr/>
        </p:nvSpPr>
        <p:spPr bwMode="auto">
          <a:xfrm>
            <a:off x="3340100" y="3405188"/>
            <a:ext cx="4902200" cy="8001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DEE8"/>
              </a:gs>
              <a:gs pos="100000">
                <a:srgbClr val="FFFFFF"/>
              </a:gs>
            </a:gsLst>
            <a:lin ang="5400000" scaled="1"/>
          </a:gradFill>
          <a:ln w="19050" cmpd="sng">
            <a:solidFill>
              <a:srgbClr val="FFFFFF"/>
            </a:solidFill>
            <a:round/>
          </a:ln>
        </p:spPr>
        <p:txBody>
          <a:bodyPr wrap="none" lIns="342000" t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人民大学、清华大学、对外经济贸易大学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东北财经大学、西南财经大学、湖南大学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HY헤드라인M" pitchFamily="2" charset="-127"/>
                <a:ea typeface="HY헤드라인M" pitchFamily="2" charset="-127"/>
              </a:rPr>
              <a:t>…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HY헤드라인M" pitchFamily="2" charset="-127"/>
              <a:ea typeface="HY헤드라인M" pitchFamily="2" charset="-127"/>
            </a:endParaRPr>
          </a:p>
        </p:txBody>
      </p:sp>
      <p:sp>
        <p:nvSpPr>
          <p:cNvPr id="35858" name="AutoShape 51"/>
          <p:cNvSpPr>
            <a:spLocks noChangeArrowheads="1"/>
          </p:cNvSpPr>
          <p:nvPr/>
        </p:nvSpPr>
        <p:spPr bwMode="auto">
          <a:xfrm>
            <a:off x="3525838" y="3451225"/>
            <a:ext cx="4287837" cy="417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37999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342000" tIns="190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35859" name="Group 26"/>
          <p:cNvGrpSpPr/>
          <p:nvPr/>
        </p:nvGrpSpPr>
        <p:grpSpPr bwMode="auto">
          <a:xfrm>
            <a:off x="2371725" y="3203575"/>
            <a:ext cx="1474788" cy="1476375"/>
            <a:chOff x="0" y="0"/>
            <a:chExt cx="929" cy="930"/>
          </a:xfrm>
        </p:grpSpPr>
        <p:pic>
          <p:nvPicPr>
            <p:cNvPr id="35872" name="Oval 5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9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3" name="Text Box 28"/>
            <p:cNvSpPr txBox="1">
              <a:spLocks noChangeArrowheads="1"/>
            </p:cNvSpPr>
            <p:nvPr/>
          </p:nvSpPr>
          <p:spPr bwMode="auto">
            <a:xfrm>
              <a:off x="155" y="150"/>
              <a:ext cx="512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7200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ko-KR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35860" name="Oval 55"/>
          <p:cNvSpPr>
            <a:spLocks noChangeArrowheads="1"/>
          </p:cNvSpPr>
          <p:nvPr/>
        </p:nvSpPr>
        <p:spPr bwMode="auto">
          <a:xfrm>
            <a:off x="2676525" y="3417888"/>
            <a:ext cx="193675" cy="1920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5861" name="Freeform 56"/>
          <p:cNvSpPr/>
          <p:nvPr/>
        </p:nvSpPr>
        <p:spPr bwMode="auto">
          <a:xfrm>
            <a:off x="2509838" y="3292475"/>
            <a:ext cx="1030287" cy="344488"/>
          </a:xfrm>
          <a:custGeom>
            <a:avLst/>
            <a:gdLst>
              <a:gd name="T0" fmla="*/ 0 w 4756"/>
              <a:gd name="T1" fmla="*/ 2147483647 h 1576"/>
              <a:gd name="T2" fmla="*/ 2147483647 w 4756"/>
              <a:gd name="T3" fmla="*/ 2147483647 h 1576"/>
              <a:gd name="T4" fmla="*/ 2147483647 w 4756"/>
              <a:gd name="T5" fmla="*/ 2147483647 h 1576"/>
              <a:gd name="T6" fmla="*/ 2147483647 w 4756"/>
              <a:gd name="T7" fmla="*/ 2147483647 h 1576"/>
              <a:gd name="T8" fmla="*/ 2147483647 w 4756"/>
              <a:gd name="T9" fmla="*/ 2147483647 h 1576"/>
              <a:gd name="T10" fmla="*/ 2147483647 w 4756"/>
              <a:gd name="T11" fmla="*/ 2147483647 h 1576"/>
              <a:gd name="T12" fmla="*/ 2147483647 w 4756"/>
              <a:gd name="T13" fmla="*/ 2147483647 h 1576"/>
              <a:gd name="T14" fmla="*/ 2147483647 w 4756"/>
              <a:gd name="T15" fmla="*/ 2147483647 h 1576"/>
              <a:gd name="T16" fmla="*/ 2147483647 w 4756"/>
              <a:gd name="T17" fmla="*/ 2147483647 h 1576"/>
              <a:gd name="T18" fmla="*/ 2147483647 w 4756"/>
              <a:gd name="T19" fmla="*/ 2147483647 h 1576"/>
              <a:gd name="T20" fmla="*/ 2147483647 w 4756"/>
              <a:gd name="T21" fmla="*/ 2147483647 h 1576"/>
              <a:gd name="T22" fmla="*/ 2147483647 w 4756"/>
              <a:gd name="T23" fmla="*/ 2147483647 h 1576"/>
              <a:gd name="T24" fmla="*/ 2147483647 w 4756"/>
              <a:gd name="T25" fmla="*/ 2147483647 h 1576"/>
              <a:gd name="T26" fmla="*/ 2147483647 w 4756"/>
              <a:gd name="T27" fmla="*/ 2147483647 h 1576"/>
              <a:gd name="T28" fmla="*/ 2147483647 w 4756"/>
              <a:gd name="T29" fmla="*/ 2147483647 h 1576"/>
              <a:gd name="T30" fmla="*/ 2147483647 w 4756"/>
              <a:gd name="T31" fmla="*/ 2147483647 h 1576"/>
              <a:gd name="T32" fmla="*/ 2147483647 w 4756"/>
              <a:gd name="T33" fmla="*/ 2147483647 h 1576"/>
              <a:gd name="T34" fmla="*/ 2147483647 w 4756"/>
              <a:gd name="T35" fmla="*/ 2147483647 h 1576"/>
              <a:gd name="T36" fmla="*/ 2147483647 w 4756"/>
              <a:gd name="T37" fmla="*/ 2147483647 h 1576"/>
              <a:gd name="T38" fmla="*/ 2147483647 w 4756"/>
              <a:gd name="T39" fmla="*/ 2147483647 h 1576"/>
              <a:gd name="T40" fmla="*/ 2147483647 w 4756"/>
              <a:gd name="T41" fmla="*/ 2147483647 h 1576"/>
              <a:gd name="T42" fmla="*/ 2147483647 w 4756"/>
              <a:gd name="T43" fmla="*/ 2147483647 h 1576"/>
              <a:gd name="T44" fmla="*/ 2147483647 w 4756"/>
              <a:gd name="T45" fmla="*/ 2147483647 h 1576"/>
              <a:gd name="T46" fmla="*/ 2147483647 w 4756"/>
              <a:gd name="T47" fmla="*/ 2147483647 h 1576"/>
              <a:gd name="T48" fmla="*/ 2147483647 w 4756"/>
              <a:gd name="T49" fmla="*/ 0 h 1576"/>
              <a:gd name="T50" fmla="*/ 2147483647 w 4756"/>
              <a:gd name="T51" fmla="*/ 2147483647 h 1576"/>
              <a:gd name="T52" fmla="*/ 2147483647 w 4756"/>
              <a:gd name="T53" fmla="*/ 2147483647 h 1576"/>
              <a:gd name="T54" fmla="*/ 2147483647 w 4756"/>
              <a:gd name="T55" fmla="*/ 2147483647 h 1576"/>
              <a:gd name="T56" fmla="*/ 2147483647 w 4756"/>
              <a:gd name="T57" fmla="*/ 2147483647 h 1576"/>
              <a:gd name="T58" fmla="*/ 2147483647 w 4756"/>
              <a:gd name="T59" fmla="*/ 2147483647 h 1576"/>
              <a:gd name="T60" fmla="*/ 2147483647 w 4756"/>
              <a:gd name="T61" fmla="*/ 2147483647 h 1576"/>
              <a:gd name="T62" fmla="*/ 2147483647 w 4756"/>
              <a:gd name="T63" fmla="*/ 2147483647 h 1576"/>
              <a:gd name="T64" fmla="*/ 2147483647 w 4756"/>
              <a:gd name="T65" fmla="*/ 2147483647 h 1576"/>
              <a:gd name="T66" fmla="*/ 2147483647 w 4756"/>
              <a:gd name="T67" fmla="*/ 2147483647 h 1576"/>
              <a:gd name="T68" fmla="*/ 2147483647 w 4756"/>
              <a:gd name="T69" fmla="*/ 2147483647 h 1576"/>
              <a:gd name="T70" fmla="*/ 2147483647 w 4756"/>
              <a:gd name="T71" fmla="*/ 2147483647 h 1576"/>
              <a:gd name="T72" fmla="*/ 2147483647 w 4756"/>
              <a:gd name="T73" fmla="*/ 2147483647 h 1576"/>
              <a:gd name="T74" fmla="*/ 2147483647 w 4756"/>
              <a:gd name="T75" fmla="*/ 2147483647 h 1576"/>
              <a:gd name="T76" fmla="*/ 2147483647 w 4756"/>
              <a:gd name="T77" fmla="*/ 2147483647 h 1576"/>
              <a:gd name="T78" fmla="*/ 2147483647 w 4756"/>
              <a:gd name="T79" fmla="*/ 2147483647 h 1576"/>
              <a:gd name="T80" fmla="*/ 2147483647 w 4756"/>
              <a:gd name="T81" fmla="*/ 2147483647 h 1576"/>
              <a:gd name="T82" fmla="*/ 2147483647 w 4756"/>
              <a:gd name="T83" fmla="*/ 2147483647 h 1576"/>
              <a:gd name="T84" fmla="*/ 2147483647 w 4756"/>
              <a:gd name="T85" fmla="*/ 2147483647 h 1576"/>
              <a:gd name="T86" fmla="*/ 2147483647 w 4756"/>
              <a:gd name="T87" fmla="*/ 2147483647 h 1576"/>
              <a:gd name="T88" fmla="*/ 2147483647 w 4756"/>
              <a:gd name="T89" fmla="*/ 2147483647 h 1576"/>
              <a:gd name="T90" fmla="*/ 2147483647 w 4756"/>
              <a:gd name="T91" fmla="*/ 2147483647 h 1576"/>
              <a:gd name="T92" fmla="*/ 2147483647 w 4756"/>
              <a:gd name="T93" fmla="*/ 2147483647 h 1576"/>
              <a:gd name="T94" fmla="*/ 2147483647 w 4756"/>
              <a:gd name="T95" fmla="*/ 2147483647 h 1576"/>
              <a:gd name="T96" fmla="*/ 2147483647 w 4756"/>
              <a:gd name="T97" fmla="*/ 2147483647 h 157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756"/>
              <a:gd name="T148" fmla="*/ 0 h 1576"/>
              <a:gd name="T149" fmla="*/ 4756 w 4756"/>
              <a:gd name="T150" fmla="*/ 1576 h 157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2" name="WordArt 251"/>
          <p:cNvSpPr>
            <a:spLocks noChangeArrowheads="1" noChangeShapeType="1" noTextEdit="1"/>
          </p:cNvSpPr>
          <p:nvPr/>
        </p:nvSpPr>
        <p:spPr bwMode="auto">
          <a:xfrm>
            <a:off x="2584450" y="3679825"/>
            <a:ext cx="941388" cy="284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1400" b="1" kern="10" spc="-70">
                <a:solidFill>
                  <a:schemeClr val="bg1"/>
                </a:solidFill>
                <a:effectLst>
                  <a:outerShdw dist="17961" dir="2700000" algn="ctr" rotWithShape="0">
                    <a:schemeClr val="bg1">
                      <a:alpha val="34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高等院校</a:t>
            </a:r>
            <a:endParaRPr lang="zh-CN" altLang="en-US" sz="1400" b="1" kern="10" spc="-70">
              <a:solidFill>
                <a:schemeClr val="bg1"/>
              </a:solidFill>
              <a:effectLst>
                <a:outerShdw dist="17961" dir="2700000" algn="ctr" rotWithShape="0">
                  <a:schemeClr val="bg1">
                    <a:alpha val="34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AutoShape 50"/>
          <p:cNvSpPr>
            <a:spLocks noChangeArrowheads="1"/>
          </p:cNvSpPr>
          <p:nvPr/>
        </p:nvSpPr>
        <p:spPr bwMode="auto">
          <a:xfrm>
            <a:off x="3662363" y="4403725"/>
            <a:ext cx="4579937" cy="8858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DEE8"/>
              </a:gs>
              <a:gs pos="100000">
                <a:srgbClr val="FFFFFF"/>
              </a:gs>
            </a:gsLst>
            <a:lin ang="5400000" scaled="1"/>
          </a:gradFill>
          <a:ln w="19050" cmpd="sng">
            <a:solidFill>
              <a:srgbClr val="FFFFFF"/>
            </a:solidFill>
            <a:round/>
          </a:ln>
        </p:spPr>
        <p:txBody>
          <a:bodyPr wrap="none" lIns="342000" t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中石化、首钢、中信集团、中海油、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汤森路透、彭博、聚源、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3M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、施耐德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…</a:t>
            </a:r>
            <a:endParaRPr lang="en-US" altLang="zh-CN" sz="16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5864" name="AutoShape 51"/>
          <p:cNvSpPr>
            <a:spLocks noChangeArrowheads="1"/>
          </p:cNvSpPr>
          <p:nvPr/>
        </p:nvSpPr>
        <p:spPr bwMode="auto">
          <a:xfrm>
            <a:off x="3811588" y="4451350"/>
            <a:ext cx="4287837" cy="417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37999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342000" tIns="190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35865" name="Group 35"/>
          <p:cNvGrpSpPr/>
          <p:nvPr/>
        </p:nvGrpSpPr>
        <p:grpSpPr bwMode="auto">
          <a:xfrm>
            <a:off x="2657475" y="4203700"/>
            <a:ext cx="1476375" cy="1474788"/>
            <a:chOff x="0" y="0"/>
            <a:chExt cx="930" cy="929"/>
          </a:xfrm>
        </p:grpSpPr>
        <p:pic>
          <p:nvPicPr>
            <p:cNvPr id="35870" name="Oval 54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30" cy="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1" name="Text Box 37"/>
            <p:cNvSpPr txBox="1">
              <a:spLocks noChangeArrowheads="1"/>
            </p:cNvSpPr>
            <p:nvPr/>
          </p:nvSpPr>
          <p:spPr bwMode="auto">
            <a:xfrm>
              <a:off x="155" y="150"/>
              <a:ext cx="512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7200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ko-KR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35866" name="Oval 55"/>
          <p:cNvSpPr>
            <a:spLocks noChangeArrowheads="1"/>
          </p:cNvSpPr>
          <p:nvPr/>
        </p:nvSpPr>
        <p:spPr bwMode="auto">
          <a:xfrm>
            <a:off x="2962275" y="4418013"/>
            <a:ext cx="193675" cy="1920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5867" name="Freeform 56"/>
          <p:cNvSpPr/>
          <p:nvPr/>
        </p:nvSpPr>
        <p:spPr bwMode="auto">
          <a:xfrm>
            <a:off x="2795588" y="4292600"/>
            <a:ext cx="1030287" cy="344488"/>
          </a:xfrm>
          <a:custGeom>
            <a:avLst/>
            <a:gdLst>
              <a:gd name="T0" fmla="*/ 0 w 4756"/>
              <a:gd name="T1" fmla="*/ 2147483647 h 1576"/>
              <a:gd name="T2" fmla="*/ 2147483647 w 4756"/>
              <a:gd name="T3" fmla="*/ 2147483647 h 1576"/>
              <a:gd name="T4" fmla="*/ 2147483647 w 4756"/>
              <a:gd name="T5" fmla="*/ 2147483647 h 1576"/>
              <a:gd name="T6" fmla="*/ 2147483647 w 4756"/>
              <a:gd name="T7" fmla="*/ 2147483647 h 1576"/>
              <a:gd name="T8" fmla="*/ 2147483647 w 4756"/>
              <a:gd name="T9" fmla="*/ 2147483647 h 1576"/>
              <a:gd name="T10" fmla="*/ 2147483647 w 4756"/>
              <a:gd name="T11" fmla="*/ 2147483647 h 1576"/>
              <a:gd name="T12" fmla="*/ 2147483647 w 4756"/>
              <a:gd name="T13" fmla="*/ 2147483647 h 1576"/>
              <a:gd name="T14" fmla="*/ 2147483647 w 4756"/>
              <a:gd name="T15" fmla="*/ 2147483647 h 1576"/>
              <a:gd name="T16" fmla="*/ 2147483647 w 4756"/>
              <a:gd name="T17" fmla="*/ 2147483647 h 1576"/>
              <a:gd name="T18" fmla="*/ 2147483647 w 4756"/>
              <a:gd name="T19" fmla="*/ 2147483647 h 1576"/>
              <a:gd name="T20" fmla="*/ 2147483647 w 4756"/>
              <a:gd name="T21" fmla="*/ 2147483647 h 1576"/>
              <a:gd name="T22" fmla="*/ 2147483647 w 4756"/>
              <a:gd name="T23" fmla="*/ 2147483647 h 1576"/>
              <a:gd name="T24" fmla="*/ 2147483647 w 4756"/>
              <a:gd name="T25" fmla="*/ 2147483647 h 1576"/>
              <a:gd name="T26" fmla="*/ 2147483647 w 4756"/>
              <a:gd name="T27" fmla="*/ 2147483647 h 1576"/>
              <a:gd name="T28" fmla="*/ 2147483647 w 4756"/>
              <a:gd name="T29" fmla="*/ 2147483647 h 1576"/>
              <a:gd name="T30" fmla="*/ 2147483647 w 4756"/>
              <a:gd name="T31" fmla="*/ 2147483647 h 1576"/>
              <a:gd name="T32" fmla="*/ 2147483647 w 4756"/>
              <a:gd name="T33" fmla="*/ 2147483647 h 1576"/>
              <a:gd name="T34" fmla="*/ 2147483647 w 4756"/>
              <a:gd name="T35" fmla="*/ 2147483647 h 1576"/>
              <a:gd name="T36" fmla="*/ 2147483647 w 4756"/>
              <a:gd name="T37" fmla="*/ 2147483647 h 1576"/>
              <a:gd name="T38" fmla="*/ 2147483647 w 4756"/>
              <a:gd name="T39" fmla="*/ 2147483647 h 1576"/>
              <a:gd name="T40" fmla="*/ 2147483647 w 4756"/>
              <a:gd name="T41" fmla="*/ 2147483647 h 1576"/>
              <a:gd name="T42" fmla="*/ 2147483647 w 4756"/>
              <a:gd name="T43" fmla="*/ 2147483647 h 1576"/>
              <a:gd name="T44" fmla="*/ 2147483647 w 4756"/>
              <a:gd name="T45" fmla="*/ 2147483647 h 1576"/>
              <a:gd name="T46" fmla="*/ 2147483647 w 4756"/>
              <a:gd name="T47" fmla="*/ 2147483647 h 1576"/>
              <a:gd name="T48" fmla="*/ 2147483647 w 4756"/>
              <a:gd name="T49" fmla="*/ 0 h 1576"/>
              <a:gd name="T50" fmla="*/ 2147483647 w 4756"/>
              <a:gd name="T51" fmla="*/ 2147483647 h 1576"/>
              <a:gd name="T52" fmla="*/ 2147483647 w 4756"/>
              <a:gd name="T53" fmla="*/ 2147483647 h 1576"/>
              <a:gd name="T54" fmla="*/ 2147483647 w 4756"/>
              <a:gd name="T55" fmla="*/ 2147483647 h 1576"/>
              <a:gd name="T56" fmla="*/ 2147483647 w 4756"/>
              <a:gd name="T57" fmla="*/ 2147483647 h 1576"/>
              <a:gd name="T58" fmla="*/ 2147483647 w 4756"/>
              <a:gd name="T59" fmla="*/ 2147483647 h 1576"/>
              <a:gd name="T60" fmla="*/ 2147483647 w 4756"/>
              <a:gd name="T61" fmla="*/ 2147483647 h 1576"/>
              <a:gd name="T62" fmla="*/ 2147483647 w 4756"/>
              <a:gd name="T63" fmla="*/ 2147483647 h 1576"/>
              <a:gd name="T64" fmla="*/ 2147483647 w 4756"/>
              <a:gd name="T65" fmla="*/ 2147483647 h 1576"/>
              <a:gd name="T66" fmla="*/ 2147483647 w 4756"/>
              <a:gd name="T67" fmla="*/ 2147483647 h 1576"/>
              <a:gd name="T68" fmla="*/ 2147483647 w 4756"/>
              <a:gd name="T69" fmla="*/ 2147483647 h 1576"/>
              <a:gd name="T70" fmla="*/ 2147483647 w 4756"/>
              <a:gd name="T71" fmla="*/ 2147483647 h 1576"/>
              <a:gd name="T72" fmla="*/ 2147483647 w 4756"/>
              <a:gd name="T73" fmla="*/ 2147483647 h 1576"/>
              <a:gd name="T74" fmla="*/ 2147483647 w 4756"/>
              <a:gd name="T75" fmla="*/ 2147483647 h 1576"/>
              <a:gd name="T76" fmla="*/ 2147483647 w 4756"/>
              <a:gd name="T77" fmla="*/ 2147483647 h 1576"/>
              <a:gd name="T78" fmla="*/ 2147483647 w 4756"/>
              <a:gd name="T79" fmla="*/ 2147483647 h 1576"/>
              <a:gd name="T80" fmla="*/ 2147483647 w 4756"/>
              <a:gd name="T81" fmla="*/ 2147483647 h 1576"/>
              <a:gd name="T82" fmla="*/ 2147483647 w 4756"/>
              <a:gd name="T83" fmla="*/ 2147483647 h 1576"/>
              <a:gd name="T84" fmla="*/ 2147483647 w 4756"/>
              <a:gd name="T85" fmla="*/ 2147483647 h 1576"/>
              <a:gd name="T86" fmla="*/ 2147483647 w 4756"/>
              <a:gd name="T87" fmla="*/ 2147483647 h 1576"/>
              <a:gd name="T88" fmla="*/ 2147483647 w 4756"/>
              <a:gd name="T89" fmla="*/ 2147483647 h 1576"/>
              <a:gd name="T90" fmla="*/ 2147483647 w 4756"/>
              <a:gd name="T91" fmla="*/ 2147483647 h 1576"/>
              <a:gd name="T92" fmla="*/ 2147483647 w 4756"/>
              <a:gd name="T93" fmla="*/ 2147483647 h 1576"/>
              <a:gd name="T94" fmla="*/ 2147483647 w 4756"/>
              <a:gd name="T95" fmla="*/ 2147483647 h 1576"/>
              <a:gd name="T96" fmla="*/ 2147483647 w 4756"/>
              <a:gd name="T97" fmla="*/ 2147483647 h 157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756"/>
              <a:gd name="T148" fmla="*/ 0 h 1576"/>
              <a:gd name="T149" fmla="*/ 4756 w 4756"/>
              <a:gd name="T150" fmla="*/ 1576 h 157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8" name="WordArt 251"/>
          <p:cNvSpPr>
            <a:spLocks noChangeArrowheads="1" noChangeShapeType="1" noTextEdit="1"/>
          </p:cNvSpPr>
          <p:nvPr/>
        </p:nvSpPr>
        <p:spPr bwMode="auto">
          <a:xfrm>
            <a:off x="2870200" y="4679950"/>
            <a:ext cx="941388" cy="284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1400" b="1" kern="10" spc="-70">
                <a:solidFill>
                  <a:schemeClr val="bg1"/>
                </a:solidFill>
                <a:effectLst>
                  <a:outerShdw dist="17961" dir="2700000" algn="ctr" rotWithShape="0">
                    <a:schemeClr val="bg1">
                      <a:alpha val="34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企业媒体</a:t>
            </a:r>
            <a:endParaRPr lang="zh-CN" altLang="en-US" sz="1400" b="1" kern="10" spc="-70">
              <a:solidFill>
                <a:schemeClr val="bg1"/>
              </a:solidFill>
              <a:effectLst>
                <a:outerShdw dist="17961" dir="2700000" algn="ctr" rotWithShape="0">
                  <a:schemeClr val="bg1">
                    <a:alpha val="34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6443663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主   要   用   户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32463" y="304800"/>
            <a:ext cx="31654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中经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网产品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63713" y="2276475"/>
            <a:ext cx="6027737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>
                <a:solidFill>
                  <a:schemeClr val="accent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感 谢 阅 览</a:t>
            </a:r>
            <a:r>
              <a:rPr lang="zh-CN" sz="7200" b="1" dirty="0">
                <a:solidFill>
                  <a:schemeClr val="accent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lang="zh-CN" sz="7200" b="1" dirty="0">
              <a:solidFill>
                <a:schemeClr val="accent1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7200" b="1" dirty="0">
              <a:solidFill>
                <a:schemeClr val="accent1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2794000" y="4252913"/>
            <a:ext cx="5407025" cy="127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 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中经网数据有限公司    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 地址：北京市西城区三里河路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58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号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 电话：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010-68558519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/>
          <p:nvPr/>
        </p:nvSpPr>
        <p:spPr>
          <a:xfrm>
            <a:off x="611188" y="1052513"/>
            <a:ext cx="8137525" cy="2232025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                                </a:t>
            </a:r>
            <a:r>
              <a:rPr lang="en-US" altLang="zh-CN" dirty="0"/>
              <a:t>《</a:t>
            </a:r>
            <a:r>
              <a:rPr lang="zh-CN" altLang="zh-CN" dirty="0"/>
              <a:t>中经网统计数据库</a:t>
            </a:r>
            <a:r>
              <a:rPr lang="en-US" altLang="zh-CN" dirty="0"/>
              <a:t>》</a:t>
            </a:r>
            <a:r>
              <a:rPr lang="zh-CN" altLang="zh-CN" dirty="0"/>
              <a:t>是一个经过专业化处理、组织而形成的综合经济数据库</a:t>
            </a:r>
            <a:r>
              <a:rPr lang="zh-CN" altLang="zh-CN" dirty="0" smtClean="0"/>
              <a:t>群</a:t>
            </a:r>
            <a:r>
              <a:rPr lang="zh-CN" altLang="en-US" dirty="0" smtClean="0"/>
              <a:t>；</a:t>
            </a:r>
            <a:r>
              <a:rPr lang="zh-CN" altLang="zh-CN" dirty="0" smtClean="0"/>
              <a:t>包括全国</a:t>
            </a:r>
            <a:r>
              <a:rPr lang="zh-CN" altLang="zh-CN" dirty="0"/>
              <a:t>宏观月度库、</a:t>
            </a:r>
            <a:r>
              <a:rPr lang="zh-CN" altLang="zh-CN" dirty="0" smtClean="0">
                <a:sym typeface="+mn-ea"/>
              </a:rPr>
              <a:t>全国</a:t>
            </a:r>
            <a:r>
              <a:rPr lang="zh-CN" altLang="en-US" dirty="0"/>
              <a:t>宏观</a:t>
            </a:r>
            <a:r>
              <a:rPr lang="zh-CN" altLang="zh-CN" dirty="0"/>
              <a:t>年度库、海关月度库、分省宏观月度库、分省</a:t>
            </a:r>
            <a:r>
              <a:rPr lang="zh-CN" altLang="zh-CN" dirty="0"/>
              <a:t>宏观年度库、城市年度库、</a:t>
            </a:r>
            <a:r>
              <a:rPr lang="zh-CN" altLang="en-US" dirty="0"/>
              <a:t>县域年度库、</a:t>
            </a:r>
            <a:r>
              <a:rPr lang="en-US" altLang="zh-CN" dirty="0"/>
              <a:t>OECD</a:t>
            </a:r>
            <a:r>
              <a:rPr lang="zh-CN" altLang="zh-CN" dirty="0"/>
              <a:t>月度库和</a:t>
            </a:r>
            <a:r>
              <a:rPr lang="en-US" altLang="zh-CN" dirty="0"/>
              <a:t>OECD</a:t>
            </a:r>
            <a:r>
              <a:rPr lang="zh-CN" altLang="zh-CN" dirty="0"/>
              <a:t>年度库</a:t>
            </a:r>
            <a:r>
              <a:rPr lang="en-US" altLang="zh-CN" dirty="0"/>
              <a:t>9</a:t>
            </a:r>
            <a:r>
              <a:rPr lang="zh-CN" altLang="zh-CN" dirty="0"/>
              <a:t>个子</a:t>
            </a:r>
            <a:r>
              <a:rPr lang="zh-CN" altLang="zh-CN" dirty="0" smtClean="0"/>
              <a:t>库</a:t>
            </a:r>
            <a:r>
              <a:rPr lang="zh-CN" altLang="en-US" dirty="0" smtClean="0"/>
              <a:t>；</a:t>
            </a:r>
            <a:r>
              <a:rPr lang="zh-CN" altLang="zh-CN" dirty="0" smtClean="0"/>
              <a:t>内容</a:t>
            </a:r>
            <a:r>
              <a:rPr lang="zh-CN" altLang="zh-CN" dirty="0"/>
              <a:t>涵盖宏观经济</a:t>
            </a:r>
            <a:r>
              <a:rPr lang="zh-CN" altLang="zh-CN" dirty="0" smtClean="0"/>
              <a:t>、</a:t>
            </a:r>
            <a:r>
              <a:rPr lang="zh-CN" altLang="en-US" dirty="0" smtClean="0"/>
              <a:t>产业</a:t>
            </a:r>
            <a:r>
              <a:rPr lang="zh-CN" altLang="zh-CN" dirty="0" smtClean="0"/>
              <a:t>经济</a:t>
            </a:r>
            <a:r>
              <a:rPr lang="zh-CN" altLang="zh-CN" dirty="0"/>
              <a:t>、区域经济</a:t>
            </a:r>
            <a:r>
              <a:rPr lang="zh-CN" altLang="en-US" dirty="0"/>
              <a:t>、</a:t>
            </a:r>
            <a:r>
              <a:rPr lang="zh-CN" altLang="zh-CN" dirty="0"/>
              <a:t>世界经济等多个领域，具有内容全面、来源权威、更新及时、序列长久</a:t>
            </a:r>
            <a:r>
              <a:rPr lang="zh-CN" altLang="en-US" dirty="0"/>
              <a:t>等特点</a:t>
            </a:r>
            <a:r>
              <a:rPr lang="zh-CN" altLang="en-US" dirty="0" smtClean="0"/>
              <a:t>。该数据库可</a:t>
            </a:r>
            <a:r>
              <a:rPr lang="zh-CN" altLang="zh-CN" dirty="0" smtClean="0"/>
              <a:t>为经济</a:t>
            </a:r>
            <a:r>
              <a:rPr lang="zh-CN" altLang="zh-CN" dirty="0"/>
              <a:t>研究人员</a:t>
            </a:r>
            <a:r>
              <a:rPr lang="zh-CN" altLang="en-US" dirty="0" smtClean="0"/>
              <a:t>节省大量搜集</a:t>
            </a:r>
            <a:r>
              <a:rPr lang="zh-CN" altLang="en-US" dirty="0"/>
              <a:t>加工数据的</a:t>
            </a:r>
            <a:r>
              <a:rPr lang="zh-CN" altLang="en-US" dirty="0" smtClean="0"/>
              <a:t>时间</a:t>
            </a:r>
            <a:r>
              <a:rPr lang="zh-CN" altLang="en-US" dirty="0" smtClean="0"/>
              <a:t>，为</a:t>
            </a:r>
            <a:r>
              <a:rPr lang="zh-CN" altLang="zh-CN" dirty="0" smtClean="0"/>
              <a:t>提供有效</a:t>
            </a:r>
            <a:r>
              <a:rPr lang="zh-CN" altLang="en-US" dirty="0" smtClean="0"/>
              <a:t>的数据</a:t>
            </a:r>
            <a:r>
              <a:rPr lang="zh-CN" altLang="zh-CN" dirty="0" smtClean="0"/>
              <a:t>支持</a:t>
            </a:r>
            <a:r>
              <a:rPr lang="zh-CN" altLang="zh-CN" dirty="0"/>
              <a:t>。</a:t>
            </a:r>
            <a:endParaRPr lang="en-US" altLang="zh-CN" b="1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  <a:p>
            <a:pPr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000" b="1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品  简  介</a:t>
            </a:r>
            <a:endParaRPr lang="zh-CN" altLang="en-US" b="1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84213" y="1052513"/>
            <a:ext cx="1584325" cy="4619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  </a:t>
            </a:r>
            <a:r>
              <a:rPr lang="zh-CN" altLang="en-US" sz="2200" b="1">
                <a:solidFill>
                  <a:schemeClr val="bg1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产品定义</a:t>
            </a:r>
            <a:endParaRPr lang="en-US" altLang="zh-CN" sz="2200" b="1">
              <a:solidFill>
                <a:schemeClr val="bg1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284538"/>
            <a:ext cx="61436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125" y="3284538"/>
            <a:ext cx="6457950" cy="581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25" y="3884613"/>
            <a:ext cx="3640138" cy="22812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148263" y="3860800"/>
            <a:ext cx="2817812" cy="2300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altLang="zh-CN" sz="11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</a:rPr>
              <a:t>            </a:t>
            </a:r>
            <a:endParaRPr lang="en-US" altLang="zh-CN" sz="1100" b="1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endParaRPr lang="en-US" altLang="zh-CN" sz="1100" b="1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80063" y="3933825"/>
            <a:ext cx="2016125" cy="215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H 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宏观经济统计数据库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81650" y="4432300"/>
            <a:ext cx="2017713" cy="215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400" dirty="0">
                <a:solidFill>
                  <a:schemeClr val="tx1"/>
                </a:solidFill>
              </a:rPr>
              <a:t>       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专题经济统计数据库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78475" y="4937125"/>
            <a:ext cx="2016125" cy="215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/>
              <a:t>H   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区域经济统计数据库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51500" y="4191000"/>
            <a:ext cx="223361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</a:rPr>
              <a:t>全国宏观月度库 全国 宏观年度库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7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4149725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149725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5651500" y="4689475"/>
            <a:ext cx="223361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</a:rPr>
              <a:t>海关月度库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7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4652963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5626100" y="5194300"/>
            <a:ext cx="223361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</a:rPr>
              <a:t>分省月度库             分省年度库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7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157788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5153025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5626100" y="5445125"/>
            <a:ext cx="223361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</a:rPr>
              <a:t>城市年度库             县域年度库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8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403850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5399088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5554663" y="5688013"/>
            <a:ext cx="2016125" cy="215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</a:rPr>
              <a:t>  </a:t>
            </a:r>
            <a:r>
              <a:rPr lang="en-US" altLang="zh-CN" sz="1400" dirty="0">
                <a:solidFill>
                  <a:schemeClr val="tx1"/>
                </a:solidFill>
              </a:rPr>
              <a:t>OECD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统计数据库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26100" y="5945188"/>
            <a:ext cx="223361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100" b="1" dirty="0">
                <a:solidFill>
                  <a:schemeClr val="bg1"/>
                </a:solidFill>
              </a:rPr>
              <a:t>OECD</a:t>
            </a:r>
            <a:r>
              <a:rPr lang="zh-CN" altLang="en-US" sz="1100" b="1" dirty="0">
                <a:solidFill>
                  <a:schemeClr val="bg1"/>
                </a:solidFill>
              </a:rPr>
              <a:t>月度库             </a:t>
            </a:r>
            <a:r>
              <a:rPr lang="en-US" altLang="zh-CN" sz="1100" b="1" dirty="0">
                <a:solidFill>
                  <a:schemeClr val="bg1"/>
                </a:solidFill>
              </a:rPr>
              <a:t>OECD</a:t>
            </a:r>
            <a:r>
              <a:rPr lang="zh-CN" altLang="en-US" sz="1100" b="1" dirty="0">
                <a:solidFill>
                  <a:schemeClr val="bg1"/>
                </a:solidFill>
              </a:rPr>
              <a:t>年度库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8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908675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5903913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30"/>
          <p:cNvGrpSpPr/>
          <p:nvPr/>
        </p:nvGrpSpPr>
        <p:grpSpPr bwMode="auto">
          <a:xfrm>
            <a:off x="812800" y="908050"/>
            <a:ext cx="7185025" cy="5659438"/>
            <a:chOff x="752475" y="731457"/>
            <a:chExt cx="7428636" cy="5852774"/>
          </a:xfrm>
        </p:grpSpPr>
        <p:sp>
          <p:nvSpPr>
            <p:cNvPr id="16388" name="AutoShape 3"/>
            <p:cNvSpPr>
              <a:spLocks noChangeArrowheads="1"/>
            </p:cNvSpPr>
            <p:nvPr/>
          </p:nvSpPr>
          <p:spPr bwMode="auto">
            <a:xfrm>
              <a:off x="3190011" y="1252808"/>
              <a:ext cx="4991100" cy="1899967"/>
            </a:xfrm>
            <a:prstGeom prst="roundRect">
              <a:avLst>
                <a:gd name="adj" fmla="val 9144"/>
              </a:avLst>
            </a:prstGeom>
            <a:solidFill>
              <a:srgbClr val="F8F8F8"/>
            </a:solidFill>
            <a:ln w="28575">
              <a:solidFill>
                <a:schemeClr val="accent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6389" name="AutoShape 4"/>
            <p:cNvSpPr>
              <a:spLocks noChangeArrowheads="1"/>
            </p:cNvSpPr>
            <p:nvPr/>
          </p:nvSpPr>
          <p:spPr bwMode="auto">
            <a:xfrm>
              <a:off x="2705100" y="3267075"/>
              <a:ext cx="5209933" cy="1327150"/>
            </a:xfrm>
            <a:prstGeom prst="roundRect">
              <a:avLst>
                <a:gd name="adj" fmla="val 9144"/>
              </a:avLst>
            </a:prstGeom>
            <a:solidFill>
              <a:srgbClr val="F8F8F8"/>
            </a:solidFill>
            <a:ln w="28575">
              <a:solidFill>
                <a:schemeClr val="accent2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1934229" y="731457"/>
              <a:ext cx="2437368" cy="2426479"/>
            </a:xfrm>
            <a:prstGeom prst="upArrow">
              <a:avLst>
                <a:gd name="adj1" fmla="val 49093"/>
                <a:gd name="adj2" fmla="val 22310"/>
              </a:avLst>
            </a:prstGeom>
            <a:gradFill rotWithShape="1">
              <a:gsLst>
                <a:gs pos="0">
                  <a:schemeClr val="accent1">
                    <a:gamma/>
                    <a:shade val="6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miter lim="800000"/>
            </a:ln>
            <a:effectLst/>
            <a:scene3d>
              <a:camera prst="legacyPerspectiveBottom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1295754" y="2752429"/>
              <a:ext cx="2475118" cy="1777995"/>
            </a:xfrm>
            <a:prstGeom prst="upArrow">
              <a:avLst>
                <a:gd name="adj1" fmla="val 51824"/>
                <a:gd name="adj2" fmla="val 23468"/>
              </a:avLst>
            </a:prstGeom>
            <a:gradFill rotWithShape="1">
              <a:gsLst>
                <a:gs pos="0">
                  <a:schemeClr val="accent2">
                    <a:gamma/>
                    <a:shade val="56078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 w="9525">
              <a:noFill/>
              <a:miter lim="800000"/>
            </a:ln>
            <a:effectLst/>
            <a:scene3d>
              <a:camera prst="legacyPerspectiveBottom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92" name="AutoShape 7"/>
            <p:cNvSpPr>
              <a:spLocks noChangeArrowheads="1"/>
            </p:cNvSpPr>
            <p:nvPr/>
          </p:nvSpPr>
          <p:spPr bwMode="auto">
            <a:xfrm>
              <a:off x="2135187" y="4662488"/>
              <a:ext cx="5319757" cy="1431073"/>
            </a:xfrm>
            <a:prstGeom prst="roundRect">
              <a:avLst>
                <a:gd name="adj" fmla="val 9144"/>
              </a:avLst>
            </a:prstGeom>
            <a:solidFill>
              <a:srgbClr val="F8F8F8"/>
            </a:solidFill>
            <a:ln w="28575">
              <a:solidFill>
                <a:schemeClr val="folHlink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752475" y="4123275"/>
              <a:ext cx="2437368" cy="1970078"/>
            </a:xfrm>
            <a:prstGeom prst="upArrow">
              <a:avLst>
                <a:gd name="adj1" fmla="val 52602"/>
                <a:gd name="adj2" fmla="val 25245"/>
              </a:avLst>
            </a:prstGeom>
            <a:gradFill rotWithShape="1">
              <a:gsLst>
                <a:gs pos="0">
                  <a:schemeClr val="folHlink">
                    <a:gamma/>
                    <a:shade val="57255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 w="9525">
              <a:noFill/>
              <a:miter lim="800000"/>
            </a:ln>
            <a:effectLst/>
            <a:scene3d>
              <a:camera prst="legacyPerspectiveBottom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94" name="WordArt 9"/>
            <p:cNvSpPr>
              <a:spLocks noChangeArrowheads="1" noChangeShapeType="1"/>
            </p:cNvSpPr>
            <p:nvPr/>
          </p:nvSpPr>
          <p:spPr bwMode="auto">
            <a:xfrm rot="5400000">
              <a:off x="1677988" y="3494087"/>
              <a:ext cx="914400" cy="23177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solidFill>
                    <a:srgbClr val="F8F8F8"/>
                  </a:solidFill>
                  <a:effectLst>
                    <a:prstShdw prst="shdw17" dist="17961" dir="13500000">
                      <a:srgbClr val="080808"/>
                    </a:prstShdw>
                  </a:effectLst>
                  <a:latin typeface="Arial Black" panose="020B0A04020102020204"/>
                </a:rPr>
                <a:t>Growth</a:t>
              </a:r>
              <a:endParaRPr lang="zh-CN" altLang="en-US" sz="3600" kern="10">
                <a:solidFill>
                  <a:srgbClr val="F8F8F8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 panose="020B0A04020102020204"/>
              </a:endParaRPr>
            </a:p>
          </p:txBody>
        </p:sp>
        <p:sp>
          <p:nvSpPr>
            <p:cNvPr id="16395" name="WordArt 10"/>
            <p:cNvSpPr>
              <a:spLocks noChangeArrowheads="1" noChangeShapeType="1"/>
            </p:cNvSpPr>
            <p:nvPr/>
          </p:nvSpPr>
          <p:spPr bwMode="auto">
            <a:xfrm rot="5400000">
              <a:off x="1202531" y="5083969"/>
              <a:ext cx="684213" cy="23177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solidFill>
                    <a:srgbClr val="F8F8F8"/>
                  </a:solidFill>
                  <a:effectLst>
                    <a:prstShdw prst="shdw17" dist="17961" dir="13500000">
                      <a:srgbClr val="080808"/>
                    </a:prstShdw>
                  </a:effectLst>
                  <a:latin typeface="Arial Black" panose="020B0A04020102020204"/>
                </a:rPr>
                <a:t>Start</a:t>
              </a:r>
              <a:endParaRPr lang="zh-CN" altLang="en-US" sz="3600" kern="10">
                <a:solidFill>
                  <a:srgbClr val="F8F8F8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 panose="020B0A04020102020204"/>
              </a:endParaRPr>
            </a:p>
          </p:txBody>
        </p:sp>
        <p:sp>
          <p:nvSpPr>
            <p:cNvPr id="16396" name="WordArt 11"/>
            <p:cNvSpPr>
              <a:spLocks noChangeArrowheads="1" noChangeShapeType="1"/>
            </p:cNvSpPr>
            <p:nvPr/>
          </p:nvSpPr>
          <p:spPr bwMode="auto">
            <a:xfrm rot="5400000">
              <a:off x="2460513" y="2050080"/>
              <a:ext cx="788988" cy="28416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000" kern="10">
                  <a:solidFill>
                    <a:srgbClr val="F8F8F8"/>
                  </a:solidFill>
                  <a:effectLst>
                    <a:prstShdw prst="shdw17" dist="17961" dir="13500000">
                      <a:srgbClr val="080808"/>
                    </a:prstShdw>
                  </a:effectLst>
                  <a:latin typeface="Arial Black" panose="020B0A04020102020204"/>
                </a:rPr>
                <a:t>Jump</a:t>
              </a:r>
              <a:endParaRPr lang="zh-CN" altLang="en-US" sz="2000" kern="10">
                <a:solidFill>
                  <a:srgbClr val="F8F8F8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 panose="020B0A04020102020204"/>
              </a:endParaRPr>
            </a:p>
          </p:txBody>
        </p:sp>
        <p:sp>
          <p:nvSpPr>
            <p:cNvPr id="16397" name="Text Box 12"/>
            <p:cNvSpPr txBox="1">
              <a:spLocks noChangeArrowheads="1"/>
            </p:cNvSpPr>
            <p:nvPr/>
          </p:nvSpPr>
          <p:spPr bwMode="auto">
            <a:xfrm>
              <a:off x="2923566" y="1631999"/>
              <a:ext cx="762000" cy="1120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14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至今</a:t>
              </a:r>
              <a:endParaRPr lang="en-US" altLang="zh-CN" sz="1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r"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14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2013</a:t>
              </a:r>
              <a:endParaRPr lang="en-US" altLang="zh-CN" sz="1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r"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14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2003       </a:t>
              </a:r>
              <a:endParaRPr lang="en-US" altLang="zh-CN" sz="1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398" name="Text Box 13"/>
            <p:cNvSpPr txBox="1">
              <a:spLocks noChangeArrowheads="1"/>
            </p:cNvSpPr>
            <p:nvPr/>
          </p:nvSpPr>
          <p:spPr bwMode="auto">
            <a:xfrm>
              <a:off x="2386099" y="3569244"/>
              <a:ext cx="762000" cy="345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1400" b="1">
                  <a:solidFill>
                    <a:srgbClr val="FFFFFF"/>
                  </a:solidFill>
                  <a:latin typeface="Calibri" panose="020F0502020204030204" pitchFamily="34" charset="0"/>
                </a:rPr>
                <a:t>1996</a:t>
              </a:r>
              <a:r>
                <a:rPr lang="zh-CN" altLang="en-US" sz="1400" b="1">
                  <a:solidFill>
                    <a:srgbClr val="FFFFFF"/>
                  </a:solidFill>
                  <a:latin typeface="Calibri" panose="020F0502020204030204" pitchFamily="34" charset="0"/>
                </a:rPr>
                <a:t>年</a:t>
              </a:r>
              <a:endParaRPr lang="en-US" altLang="zh-CN" sz="1400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399" name="Text Box 14"/>
            <p:cNvSpPr txBox="1">
              <a:spLocks noChangeArrowheads="1"/>
            </p:cNvSpPr>
            <p:nvPr/>
          </p:nvSpPr>
          <p:spPr bwMode="auto">
            <a:xfrm>
              <a:off x="1833890" y="4972611"/>
              <a:ext cx="762000" cy="345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1400" b="1">
                  <a:solidFill>
                    <a:srgbClr val="FFFFFF"/>
                  </a:solidFill>
                  <a:latin typeface="Calibri" panose="020F0502020204030204" pitchFamily="34" charset="0"/>
                </a:rPr>
                <a:t>1987</a:t>
              </a:r>
              <a:r>
                <a:rPr lang="zh-CN" altLang="en-US" sz="1400" b="1">
                  <a:solidFill>
                    <a:srgbClr val="FFFFFF"/>
                  </a:solidFill>
                  <a:latin typeface="Calibri" panose="020F0502020204030204" pitchFamily="34" charset="0"/>
                </a:rPr>
                <a:t>年</a:t>
              </a:r>
              <a:endParaRPr lang="en-US" altLang="zh-CN" sz="1400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00" name="Text Box 15"/>
            <p:cNvSpPr txBox="1">
              <a:spLocks noChangeArrowheads="1"/>
            </p:cNvSpPr>
            <p:nvPr/>
          </p:nvSpPr>
          <p:spPr bwMode="auto">
            <a:xfrm>
              <a:off x="2705894" y="4744606"/>
              <a:ext cx="4613417" cy="183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zh-CN" altLang="en-US" sz="1400">
                  <a:ea typeface="楷体_GB2312" pitchFamily="49" charset="-122"/>
                </a:rPr>
                <a:t>是国家计委及国家信息中心承担的“七五”国家重点科技攻关项目（</a:t>
              </a:r>
              <a:r>
                <a:rPr lang="en-US" altLang="zh-CN" sz="1400">
                  <a:ea typeface="楷体_GB2312" pitchFamily="49" charset="-122"/>
                </a:rPr>
                <a:t>68-1</a:t>
              </a:r>
              <a:r>
                <a:rPr lang="zh-CN" altLang="en-US" sz="1400">
                  <a:ea typeface="楷体_GB2312" pitchFamily="49" charset="-122"/>
                </a:rPr>
                <a:t>）</a:t>
              </a:r>
              <a:r>
                <a:rPr lang="en-US" altLang="zh-CN" sz="1400">
                  <a:ea typeface="楷体_GB2312" pitchFamily="49" charset="-122"/>
                </a:rPr>
                <a:t>《</a:t>
              </a:r>
              <a:r>
                <a:rPr lang="zh-CN" altLang="en-US" sz="1400">
                  <a:ea typeface="楷体_GB2312" pitchFamily="49" charset="-122"/>
                </a:rPr>
                <a:t>宏观经济数据库</a:t>
              </a:r>
              <a:r>
                <a:rPr lang="en-US" altLang="zh-CN" sz="1400">
                  <a:ea typeface="楷体_GB2312" pitchFamily="49" charset="-122"/>
                </a:rPr>
                <a:t>》</a:t>
              </a:r>
              <a:r>
                <a:rPr lang="zh-CN" altLang="en-US" sz="1400">
                  <a:ea typeface="楷体_GB2312" pitchFamily="49" charset="-122"/>
                </a:rPr>
                <a:t>的衍生产品</a:t>
              </a:r>
              <a:endParaRPr lang="en-US" altLang="zh-CN" sz="1400">
                <a:ea typeface="楷体_GB2312" pitchFamily="49" charset="-122"/>
              </a:endParaRPr>
            </a:p>
            <a:p>
              <a:pPr eaLnBrk="1" hangingPunct="1"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zh-CN" altLang="en-US" sz="1400">
                  <a:ea typeface="楷体_GB2312" pitchFamily="49" charset="-122"/>
                </a:rPr>
                <a:t>自</a:t>
              </a:r>
              <a:r>
                <a:rPr lang="en-US" altLang="zh-CN" sz="1400">
                  <a:ea typeface="楷体_GB2312" pitchFamily="49" charset="-122"/>
                </a:rPr>
                <a:t>1987</a:t>
              </a:r>
              <a:r>
                <a:rPr lang="zh-CN" altLang="en-US" sz="1400">
                  <a:ea typeface="楷体_GB2312" pitchFamily="49" charset="-122"/>
                </a:rPr>
                <a:t>年以来一直承担为国家发改委服务的职能，并为各级政府及政府研究机构提供优质、连续、高效的服务。</a:t>
              </a:r>
              <a:endParaRPr lang="zh-CN" altLang="en-US" sz="1400">
                <a:ea typeface="楷体_GB2312" pitchFamily="49" charset="-122"/>
              </a:endParaRPr>
            </a:p>
            <a:p>
              <a:pPr eaLnBrk="1" hangingPunct="1">
                <a:lnSpc>
                  <a:spcPct val="110000"/>
                </a:lnSpc>
                <a:spcBef>
                  <a:spcPct val="50000"/>
                </a:spcBef>
              </a:pPr>
              <a:endParaRPr lang="en-US" altLang="zh-CN" sz="1600" b="1">
                <a:latin typeface="Calibri" panose="020F0502020204030204" pitchFamily="34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351901" y="1255170"/>
              <a:ext cx="3722525" cy="18781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zh-CN" altLang="en-US" sz="1400" dirty="0">
                  <a:latin typeface="+mn-ea"/>
                  <a:ea typeface="+mn-ea"/>
                </a:rPr>
                <a:t>获得国家计算机软件著作权</a:t>
              </a:r>
              <a:r>
                <a:rPr lang="en-US" altLang="zh-CN" sz="1400" dirty="0">
                  <a:latin typeface="+mn-ea"/>
                  <a:ea typeface="+mn-ea"/>
                </a:rPr>
                <a:t>(</a:t>
              </a:r>
              <a:r>
                <a:rPr lang="zh-CN" altLang="en-US" sz="1400" dirty="0">
                  <a:latin typeface="+mn-ea"/>
                </a:rPr>
                <a:t>国家版权局</a:t>
              </a:r>
              <a:r>
                <a:rPr lang="en-US" altLang="zh-CN" sz="1400" dirty="0">
                  <a:latin typeface="+mn-ea"/>
                  <a:ea typeface="+mn-ea"/>
                </a:rPr>
                <a:t>)</a:t>
              </a:r>
              <a:endParaRPr lang="en-US" altLang="zh-CN" sz="1400" dirty="0">
                <a:latin typeface="+mn-ea"/>
                <a:ea typeface="+mn-ea"/>
              </a:endParaRP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zh-CN" altLang="en-US" sz="1400" dirty="0">
                  <a:latin typeface="Arial" panose="020B0604020202020204" pitchFamily="34" charset="0"/>
                  <a:ea typeface="楷体_GB2312" pitchFamily="49" charset="-122"/>
                </a:rPr>
                <a:t>世界经济合作暨发展组织</a:t>
              </a:r>
              <a:r>
                <a:rPr lang="en-US" altLang="zh-CN" sz="1400" dirty="0">
                  <a:latin typeface="Arial" panose="020B0604020202020204" pitchFamily="34" charset="0"/>
                  <a:ea typeface="楷体_GB2312" pitchFamily="49" charset="-122"/>
                </a:rPr>
                <a:t>OECD MEI</a:t>
              </a:r>
              <a:r>
                <a:rPr lang="zh-CN" altLang="en-US" sz="1400" dirty="0">
                  <a:latin typeface="Arial" panose="020B0604020202020204" pitchFamily="34" charset="0"/>
                  <a:ea typeface="楷体_GB2312" pitchFamily="49" charset="-122"/>
                </a:rPr>
                <a:t>数据库</a:t>
              </a:r>
              <a:r>
                <a:rPr lang="zh-CN" altLang="en-US" sz="1400" dirty="0" smtClean="0">
                  <a:latin typeface="Arial" panose="020B0604020202020204" pitchFamily="34" charset="0"/>
                  <a:ea typeface="楷体_GB2312" pitchFamily="49" charset="-122"/>
                </a:rPr>
                <a:t>中文版独家</a:t>
              </a:r>
              <a:r>
                <a:rPr lang="zh-CN" altLang="en-US" sz="1400" dirty="0">
                  <a:latin typeface="Arial" panose="020B0604020202020204" pitchFamily="34" charset="0"/>
                  <a:ea typeface="楷体_GB2312" pitchFamily="49" charset="-122"/>
                </a:rPr>
                <a:t>版权</a:t>
              </a:r>
              <a:endParaRPr lang="zh-CN" altLang="en-US" sz="1400" dirty="0">
                <a:latin typeface="Arial" panose="020B0604020202020204" pitchFamily="34" charset="0"/>
                <a:ea typeface="楷体_GB2312" pitchFamily="49" charset="-122"/>
              </a:endParaRP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zh-CN" altLang="en-US" sz="1400" dirty="0">
                  <a:latin typeface="Arial" panose="020B0604020202020204" pitchFamily="34" charset="0"/>
                  <a:ea typeface="楷体_GB2312" pitchFamily="49" charset="-122"/>
                </a:rPr>
                <a:t>国家</a:t>
              </a:r>
              <a:r>
                <a:rPr lang="zh-CN" altLang="en-US" sz="1400" dirty="0" smtClean="0">
                  <a:latin typeface="Arial" panose="020B0604020202020204" pitchFamily="34" charset="0"/>
                  <a:ea typeface="楷体_GB2312" pitchFamily="49" charset="-122"/>
                </a:rPr>
                <a:t>信息中心优秀</a:t>
              </a:r>
              <a:r>
                <a:rPr lang="zh-CN" altLang="en-US" sz="1400" dirty="0">
                  <a:latin typeface="Arial" panose="020B0604020202020204" pitchFamily="34" charset="0"/>
                  <a:ea typeface="楷体_GB2312" pitchFamily="49" charset="-122"/>
                </a:rPr>
                <a:t>研究成果奖一等奖</a:t>
              </a:r>
              <a:endParaRPr lang="en-US" altLang="zh-CN" sz="1400" dirty="0">
                <a:latin typeface="Arial" panose="020B0604020202020204" pitchFamily="34" charset="0"/>
                <a:ea typeface="楷体_GB2312" pitchFamily="49" charset="-122"/>
              </a:endParaRP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zh-CN" altLang="en-US" sz="1400" dirty="0">
                  <a:latin typeface="Arial" panose="020B0604020202020204" pitchFamily="34" charset="0"/>
                  <a:ea typeface="楷体_GB2312" pitchFamily="49" charset="-122"/>
                </a:rPr>
                <a:t>通过</a:t>
              </a:r>
              <a:r>
                <a:rPr lang="en-US" altLang="zh-CN" sz="1400" dirty="0" smtClean="0">
                  <a:latin typeface="Arial" panose="020B0604020202020204" pitchFamily="34" charset="0"/>
                  <a:ea typeface="楷体_GB2312" pitchFamily="49" charset="-122"/>
                </a:rPr>
                <a:t>ISO9001</a:t>
              </a:r>
              <a:r>
                <a:rPr lang="zh-CN" altLang="en-US" sz="1400" dirty="0" smtClean="0">
                  <a:latin typeface="Arial" panose="020B0604020202020204" pitchFamily="34" charset="0"/>
                  <a:ea typeface="楷体_GB2312" pitchFamily="49" charset="-122"/>
                </a:rPr>
                <a:t>质量</a:t>
              </a:r>
              <a:r>
                <a:rPr lang="zh-CN" altLang="en-US" sz="1400" dirty="0">
                  <a:latin typeface="Arial" panose="020B0604020202020204" pitchFamily="34" charset="0"/>
                  <a:ea typeface="楷体_GB2312" pitchFamily="49" charset="-122"/>
                </a:rPr>
                <a:t>认证</a:t>
              </a:r>
              <a:endParaRPr lang="en-US" altLang="zh-CN" sz="1400" dirty="0">
                <a:latin typeface="Arial" panose="020B0604020202020204" pitchFamily="34" charset="0"/>
                <a:ea typeface="楷体_GB2312" pitchFamily="49" charset="-122"/>
              </a:endParaRP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zh-CN" altLang="en-US" sz="1400" dirty="0">
                  <a:latin typeface="Arial" panose="020B0604020202020204" pitchFamily="34" charset="0"/>
                  <a:ea typeface="楷体_GB2312" pitchFamily="49" charset="-122"/>
                </a:rPr>
                <a:t>取得高新技术企业认证</a:t>
              </a:r>
              <a:endParaRPr lang="en-US" altLang="zh-CN" sz="1400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649414" y="3377928"/>
              <a:ext cx="3967082" cy="12099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4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zh-CN" sz="1400" dirty="0">
                  <a:latin typeface="+mn-ea"/>
                  <a:ea typeface="+mn-ea"/>
                </a:rPr>
                <a:t>1996</a:t>
              </a:r>
              <a:r>
                <a:rPr lang="zh-CN" altLang="en-US" sz="1400" dirty="0">
                  <a:latin typeface="+mn-ea"/>
                  <a:ea typeface="+mn-ea"/>
                </a:rPr>
                <a:t>年中经网成立，对宏观经济数据库做了大量的数据重新整理及技术加工升级，</a:t>
              </a:r>
              <a:r>
                <a:rPr lang="zh-CN" altLang="en-US" sz="1400" dirty="0" smtClean="0">
                  <a:latin typeface="+mn-ea"/>
                  <a:ea typeface="+mn-ea"/>
                </a:rPr>
                <a:t>经过多年</a:t>
              </a:r>
              <a:r>
                <a:rPr lang="zh-CN" altLang="en-US" sz="1400" dirty="0">
                  <a:latin typeface="+mn-ea"/>
                  <a:ea typeface="+mn-ea"/>
                </a:rPr>
                <a:t>努力，形成</a:t>
              </a:r>
              <a:r>
                <a:rPr lang="en-US" altLang="zh-CN" sz="1400" dirty="0">
                  <a:latin typeface="+mn-ea"/>
                  <a:ea typeface="+mn-ea"/>
                </a:rPr>
                <a:t>《</a:t>
              </a:r>
              <a:r>
                <a:rPr lang="zh-CN" altLang="en-US" sz="1400" dirty="0">
                  <a:latin typeface="+mn-ea"/>
                  <a:ea typeface="+mn-ea"/>
                </a:rPr>
                <a:t>中国经济统计数据库</a:t>
              </a:r>
              <a:r>
                <a:rPr lang="en-US" altLang="zh-CN" sz="1400" dirty="0">
                  <a:latin typeface="+mn-ea"/>
                  <a:ea typeface="+mn-ea"/>
                </a:rPr>
                <a:t>》</a:t>
              </a:r>
              <a:r>
                <a:rPr lang="zh-CN" altLang="en-US" sz="1400" dirty="0">
                  <a:latin typeface="+mn-ea"/>
                  <a:ea typeface="+mn-ea"/>
                </a:rPr>
                <a:t>，为社会各界提供数据信息服务，是</a:t>
              </a:r>
              <a:r>
                <a:rPr lang="zh-CN" altLang="en-US" sz="1400" b="1" dirty="0">
                  <a:latin typeface="+mn-ea"/>
                  <a:ea typeface="+mn-ea"/>
                </a:rPr>
                <a:t>“中国数量经济学会推荐产品”</a:t>
              </a:r>
              <a:endParaRPr lang="zh-CN" altLang="en-US" sz="1400" dirty="0">
                <a:latin typeface="+mn-ea"/>
                <a:ea typeface="+mn-ea"/>
              </a:endParaRPr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发  展  历  程 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1042988" y="3454400"/>
            <a:ext cx="69119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411" name="Group 4"/>
          <p:cNvGrpSpPr/>
          <p:nvPr/>
        </p:nvGrpSpPr>
        <p:grpSpPr bwMode="auto">
          <a:xfrm>
            <a:off x="1042988" y="1323975"/>
            <a:ext cx="6911975" cy="1092200"/>
            <a:chOff x="0" y="0"/>
            <a:chExt cx="4354" cy="688"/>
          </a:xfrm>
        </p:grpSpPr>
        <p:sp>
          <p:nvSpPr>
            <p:cNvPr id="17435" name="Rectangle 5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7436" name="Rectangle 6"/>
            <p:cNvSpPr>
              <a:spLocks noChangeArrowheads="1"/>
            </p:cNvSpPr>
            <p:nvPr/>
          </p:nvSpPr>
          <p:spPr bwMode="auto">
            <a:xfrm>
              <a:off x="181" y="0"/>
              <a:ext cx="1407" cy="32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7437" name="WordArt 7"/>
            <p:cNvSpPr>
              <a:spLocks noChangeArrowheads="1" noChangeShapeType="1"/>
            </p:cNvSpPr>
            <p:nvPr/>
          </p:nvSpPr>
          <p:spPr bwMode="auto">
            <a:xfrm>
              <a:off x="259" y="83"/>
              <a:ext cx="1266" cy="1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b="1" kern="10">
                  <a:latin typeface="宋体" panose="02010600030101010101" pitchFamily="2" charset="-122"/>
                  <a:ea typeface="宋体" panose="02010600030101010101" pitchFamily="2" charset="-122"/>
                </a:rPr>
                <a:t>内容全面</a:t>
              </a:r>
              <a:endParaRPr lang="zh-CN" altLang="en-US" sz="2400" b="1" kern="1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438" name="Rectangle 8"/>
            <p:cNvSpPr>
              <a:spLocks noChangeArrowheads="1"/>
            </p:cNvSpPr>
            <p:nvPr/>
          </p:nvSpPr>
          <p:spPr bwMode="auto">
            <a:xfrm>
              <a:off x="1633" y="54"/>
              <a:ext cx="2721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/>
                <a:t>指标涵盖国民经济各个方面，跟踪国民经济统计指标体系的修订</a:t>
              </a:r>
              <a:endParaRPr lang="zh-CN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17439" name="AutoShape 9"/>
            <p:cNvSpPr>
              <a:spLocks noChangeArrowheads="1"/>
            </p:cNvSpPr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0" name="AutoShape 10"/>
            <p:cNvSpPr>
              <a:spLocks noChangeArrowheads="1"/>
            </p:cNvSpPr>
            <p:nvPr/>
          </p:nvSpPr>
          <p:spPr bwMode="auto">
            <a:xfrm>
              <a:off x="181" y="320"/>
              <a:ext cx="1407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3 w 21600"/>
                <a:gd name="T13" fmla="*/ 2387 h 21600"/>
                <a:gd name="T14" fmla="*/ 19267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412" name="Group 11"/>
          <p:cNvGrpSpPr/>
          <p:nvPr/>
        </p:nvGrpSpPr>
        <p:grpSpPr bwMode="auto">
          <a:xfrm>
            <a:off x="1042988" y="2389188"/>
            <a:ext cx="6911975" cy="1092200"/>
            <a:chOff x="0" y="0"/>
            <a:chExt cx="4354" cy="688"/>
          </a:xfrm>
        </p:grpSpPr>
        <p:sp>
          <p:nvSpPr>
            <p:cNvPr id="17429" name="Rectangle 12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7430" name="Rectangle 13"/>
            <p:cNvSpPr>
              <a:spLocks noChangeArrowheads="1"/>
            </p:cNvSpPr>
            <p:nvPr/>
          </p:nvSpPr>
          <p:spPr bwMode="auto">
            <a:xfrm>
              <a:off x="181" y="0"/>
              <a:ext cx="1407" cy="32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7431" name="WordArt 14"/>
            <p:cNvSpPr>
              <a:spLocks noChangeArrowheads="1" noChangeShapeType="1"/>
            </p:cNvSpPr>
            <p:nvPr/>
          </p:nvSpPr>
          <p:spPr bwMode="auto">
            <a:xfrm>
              <a:off x="259" y="83"/>
              <a:ext cx="1266" cy="1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b="1" kern="10">
                  <a:latin typeface="宋体" panose="02010600030101010101" pitchFamily="2" charset="-122"/>
                  <a:ea typeface="宋体" panose="02010600030101010101" pitchFamily="2" charset="-122"/>
                </a:rPr>
                <a:t>来源权威</a:t>
              </a:r>
              <a:endParaRPr lang="zh-CN" altLang="en-US" sz="2400" b="1" kern="1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432" name="Rectangle 15"/>
            <p:cNvSpPr>
              <a:spLocks noChangeArrowheads="1"/>
            </p:cNvSpPr>
            <p:nvPr/>
          </p:nvSpPr>
          <p:spPr bwMode="auto">
            <a:xfrm>
              <a:off x="1633" y="20"/>
              <a:ext cx="2676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/>
              <a:r>
                <a:rPr lang="zh-CN" altLang="en-US" sz="1600">
                  <a:latin typeface="Calibri" panose="020F0502020204030204" pitchFamily="34" charset="0"/>
                </a:rPr>
                <a:t>统计数据来源于官方统计发布机构</a:t>
              </a: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33" name="AutoShape 16"/>
            <p:cNvSpPr>
              <a:spLocks noChangeArrowheads="1"/>
            </p:cNvSpPr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4" name="AutoShape 17"/>
            <p:cNvSpPr>
              <a:spLocks noChangeArrowheads="1"/>
            </p:cNvSpPr>
            <p:nvPr/>
          </p:nvSpPr>
          <p:spPr bwMode="auto">
            <a:xfrm>
              <a:off x="181" y="320"/>
              <a:ext cx="1407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3 w 21600"/>
                <a:gd name="T13" fmla="*/ 2387 h 21600"/>
                <a:gd name="T14" fmla="*/ 19267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413" name="Group 18"/>
          <p:cNvGrpSpPr/>
          <p:nvPr/>
        </p:nvGrpSpPr>
        <p:grpSpPr bwMode="auto">
          <a:xfrm>
            <a:off x="1042988" y="3427413"/>
            <a:ext cx="6911975" cy="1092200"/>
            <a:chOff x="0" y="0"/>
            <a:chExt cx="4354" cy="688"/>
          </a:xfrm>
        </p:grpSpPr>
        <p:sp>
          <p:nvSpPr>
            <p:cNvPr id="17424" name="Rectangle 19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7425" name="Rectangle 20"/>
            <p:cNvSpPr>
              <a:spLocks noChangeArrowheads="1"/>
            </p:cNvSpPr>
            <p:nvPr/>
          </p:nvSpPr>
          <p:spPr bwMode="auto">
            <a:xfrm>
              <a:off x="181" y="0"/>
              <a:ext cx="1407" cy="32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7426" name="WordArt 21"/>
            <p:cNvSpPr>
              <a:spLocks noChangeArrowheads="1" noChangeShapeType="1"/>
            </p:cNvSpPr>
            <p:nvPr/>
          </p:nvSpPr>
          <p:spPr bwMode="auto">
            <a:xfrm>
              <a:off x="259" y="83"/>
              <a:ext cx="1266" cy="1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b="1" kern="10">
                  <a:latin typeface="宋体" panose="02010600030101010101" pitchFamily="2" charset="-122"/>
                  <a:ea typeface="宋体" panose="02010600030101010101" pitchFamily="2" charset="-122"/>
                </a:rPr>
                <a:t>更新及时</a:t>
              </a:r>
              <a:endParaRPr lang="zh-CN" altLang="en-US" sz="2400" b="1" kern="1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427" name="AutoShape 23"/>
            <p:cNvSpPr>
              <a:spLocks noChangeArrowheads="1"/>
            </p:cNvSpPr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8" name="AutoShape 24"/>
            <p:cNvSpPr>
              <a:spLocks noChangeArrowheads="1"/>
            </p:cNvSpPr>
            <p:nvPr/>
          </p:nvSpPr>
          <p:spPr bwMode="auto">
            <a:xfrm>
              <a:off x="181" y="320"/>
              <a:ext cx="1407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3 w 21600"/>
                <a:gd name="T13" fmla="*/ 2387 h 21600"/>
                <a:gd name="T14" fmla="*/ 19267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7414" name="Line 3"/>
          <p:cNvSpPr>
            <a:spLocks noChangeShapeType="1"/>
          </p:cNvSpPr>
          <p:nvPr/>
        </p:nvSpPr>
        <p:spPr bwMode="auto">
          <a:xfrm>
            <a:off x="1042988" y="4519613"/>
            <a:ext cx="69119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415" name="Group 18"/>
          <p:cNvGrpSpPr/>
          <p:nvPr/>
        </p:nvGrpSpPr>
        <p:grpSpPr bwMode="auto">
          <a:xfrm>
            <a:off x="1042988" y="4492625"/>
            <a:ext cx="6985000" cy="1092200"/>
            <a:chOff x="0" y="0"/>
            <a:chExt cx="4400" cy="688"/>
          </a:xfrm>
        </p:grpSpPr>
        <p:sp>
          <p:nvSpPr>
            <p:cNvPr id="17418" name="Rectangle 19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7419" name="Rectangle 20"/>
            <p:cNvSpPr>
              <a:spLocks noChangeArrowheads="1"/>
            </p:cNvSpPr>
            <p:nvPr/>
          </p:nvSpPr>
          <p:spPr bwMode="auto">
            <a:xfrm>
              <a:off x="181" y="0"/>
              <a:ext cx="1407" cy="32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7420" name="WordArt 21"/>
            <p:cNvSpPr>
              <a:spLocks noChangeArrowheads="1" noChangeShapeType="1"/>
            </p:cNvSpPr>
            <p:nvPr/>
          </p:nvSpPr>
          <p:spPr bwMode="auto">
            <a:xfrm>
              <a:off x="259" y="83"/>
              <a:ext cx="1266" cy="1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b="1" kern="10">
                  <a:latin typeface="宋体" panose="02010600030101010101" pitchFamily="2" charset="-122"/>
                  <a:ea typeface="宋体" panose="02010600030101010101" pitchFamily="2" charset="-122"/>
                </a:rPr>
                <a:t>数据准确</a:t>
              </a:r>
              <a:endParaRPr lang="zh-CN" altLang="en-US" sz="2400" b="1" kern="1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1361" y="54"/>
              <a:ext cx="3039" cy="4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lvl="1">
                <a:lnSpc>
                  <a:spcPct val="120000"/>
                </a:lnSpc>
                <a:buClr>
                  <a:schemeClr val="tx2"/>
                </a:buClr>
                <a:defRPr/>
              </a:pPr>
              <a:r>
                <a:rPr lang="zh-CN" altLang="en-US" sz="1600" dirty="0">
                  <a:latin typeface="+mn-ea"/>
                  <a:ea typeface="+mn-ea"/>
                </a:rPr>
                <a:t>科学的纠错机制以及专业数据分析最大程度确保入库数据准确可靠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17422" name="AutoShape 23"/>
            <p:cNvSpPr>
              <a:spLocks noChangeArrowheads="1"/>
            </p:cNvSpPr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3" name="AutoShape 24"/>
            <p:cNvSpPr>
              <a:spLocks noChangeArrowheads="1"/>
            </p:cNvSpPr>
            <p:nvPr/>
          </p:nvSpPr>
          <p:spPr bwMode="auto">
            <a:xfrm>
              <a:off x="181" y="320"/>
              <a:ext cx="1407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3 w 21600"/>
                <a:gd name="T13" fmla="*/ 2387 h 21600"/>
                <a:gd name="T14" fmla="*/ 19267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5" name="圆角矩形 34"/>
          <p:cNvSpPr/>
          <p:nvPr/>
        </p:nvSpPr>
        <p:spPr>
          <a:xfrm>
            <a:off x="6372225" y="260350"/>
            <a:ext cx="2303463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内   容  特  点</a:t>
            </a:r>
            <a:endParaRPr lang="zh-CN" altLang="en-US" b="1" dirty="0"/>
          </a:p>
        </p:txBody>
      </p:sp>
      <p:sp>
        <p:nvSpPr>
          <p:cNvPr id="17417" name="Rectangle 15"/>
          <p:cNvSpPr>
            <a:spLocks noChangeArrowheads="1"/>
          </p:cNvSpPr>
          <p:nvPr/>
        </p:nvSpPr>
        <p:spPr bwMode="auto">
          <a:xfrm>
            <a:off x="3203575" y="3489325"/>
            <a:ext cx="4535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120000"/>
              </a:lnSpc>
              <a:buClr>
                <a:schemeClr val="tx2"/>
              </a:buClr>
            </a:pPr>
            <a:r>
              <a:rPr lang="zh-CN" altLang="en-US" sz="1600">
                <a:ea typeface="楷体_GB2312" pitchFamily="49" charset="-122"/>
              </a:rPr>
              <a:t>数据源发布数据后，第一时间更新入库</a:t>
            </a:r>
            <a:endParaRPr lang="zh-CN" altLang="en-US" sz="1600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3"/>
          <p:cNvSpPr>
            <a:spLocks noChangeShapeType="1"/>
          </p:cNvSpPr>
          <p:nvPr/>
        </p:nvSpPr>
        <p:spPr bwMode="auto">
          <a:xfrm>
            <a:off x="1042988" y="3454400"/>
            <a:ext cx="69119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435" name="Group 4"/>
          <p:cNvGrpSpPr/>
          <p:nvPr/>
        </p:nvGrpSpPr>
        <p:grpSpPr bwMode="auto">
          <a:xfrm>
            <a:off x="1042988" y="1323975"/>
            <a:ext cx="6911975" cy="1092200"/>
            <a:chOff x="0" y="0"/>
            <a:chExt cx="4354" cy="688"/>
          </a:xfrm>
        </p:grpSpPr>
        <p:sp>
          <p:nvSpPr>
            <p:cNvPr id="18459" name="Rectangle 5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8460" name="Rectangle 6"/>
            <p:cNvSpPr>
              <a:spLocks noChangeArrowheads="1"/>
            </p:cNvSpPr>
            <p:nvPr/>
          </p:nvSpPr>
          <p:spPr bwMode="auto">
            <a:xfrm>
              <a:off x="181" y="0"/>
              <a:ext cx="1407" cy="32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8461" name="WordArt 7"/>
            <p:cNvSpPr>
              <a:spLocks noChangeArrowheads="1" noChangeShapeType="1"/>
            </p:cNvSpPr>
            <p:nvPr/>
          </p:nvSpPr>
          <p:spPr bwMode="auto">
            <a:xfrm>
              <a:off x="259" y="83"/>
              <a:ext cx="1266" cy="1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b="1" kern="10">
                  <a:latin typeface="宋体" panose="02010600030101010101" pitchFamily="2" charset="-122"/>
                  <a:ea typeface="宋体" panose="02010600030101010101" pitchFamily="2" charset="-122"/>
                </a:rPr>
                <a:t>方式灵活</a:t>
              </a:r>
              <a:endParaRPr lang="zh-CN" altLang="en-US" sz="2400" b="1" kern="1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462" name="Rectangle 8"/>
            <p:cNvSpPr>
              <a:spLocks noChangeArrowheads="1"/>
            </p:cNvSpPr>
            <p:nvPr/>
          </p:nvSpPr>
          <p:spPr bwMode="auto">
            <a:xfrm>
              <a:off x="1633" y="54"/>
              <a:ext cx="2721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/>
                <a:t>除标准产品外，可以根据用户需求提供各种个性化定制数据服务</a:t>
              </a:r>
              <a:endParaRPr lang="zh-CN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18463" name="AutoShape 9"/>
            <p:cNvSpPr>
              <a:spLocks noChangeArrowheads="1"/>
            </p:cNvSpPr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64" name="AutoShape 10"/>
            <p:cNvSpPr>
              <a:spLocks noChangeArrowheads="1"/>
            </p:cNvSpPr>
            <p:nvPr/>
          </p:nvSpPr>
          <p:spPr bwMode="auto">
            <a:xfrm>
              <a:off x="181" y="320"/>
              <a:ext cx="1407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3 w 21600"/>
                <a:gd name="T13" fmla="*/ 2387 h 21600"/>
                <a:gd name="T14" fmla="*/ 19267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436" name="Group 11"/>
          <p:cNvGrpSpPr/>
          <p:nvPr/>
        </p:nvGrpSpPr>
        <p:grpSpPr bwMode="auto">
          <a:xfrm>
            <a:off x="1042988" y="2389188"/>
            <a:ext cx="6911975" cy="1092200"/>
            <a:chOff x="0" y="0"/>
            <a:chExt cx="4354" cy="688"/>
          </a:xfrm>
        </p:grpSpPr>
        <p:sp>
          <p:nvSpPr>
            <p:cNvPr id="18453" name="Rectangle 12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8454" name="Rectangle 13"/>
            <p:cNvSpPr>
              <a:spLocks noChangeArrowheads="1"/>
            </p:cNvSpPr>
            <p:nvPr/>
          </p:nvSpPr>
          <p:spPr bwMode="auto">
            <a:xfrm>
              <a:off x="181" y="0"/>
              <a:ext cx="1407" cy="32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8455" name="WordArt 14"/>
            <p:cNvSpPr>
              <a:spLocks noChangeArrowheads="1" noChangeShapeType="1"/>
            </p:cNvSpPr>
            <p:nvPr/>
          </p:nvSpPr>
          <p:spPr bwMode="auto">
            <a:xfrm>
              <a:off x="259" y="83"/>
              <a:ext cx="1266" cy="1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b="1" kern="10">
                  <a:latin typeface="宋体" panose="02010600030101010101" pitchFamily="2" charset="-122"/>
                  <a:ea typeface="宋体" panose="02010600030101010101" pitchFamily="2" charset="-122"/>
                </a:rPr>
                <a:t>响应快速</a:t>
              </a:r>
              <a:endParaRPr lang="zh-CN" altLang="en-US" sz="2400" b="1" kern="1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456" name="Rectangle 15"/>
            <p:cNvSpPr>
              <a:spLocks noChangeArrowheads="1"/>
            </p:cNvSpPr>
            <p:nvPr/>
          </p:nvSpPr>
          <p:spPr bwMode="auto">
            <a:xfrm>
              <a:off x="1633" y="54"/>
              <a:ext cx="2676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/>
              <a:r>
                <a:rPr lang="zh-CN" altLang="en-US" sz="1600">
                  <a:latin typeface="Calibri" panose="020F0502020204030204" pitchFamily="34" charset="0"/>
                </a:rPr>
                <a:t>专业数据分析师确保</a:t>
              </a:r>
              <a:r>
                <a:rPr lang="en-US" altLang="zh-CN" sz="1600">
                  <a:latin typeface="Calibri" panose="020F0502020204030204" pitchFamily="34" charset="0"/>
                </a:rPr>
                <a:t>24</a:t>
              </a:r>
              <a:r>
                <a:rPr lang="zh-CN" altLang="en-US" sz="1600">
                  <a:latin typeface="Calibri" panose="020F0502020204030204" pitchFamily="34" charset="0"/>
                </a:rPr>
                <a:t>小时给予有效答复</a:t>
              </a: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457" name="AutoShape 16"/>
            <p:cNvSpPr>
              <a:spLocks noChangeArrowheads="1"/>
            </p:cNvSpPr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58" name="AutoShape 17"/>
            <p:cNvSpPr>
              <a:spLocks noChangeArrowheads="1"/>
            </p:cNvSpPr>
            <p:nvPr/>
          </p:nvSpPr>
          <p:spPr bwMode="auto">
            <a:xfrm>
              <a:off x="181" y="320"/>
              <a:ext cx="1407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3 w 21600"/>
                <a:gd name="T13" fmla="*/ 2387 h 21600"/>
                <a:gd name="T14" fmla="*/ 19267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437" name="Group 18"/>
          <p:cNvGrpSpPr/>
          <p:nvPr/>
        </p:nvGrpSpPr>
        <p:grpSpPr bwMode="auto">
          <a:xfrm>
            <a:off x="1042988" y="3427413"/>
            <a:ext cx="6911975" cy="1092200"/>
            <a:chOff x="0" y="0"/>
            <a:chExt cx="4354" cy="688"/>
          </a:xfrm>
        </p:grpSpPr>
        <p:sp>
          <p:nvSpPr>
            <p:cNvPr id="18448" name="Rectangle 19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8449" name="Rectangle 20"/>
            <p:cNvSpPr>
              <a:spLocks noChangeArrowheads="1"/>
            </p:cNvSpPr>
            <p:nvPr/>
          </p:nvSpPr>
          <p:spPr bwMode="auto">
            <a:xfrm>
              <a:off x="181" y="0"/>
              <a:ext cx="1407" cy="32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8450" name="WordArt 21"/>
            <p:cNvSpPr>
              <a:spLocks noChangeArrowheads="1" noChangeShapeType="1"/>
            </p:cNvSpPr>
            <p:nvPr/>
          </p:nvSpPr>
          <p:spPr bwMode="auto">
            <a:xfrm>
              <a:off x="259" y="83"/>
              <a:ext cx="1266" cy="1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b="1" kern="10">
                  <a:latin typeface="宋体" panose="02010600030101010101" pitchFamily="2" charset="-122"/>
                  <a:ea typeface="宋体" panose="02010600030101010101" pitchFamily="2" charset="-122"/>
                </a:rPr>
                <a:t>专业建议</a:t>
              </a:r>
              <a:endParaRPr lang="zh-CN" altLang="en-US" sz="2400" b="1" kern="1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451" name="AutoShape 23"/>
            <p:cNvSpPr>
              <a:spLocks noChangeArrowheads="1"/>
            </p:cNvSpPr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52" name="AutoShape 24"/>
            <p:cNvSpPr>
              <a:spLocks noChangeArrowheads="1"/>
            </p:cNvSpPr>
            <p:nvPr/>
          </p:nvSpPr>
          <p:spPr bwMode="auto">
            <a:xfrm>
              <a:off x="181" y="320"/>
              <a:ext cx="1407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3 w 21600"/>
                <a:gd name="T13" fmla="*/ 2387 h 21600"/>
                <a:gd name="T14" fmla="*/ 19267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438" name="Line 3"/>
          <p:cNvSpPr>
            <a:spLocks noChangeShapeType="1"/>
          </p:cNvSpPr>
          <p:nvPr/>
        </p:nvSpPr>
        <p:spPr bwMode="auto">
          <a:xfrm>
            <a:off x="1042988" y="4519613"/>
            <a:ext cx="69119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439" name="Group 18"/>
          <p:cNvGrpSpPr/>
          <p:nvPr/>
        </p:nvGrpSpPr>
        <p:grpSpPr bwMode="auto">
          <a:xfrm>
            <a:off x="1042988" y="4492625"/>
            <a:ext cx="7056437" cy="1092200"/>
            <a:chOff x="0" y="0"/>
            <a:chExt cx="4445" cy="688"/>
          </a:xfrm>
        </p:grpSpPr>
        <p:sp>
          <p:nvSpPr>
            <p:cNvPr id="18442" name="Rectangle 19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8443" name="Rectangle 20"/>
            <p:cNvSpPr>
              <a:spLocks noChangeArrowheads="1"/>
            </p:cNvSpPr>
            <p:nvPr/>
          </p:nvSpPr>
          <p:spPr bwMode="auto">
            <a:xfrm>
              <a:off x="181" y="0"/>
              <a:ext cx="1407" cy="32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8444" name="WordArt 21"/>
            <p:cNvSpPr>
              <a:spLocks noChangeArrowheads="1" noChangeShapeType="1"/>
            </p:cNvSpPr>
            <p:nvPr/>
          </p:nvSpPr>
          <p:spPr bwMode="auto">
            <a:xfrm>
              <a:off x="259" y="83"/>
              <a:ext cx="1266" cy="1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b="1" kern="10">
                  <a:latin typeface="宋体" panose="02010600030101010101" pitchFamily="2" charset="-122"/>
                  <a:ea typeface="宋体" panose="02010600030101010101" pitchFamily="2" charset="-122"/>
                </a:rPr>
                <a:t>资深解读</a:t>
              </a:r>
              <a:endParaRPr lang="zh-CN" altLang="en-US" sz="2400" b="1" kern="1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1406" y="54"/>
              <a:ext cx="3039" cy="4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lvl="1">
                <a:lnSpc>
                  <a:spcPct val="120000"/>
                </a:lnSpc>
                <a:buClr>
                  <a:schemeClr val="tx2"/>
                </a:buClr>
                <a:defRPr/>
              </a:pPr>
              <a:r>
                <a:rPr lang="zh-CN" altLang="en-US" sz="1600" dirty="0">
                  <a:latin typeface="+mn-ea"/>
                  <a:ea typeface="+mn-ea"/>
                </a:rPr>
                <a:t>背靠强大专家团队，精准理解指标口径、范围，为用户提供重要概念的注释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18446" name="AutoShape 23"/>
            <p:cNvSpPr>
              <a:spLocks noChangeArrowheads="1"/>
            </p:cNvSpPr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47" name="AutoShape 24"/>
            <p:cNvSpPr>
              <a:spLocks noChangeArrowheads="1"/>
            </p:cNvSpPr>
            <p:nvPr/>
          </p:nvSpPr>
          <p:spPr bwMode="auto">
            <a:xfrm>
              <a:off x="181" y="320"/>
              <a:ext cx="1407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3 w 21600"/>
                <a:gd name="T13" fmla="*/ 2387 h 21600"/>
                <a:gd name="T14" fmla="*/ 19267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5" name="圆角矩形 34"/>
          <p:cNvSpPr/>
          <p:nvPr/>
        </p:nvSpPr>
        <p:spPr>
          <a:xfrm>
            <a:off x="6372225" y="260350"/>
            <a:ext cx="2303463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服  务 特  点</a:t>
            </a:r>
            <a:endParaRPr lang="zh-CN" altLang="en-US" b="1" dirty="0"/>
          </a:p>
        </p:txBody>
      </p:sp>
      <p:sp>
        <p:nvSpPr>
          <p:cNvPr id="18441" name="Rectangle 15"/>
          <p:cNvSpPr>
            <a:spLocks noChangeArrowheads="1"/>
          </p:cNvSpPr>
          <p:nvPr/>
        </p:nvSpPr>
        <p:spPr bwMode="auto">
          <a:xfrm>
            <a:off x="3276600" y="3489325"/>
            <a:ext cx="4535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120000"/>
              </a:lnSpc>
              <a:buClr>
                <a:schemeClr val="tx2"/>
              </a:buClr>
            </a:pPr>
            <a:r>
              <a:rPr lang="zh-CN" altLang="en-US" sz="1600">
                <a:ea typeface="楷体_GB2312" pitchFamily="49" charset="-122"/>
              </a:rPr>
              <a:t>对数据应用提供专家级建议</a:t>
            </a:r>
            <a:endParaRPr lang="zh-CN" altLang="en-US" sz="1600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16013" y="1268413"/>
            <a:ext cx="7018337" cy="421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数据内容	     数据来源</a:t>
            </a:r>
            <a:r>
              <a:rPr lang="zh-CN" altLang="en-US" sz="2800" b="1" dirty="0">
                <a:latin typeface="宋体" panose="02010600030101010101" pitchFamily="2" charset="-122"/>
                <a:ea typeface="楷体_GB2312" pitchFamily="49" charset="-122"/>
              </a:rPr>
              <a:t>	</a:t>
            </a:r>
            <a:endParaRPr lang="zh-CN" altLang="en-US" sz="2000" b="1" dirty="0">
              <a:latin typeface="宋体" panose="02010600030101010101" pitchFamily="2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 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宏观数据	      国家统计局	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 行业数据	      国家统计局、各行业协会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 地区数据	      各地统计局及地方信息中心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 进出口数据	      海关总署	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 财政数据	      国家财政部	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 金融数据	      中国人民银行、国家外汇管理局	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 保险数据	      中国保险监督委员会	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 证券数据	      上海、深圳证券交易所、中国证监会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 物价指数	      国家统计局、国家发改委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 世界数据          世界经济合作暨发展组织（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OECD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）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楷体_GB2312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数   据   来   源</a:t>
            </a:r>
            <a:endParaRPr lang="zh-CN" alt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827088" y="908050"/>
            <a:ext cx="7620000" cy="5257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年度数据 </a:t>
            </a:r>
            <a:r>
              <a:rPr lang="zh-C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   </a:t>
            </a:r>
            <a:endParaRPr lang="zh-CN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  <a:p>
            <a:pPr marL="1200150" lvl="2" indent="-342900">
              <a:spcBef>
                <a:spcPct val="10000"/>
              </a:spcBef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次年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3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月更新（公报数据）</a:t>
            </a:r>
            <a:endParaRPr lang="zh-CN" altLang="en-US" sz="2000" dirty="0" smtClean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 marL="457200" indent="-457200">
              <a:spcBef>
                <a:spcPct val="10000"/>
              </a:spcBef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       5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月再次更新（摘要）</a:t>
            </a:r>
            <a:endParaRPr lang="zh-CN" altLang="en-US" sz="2000" dirty="0" smtClean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 marL="457200" indent="-457200">
              <a:spcBef>
                <a:spcPct val="10000"/>
              </a:spcBef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       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10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月起全面更新（年鉴）</a:t>
            </a:r>
            <a:endParaRPr lang="zh-CN" altLang="en-US" sz="2000" dirty="0" smtClean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 marL="457200" indent="-457200"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  <a:p>
            <a:pPr marL="457200" indent="-457200"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月度数据</a:t>
            </a:r>
            <a:endParaRPr lang="zh-CN" altLang="en-US" sz="24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  <a:p>
            <a:pPr marL="1200150" lvl="2" indent="-342900">
              <a:buClr>
                <a:srgbClr val="FFCC00"/>
              </a:buClr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工业生产	              次月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15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日</a:t>
            </a:r>
            <a:endParaRPr lang="zh-CN" alt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200150" lvl="2" indent="-342900">
              <a:buClr>
                <a:srgbClr val="FFCC00"/>
              </a:buClr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财政金融	              次月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10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日、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30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日	</a:t>
            </a:r>
            <a:endParaRPr lang="zh-CN" alt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200150" lvl="2" indent="-342900">
              <a:buClr>
                <a:srgbClr val="FFCC00"/>
              </a:buClr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投资、房地产	              次月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15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日	</a:t>
            </a:r>
            <a:endParaRPr lang="zh-CN" alt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200150" lvl="2" indent="-342900">
              <a:buClr>
                <a:srgbClr val="FFCC00"/>
              </a:buClr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国内贸易   	              次月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15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日	</a:t>
            </a:r>
            <a:endParaRPr lang="zh-CN" alt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200150" lvl="2" indent="-342900">
              <a:buClr>
                <a:srgbClr val="FFCC00"/>
              </a:buClr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对外贸易	              次月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10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日、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22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日	</a:t>
            </a:r>
            <a:endParaRPr lang="zh-CN" alt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200150" lvl="2" indent="-342900">
              <a:buClr>
                <a:srgbClr val="FFCC00"/>
              </a:buClr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物价指标	              次月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1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日、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10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日	</a:t>
            </a:r>
            <a:endParaRPr lang="zh-CN" alt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200150" lvl="2" indent="-342900">
              <a:buClr>
                <a:srgbClr val="FFCC00"/>
              </a:buClr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行业数据	              次月月底	</a:t>
            </a:r>
            <a:endParaRPr lang="zh-CN" alt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更   新   时   间</a:t>
            </a:r>
            <a:endParaRPr lang="zh-CN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6156176" y="1340768"/>
            <a:ext cx="248899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</a:rPr>
              <a:t>年度始于</a:t>
            </a:r>
            <a:r>
              <a:rPr lang="en-US" altLang="zh-CN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</a:rPr>
              <a:t>1949</a:t>
            </a:r>
            <a:r>
              <a:rPr lang="zh-CN" alt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</a:rPr>
              <a:t>年</a:t>
            </a:r>
            <a:endParaRPr lang="en-US" altLang="zh-CN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ea"/>
              <a:ea typeface="+mn-ea"/>
            </a:endParaRPr>
          </a:p>
          <a:p>
            <a:pPr algn="ctr">
              <a:defRPr/>
            </a:pPr>
            <a:endParaRPr lang="en-US" altLang="zh-CN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ea"/>
              <a:ea typeface="+mn-ea"/>
            </a:endParaRPr>
          </a:p>
          <a:p>
            <a:pPr algn="ctr">
              <a:defRPr/>
            </a:pPr>
            <a:r>
              <a:rPr lang="zh-CN" alt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</a:rPr>
              <a:t>月度始于</a:t>
            </a:r>
            <a:r>
              <a:rPr lang="en-US" altLang="zh-CN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</a:rPr>
              <a:t>1990</a:t>
            </a:r>
            <a:r>
              <a:rPr lang="zh-CN" alt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</a:rPr>
              <a:t>年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圆角矩形 29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内  容   架   构</a:t>
            </a:r>
            <a:endParaRPr lang="zh-CN" altLang="en-US" b="1" dirty="0"/>
          </a:p>
        </p:txBody>
      </p:sp>
      <p:graphicFrame>
        <p:nvGraphicFramePr>
          <p:cNvPr id="16" name="图示 15"/>
          <p:cNvGraphicFramePr/>
          <p:nvPr/>
        </p:nvGraphicFramePr>
        <p:xfrm>
          <a:off x="-1692696" y="1268760"/>
          <a:ext cx="126014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15,&quot;width&quot;:10170}"/>
</p:tagLst>
</file>

<file path=ppt/tags/tag2.xml><?xml version="1.0" encoding="utf-8"?>
<p:tagLst xmlns:p="http://schemas.openxmlformats.org/presentationml/2006/main">
  <p:tag name="KSO_WM_UNIT_PLACING_PICTURE_USER_VIEWPORT" val="{&quot;height&quot;:6420,&quot;width&quot;:14540}"/>
</p:tagLst>
</file>

<file path=ppt/tags/tag3.xml><?xml version="1.0" encoding="utf-8"?>
<p:tagLst xmlns:p="http://schemas.openxmlformats.org/presentationml/2006/main">
  <p:tag name="KSO_WPP_MARK_KEY" val="2abbd05d-9bab-444f-a5a2-0133580c216b"/>
  <p:tag name="COMMONDATA" val="eyJoZGlkIjoiMWRiYjVhNzQ3NzQ4ZjZlYjI4ZWM5ZDlmOGY2MGU2OTAifQ=="/>
</p:tagLst>
</file>

<file path=ppt/theme/theme1.xml><?xml version="1.0" encoding="utf-8"?>
<a:theme xmlns:a="http://schemas.openxmlformats.org/drawingml/2006/main" name="Office 主题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3166</Words>
  <Application>WPS 演示</Application>
  <PresentationFormat>全屏显示(4:3)</PresentationFormat>
  <Paragraphs>318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隶书</vt:lpstr>
      <vt:lpstr>Arial Unicode MS</vt:lpstr>
      <vt:lpstr>微软雅黑</vt:lpstr>
      <vt:lpstr>黑体</vt:lpstr>
      <vt:lpstr>幼圆</vt:lpstr>
      <vt:lpstr>Arial Black</vt:lpstr>
      <vt:lpstr>楷体_GB2312</vt:lpstr>
      <vt:lpstr>新宋体</vt:lpstr>
      <vt:lpstr>Times New Roman</vt:lpstr>
      <vt:lpstr>Calibri</vt:lpstr>
      <vt:lpstr>Arial Unicode MS</vt:lpstr>
      <vt:lpstr>楷体_GB2312</vt:lpstr>
      <vt:lpstr>Tahoma</vt:lpstr>
      <vt:lpstr>HY헤드라인M</vt:lpstr>
      <vt:lpstr>Malgun Gothic</vt:lpstr>
      <vt:lpstr>Gulim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liangt</dc:creator>
  <cp:lastModifiedBy>Lenovo</cp:lastModifiedBy>
  <cp:revision>138</cp:revision>
  <dcterms:created xsi:type="dcterms:W3CDTF">2014-07-31T08:18:00Z</dcterms:created>
  <dcterms:modified xsi:type="dcterms:W3CDTF">2022-10-24T06:26:13Z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B3E90A100D034CE3A7F9C278AD625BF2</vt:lpwstr>
  </property>
  <property fmtid="{D5CDD505-2E9C-101B-9397-08002B2CF9AE}" pid="3" name="KSOProductBuildVer">
    <vt:lpwstr>2052-11.1.0.12598</vt:lpwstr>
  </property>
</Properties>
</file>