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43" r:id="rId3"/>
    <p:sldId id="372" r:id="rId4"/>
    <p:sldId id="368" r:id="rId5"/>
    <p:sldId id="369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45" r:id="rId20"/>
    <p:sldId id="346" r:id="rId21"/>
    <p:sldId id="348" r:id="rId22"/>
    <p:sldId id="349" r:id="rId23"/>
    <p:sldId id="370" r:id="rId24"/>
    <p:sldId id="37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92"/>
    <a:srgbClr val="CF000D"/>
    <a:srgbClr val="002060"/>
    <a:srgbClr val="C00000"/>
    <a:srgbClr val="385723"/>
    <a:srgbClr val="334D80"/>
    <a:srgbClr val="CF000E"/>
    <a:srgbClr val="014493"/>
    <a:srgbClr val="D0000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6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B49A2-8111-4B95-9167-F1B5C867DB40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B76AF-828E-47E8-8714-2123AC913D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62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10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52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0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09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62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54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8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67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62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32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99B4-64CA-483B-9B5B-3EAC36CD6ADE}" type="datetimeFigureOut">
              <a:rPr lang="zh-CN" altLang="en-US" smtClean="0"/>
              <a:pPr/>
              <a:t>2022-10-24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BBDA-9DCF-4DE5-9A43-2AB23C7C0B3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62F58A0-B406-4B40-9F78-2FE95887C9E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76" y="396811"/>
            <a:ext cx="1371600" cy="505800"/>
          </a:xfrm>
          <a:prstGeom prst="rect">
            <a:avLst/>
          </a:prstGeom>
        </p:spPr>
      </p:pic>
      <p:sp>
        <p:nvSpPr>
          <p:cNvPr id="17" name="Pentagon 65">
            <a:extLst>
              <a:ext uri="{FF2B5EF4-FFF2-40B4-BE49-F238E27FC236}">
                <a16:creationId xmlns:a16="http://schemas.microsoft.com/office/drawing/2014/main" id="{5FADACAC-5C27-43CC-90F3-574CE7DF08D2}"/>
              </a:ext>
            </a:extLst>
          </p:cNvPr>
          <p:cNvSpPr/>
          <p:nvPr/>
        </p:nvSpPr>
        <p:spPr>
          <a:xfrm>
            <a:off x="0" y="396811"/>
            <a:ext cx="3156745" cy="5058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1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brary.com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>
            <a:off x="5420360" y="1616075"/>
            <a:ext cx="6760845" cy="183515"/>
          </a:xfrm>
          <a:custGeom>
            <a:avLst/>
            <a:gdLst>
              <a:gd name="connsiteX0" fmla="*/ 59 w 11093"/>
              <a:gd name="connsiteY0" fmla="*/ 0 h 267"/>
              <a:gd name="connsiteX1" fmla="*/ 11093 w 11093"/>
              <a:gd name="connsiteY1" fmla="*/ 0 h 267"/>
              <a:gd name="connsiteX2" fmla="*/ 11093 w 11093"/>
              <a:gd name="connsiteY2" fmla="*/ 267 h 267"/>
              <a:gd name="connsiteX3" fmla="*/ 0 w 11093"/>
              <a:gd name="connsiteY3" fmla="*/ 267 h 267"/>
              <a:gd name="connsiteX4" fmla="*/ 59 w 11093"/>
              <a:gd name="connsiteY4" fmla="*/ 0 h 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3" h="267">
                <a:moveTo>
                  <a:pt x="59" y="0"/>
                </a:moveTo>
                <a:lnTo>
                  <a:pt x="11093" y="0"/>
                </a:lnTo>
                <a:lnTo>
                  <a:pt x="11093" y="267"/>
                </a:lnTo>
                <a:lnTo>
                  <a:pt x="0" y="267"/>
                </a:lnTo>
                <a:lnTo>
                  <a:pt x="59" y="0"/>
                </a:lnTo>
                <a:close/>
              </a:path>
            </a:pathLst>
          </a:custGeom>
          <a:solidFill>
            <a:srgbClr val="D00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4543425" y="1842770"/>
            <a:ext cx="7637780" cy="2432050"/>
          </a:xfrm>
          <a:custGeom>
            <a:avLst/>
            <a:gdLst>
              <a:gd name="connsiteX0" fmla="*/ 904 w 12028"/>
              <a:gd name="connsiteY0" fmla="*/ 67 h 3830"/>
              <a:gd name="connsiteX1" fmla="*/ 12028 w 12028"/>
              <a:gd name="connsiteY1" fmla="*/ 0 h 3830"/>
              <a:gd name="connsiteX2" fmla="*/ 12028 w 12028"/>
              <a:gd name="connsiteY2" fmla="*/ 3830 h 3830"/>
              <a:gd name="connsiteX3" fmla="*/ 0 w 12028"/>
              <a:gd name="connsiteY3" fmla="*/ 3830 h 3830"/>
              <a:gd name="connsiteX4" fmla="*/ 904 w 12028"/>
              <a:gd name="connsiteY4" fmla="*/ 67 h 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8" h="3830">
                <a:moveTo>
                  <a:pt x="904" y="67"/>
                </a:moveTo>
                <a:lnTo>
                  <a:pt x="12028" y="0"/>
                </a:lnTo>
                <a:lnTo>
                  <a:pt x="12028" y="3830"/>
                </a:lnTo>
                <a:lnTo>
                  <a:pt x="0" y="3830"/>
                </a:lnTo>
                <a:lnTo>
                  <a:pt x="904" y="67"/>
                </a:lnTo>
                <a:close/>
              </a:path>
            </a:pathLst>
          </a:custGeom>
          <a:solidFill>
            <a:srgbClr val="014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10950575" y="4358640"/>
            <a:ext cx="1230630" cy="449580"/>
          </a:xfrm>
          <a:custGeom>
            <a:avLst/>
            <a:gdLst>
              <a:gd name="connsiteX0" fmla="*/ 170 w 1938"/>
              <a:gd name="connsiteY0" fmla="*/ 0 h 887"/>
              <a:gd name="connsiteX1" fmla="*/ 1938 w 1938"/>
              <a:gd name="connsiteY1" fmla="*/ 20 h 887"/>
              <a:gd name="connsiteX2" fmla="*/ 1938 w 1938"/>
              <a:gd name="connsiteY2" fmla="*/ 887 h 887"/>
              <a:gd name="connsiteX3" fmla="*/ 0 w 1938"/>
              <a:gd name="connsiteY3" fmla="*/ 887 h 887"/>
              <a:gd name="connsiteX4" fmla="*/ 170 w 1938"/>
              <a:gd name="connsiteY4" fmla="*/ 0 h 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" h="887">
                <a:moveTo>
                  <a:pt x="170" y="0"/>
                </a:moveTo>
                <a:lnTo>
                  <a:pt x="1938" y="20"/>
                </a:lnTo>
                <a:lnTo>
                  <a:pt x="1938" y="887"/>
                </a:lnTo>
                <a:lnTo>
                  <a:pt x="0" y="887"/>
                </a:lnTo>
                <a:lnTo>
                  <a:pt x="170" y="0"/>
                </a:lnTo>
                <a:close/>
              </a:path>
            </a:pathLst>
          </a:custGeom>
          <a:solidFill>
            <a:srgbClr val="D00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>
            <a:off x="-14605" y="4340860"/>
            <a:ext cx="7395845" cy="457200"/>
          </a:xfrm>
          <a:custGeom>
            <a:avLst/>
            <a:gdLst>
              <a:gd name="connsiteX0" fmla="*/ 0 w 11647"/>
              <a:gd name="connsiteY0" fmla="*/ 7 h 720"/>
              <a:gd name="connsiteX1" fmla="*/ 11647 w 11647"/>
              <a:gd name="connsiteY1" fmla="*/ 0 h 720"/>
              <a:gd name="connsiteX2" fmla="*/ 11647 w 11647"/>
              <a:gd name="connsiteY2" fmla="*/ 692 h 720"/>
              <a:gd name="connsiteX3" fmla="*/ 468 w 11647"/>
              <a:gd name="connsiteY3" fmla="*/ 720 h 720"/>
              <a:gd name="connsiteX4" fmla="*/ 0 w 11647"/>
              <a:gd name="connsiteY4" fmla="*/ 7 h 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7" h="720">
                <a:moveTo>
                  <a:pt x="0" y="7"/>
                </a:moveTo>
                <a:lnTo>
                  <a:pt x="11647" y="0"/>
                </a:lnTo>
                <a:lnTo>
                  <a:pt x="11647" y="692"/>
                </a:lnTo>
                <a:lnTo>
                  <a:pt x="468" y="720"/>
                </a:lnTo>
                <a:lnTo>
                  <a:pt x="0" y="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H="1">
            <a:off x="-13970" y="1842770"/>
            <a:ext cx="4919980" cy="2432050"/>
          </a:xfrm>
          <a:custGeom>
            <a:avLst/>
            <a:gdLst>
              <a:gd name="connsiteX0" fmla="*/ 0 w 7748"/>
              <a:gd name="connsiteY0" fmla="*/ 1 h 3830"/>
              <a:gd name="connsiteX1" fmla="*/ 7748 w 7748"/>
              <a:gd name="connsiteY1" fmla="*/ 0 h 3830"/>
              <a:gd name="connsiteX2" fmla="*/ 7748 w 7748"/>
              <a:gd name="connsiteY2" fmla="*/ 3830 h 3830"/>
              <a:gd name="connsiteX3" fmla="*/ 913 w 7748"/>
              <a:gd name="connsiteY3" fmla="*/ 3810 h 3830"/>
              <a:gd name="connsiteX4" fmla="*/ 0 w 7748"/>
              <a:gd name="connsiteY4" fmla="*/ 1 h 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8" h="3830">
                <a:moveTo>
                  <a:pt x="0" y="1"/>
                </a:moveTo>
                <a:lnTo>
                  <a:pt x="7748" y="0"/>
                </a:lnTo>
                <a:lnTo>
                  <a:pt x="7748" y="3830"/>
                </a:lnTo>
                <a:lnTo>
                  <a:pt x="913" y="3810"/>
                </a:lnTo>
                <a:lnTo>
                  <a:pt x="0" y="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 184"/>
          <p:cNvSpPr/>
          <p:nvPr/>
        </p:nvSpPr>
        <p:spPr>
          <a:xfrm>
            <a:off x="7524115" y="4340860"/>
            <a:ext cx="584200" cy="584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 184"/>
          <p:cNvSpPr/>
          <p:nvPr/>
        </p:nvSpPr>
        <p:spPr>
          <a:xfrm>
            <a:off x="8410152" y="4340860"/>
            <a:ext cx="584200" cy="584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 184"/>
          <p:cNvSpPr/>
          <p:nvPr/>
        </p:nvSpPr>
        <p:spPr>
          <a:xfrm>
            <a:off x="9296189" y="4340860"/>
            <a:ext cx="584200" cy="584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 184"/>
          <p:cNvSpPr/>
          <p:nvPr/>
        </p:nvSpPr>
        <p:spPr>
          <a:xfrm>
            <a:off x="10182225" y="4340860"/>
            <a:ext cx="584200" cy="584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07224" y="2617481"/>
            <a:ext cx="679005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环球英语多媒体资源库</a:t>
            </a:r>
          </a:p>
        </p:txBody>
      </p:sp>
      <p:sp>
        <p:nvSpPr>
          <p:cNvPr id="27" name="矩形 26"/>
          <p:cNvSpPr/>
          <p:nvPr/>
        </p:nvSpPr>
        <p:spPr>
          <a:xfrm>
            <a:off x="7573799" y="4455065"/>
            <a:ext cx="319262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使用指南</a:t>
            </a:r>
            <a:endParaRPr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1" descr="环球英语多媒体资源库 拷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12910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" descr="9`QDWLY7[3{)9R[1$$4OJN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9" y="812390"/>
            <a:ext cx="7727441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21360000">
            <a:off x="8128180" y="1841733"/>
            <a:ext cx="2390775" cy="10969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4392">
              <a:alpha val="43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学习该课程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  <a:p>
            <a:pPr algn="ct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进入播放页面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546391" y="3045293"/>
            <a:ext cx="3547134" cy="115685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课程学习页面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包含课程播放、课程简介、课程目录和热门课程推荐。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46391" y="2800576"/>
            <a:ext cx="3689931" cy="13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74992" y="4335377"/>
            <a:ext cx="36899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五边形 10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课程学习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 descr="T7UUEUP[6]U)%W_K7H8_F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92" y="1112807"/>
            <a:ext cx="7205771" cy="51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309808" y="2087904"/>
            <a:ext cx="1152525" cy="647700"/>
          </a:xfrm>
          <a:prstGeom prst="wedgeEllipseCallout">
            <a:avLst>
              <a:gd name="adj1" fmla="val -45247"/>
              <a:gd name="adj2" fmla="val 125938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</a:p>
          <a:p>
            <a:pPr algn="ct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播放按钮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738159" y="5272088"/>
            <a:ext cx="1298575" cy="792162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004392">
              <a:alpha val="46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章节目录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V="1">
            <a:off x="9919017" y="2481643"/>
            <a:ext cx="2262188" cy="122237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4392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0170" tIns="46990" rIns="90170" bIns="46990" anchor="ctr"/>
          <a:lstStyle/>
          <a:p>
            <a:pPr algn="ctr" eaLnBrk="0" hangingPunct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课程名称</a:t>
            </a:r>
          </a:p>
          <a:p>
            <a:pPr algn="ctr" eaLnBrk="0" hangingPunct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讲师</a:t>
            </a:r>
          </a:p>
          <a:p>
            <a:pPr algn="ctr" eaLnBrk="0" hangingPunct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及讲师背景介绍</a:t>
            </a:r>
          </a:p>
        </p:txBody>
      </p:sp>
      <p:sp>
        <p:nvSpPr>
          <p:cNvPr id="9" name="五边形 8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视频播放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638763" y="2846543"/>
            <a:ext cx="3547134" cy="101476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zh-CN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提供课程视频、课程简介、课程列表等内容，完成播放页面资源的组合和展示</a:t>
            </a:r>
            <a:r>
              <a:rPr lang="zh-CN" altLang="en-US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600" dirty="0">
              <a:solidFill>
                <a:srgbClr val="0E439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38763" y="2488773"/>
            <a:ext cx="3689931" cy="13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8763" y="4027591"/>
            <a:ext cx="36899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8" grpId="0" bldLvl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 descr="1A@7Q3X(2HOUCL_8$G`1S~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70" y="1259454"/>
            <a:ext cx="7503468" cy="489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615975" y="3185647"/>
            <a:ext cx="1728788" cy="720725"/>
          </a:xfrm>
          <a:prstGeom prst="wedgeRoundRectCallout">
            <a:avLst>
              <a:gd name="adj1" fmla="val -34269"/>
              <a:gd name="adj2" fmla="val 107104"/>
              <a:gd name="adj3" fmla="val 16667"/>
            </a:avLst>
          </a:prstGeom>
          <a:solidFill>
            <a:srgbClr val="004392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对照讲义</a:t>
            </a:r>
          </a:p>
          <a:p>
            <a:pPr algn="ct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观看视频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500000">
            <a:off x="10205408" y="4217988"/>
            <a:ext cx="1477963" cy="88265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4392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0170" tIns="46990" rIns="90170" bIns="46990" anchor="ctr"/>
          <a:lstStyle/>
          <a:p>
            <a:pPr algn="ctr" eaLnBrk="0" hangingPunct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提供讲义</a:t>
            </a:r>
          </a:p>
          <a:p>
            <a:pPr algn="ctr" eaLnBrk="0" hangingPunct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638763" y="3312347"/>
            <a:ext cx="3547134" cy="3794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zh-CN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提供</a:t>
            </a:r>
            <a:r>
              <a:rPr lang="zh-CN" altLang="en-US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讲义的在线观看及下载功能。</a:t>
            </a:r>
            <a:endParaRPr lang="zh-CN" altLang="zh-CN" sz="1600" dirty="0">
              <a:solidFill>
                <a:srgbClr val="0E439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716401" y="3058094"/>
            <a:ext cx="3689931" cy="13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16401" y="3872293"/>
            <a:ext cx="36899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五边形 9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讲义观看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60" y="741872"/>
            <a:ext cx="7330566" cy="57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五边形 6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在线模考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683619" y="2851613"/>
            <a:ext cx="1374432" cy="120032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模拟题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历年真题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专项练习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78974" y="2685492"/>
            <a:ext cx="2228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78974" y="4224309"/>
            <a:ext cx="2228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 descr="%VVS~I`T1RN{(}Q}J1LOR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82" y="1384179"/>
            <a:ext cx="8882340" cy="50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 rot="10800000">
            <a:off x="8179491" y="4248150"/>
            <a:ext cx="2571750" cy="863600"/>
          </a:xfrm>
          <a:prstGeom prst="wedgeRoundRectCallout">
            <a:avLst>
              <a:gd name="adj1" fmla="val 23208"/>
              <a:gd name="adj2" fmla="val 73139"/>
              <a:gd name="adj3" fmla="val 16667"/>
            </a:avLst>
          </a:prstGeom>
          <a:solidFill>
            <a:srgbClr val="004392">
              <a:alpha val="64998"/>
            </a:srgbClr>
          </a:solidFill>
          <a:ln>
            <a:noFill/>
          </a:ln>
        </p:spPr>
        <p:txBody>
          <a:bodyPr rot="10800000" lIns="90170" tIns="46990" rIns="90170" bIns="4699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点击预览试卷，可以浏览整套试卷题型及分布情况，但不能在线答题。</a:t>
            </a:r>
          </a:p>
        </p:txBody>
      </p:sp>
      <p:sp>
        <p:nvSpPr>
          <p:cNvPr id="6" name="五边形 5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在线模考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3289180" y="721594"/>
            <a:ext cx="532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试卷只能浏览，不能做题</a:t>
            </a:r>
          </a:p>
        </p:txBody>
      </p:sp>
      <p:pic>
        <p:nvPicPr>
          <p:cNvPr id="4" name="图片 1" descr="THSU47~ZNAODCM4L16GO7K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80" y="1521674"/>
            <a:ext cx="9176637" cy="48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五边形 5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在线模考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C))(PX}83P1KN33_KX`G]2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76" y="2560638"/>
            <a:ext cx="4772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 flipH="1">
            <a:off x="8277225" y="676275"/>
            <a:ext cx="2538413" cy="15367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4392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需要注册会员账号和密码</a:t>
            </a:r>
          </a:p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才可以进入考试中心</a:t>
            </a:r>
          </a:p>
        </p:txBody>
      </p:sp>
      <p:pic>
        <p:nvPicPr>
          <p:cNvPr id="6" name="图片 1" descr="~WL030QXRV](%D4D6JQ)DC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212975"/>
            <a:ext cx="692308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4144963" y="3603625"/>
            <a:ext cx="1668462" cy="803275"/>
          </a:xfrm>
          <a:prstGeom prst="wedgeRoundRectCallout">
            <a:avLst>
              <a:gd name="adj1" fmla="val -43792"/>
              <a:gd name="adj2" fmla="val 82431"/>
              <a:gd name="adj3" fmla="val 16667"/>
            </a:avLst>
          </a:prstGeom>
          <a:solidFill>
            <a:srgbClr val="004392">
              <a:alpha val="51999"/>
            </a:srgbClr>
          </a:solidFill>
          <a:ln>
            <a:noFill/>
          </a:ln>
        </p:spPr>
        <p:txBody>
          <a:bodyPr lIns="90170" tIns="46990" rIns="90170" bIns="46990"/>
          <a:lstStyle/>
          <a:p>
            <a:r>
              <a:rPr lang="en-US" altLang="zh-CN" sz="1600" dirty="0">
                <a:latin typeface="Arial" pitchFamily="34" charset="0"/>
                <a:ea typeface="宋体" pitchFamily="2" charset="-122"/>
              </a:rPr>
              <a:t>  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单击进入考场</a:t>
            </a:r>
          </a:p>
        </p:txBody>
      </p:sp>
      <p:sp>
        <p:nvSpPr>
          <p:cNvPr id="8" name="五边形 7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在线模考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 descr="%_0%Z`I)79~O5MVVT)0PJ%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99" y="1626012"/>
            <a:ext cx="9134185" cy="5131644"/>
          </a:xfrm>
          <a:prstGeom prst="rect">
            <a:avLst/>
          </a:prstGeom>
          <a:solidFill>
            <a:srgbClr val="004392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 rot="475534">
            <a:off x="2044460" y="2584870"/>
            <a:ext cx="1701800" cy="650875"/>
          </a:xfrm>
          <a:prstGeom prst="wedgeRoundRectCallout">
            <a:avLst>
              <a:gd name="adj1" fmla="val -43199"/>
              <a:gd name="adj2" fmla="val 76472"/>
              <a:gd name="adj3" fmla="val 16667"/>
            </a:avLst>
          </a:prstGeom>
          <a:solidFill>
            <a:srgbClr val="004392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试卷信息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361960" y="1438694"/>
            <a:ext cx="1701800" cy="650875"/>
          </a:xfrm>
          <a:prstGeom prst="wedgeRoundRectCallout">
            <a:avLst>
              <a:gd name="adj1" fmla="val -43199"/>
              <a:gd name="adj2" fmla="val 76472"/>
              <a:gd name="adj3" fmla="val 16667"/>
            </a:avLst>
          </a:prstGeom>
          <a:solidFill>
            <a:srgbClr val="004392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用户信息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679983">
            <a:off x="8580916" y="2119493"/>
            <a:ext cx="1511300" cy="793750"/>
          </a:xfrm>
          <a:prstGeom prst="wedgeRoundRectCallout">
            <a:avLst>
              <a:gd name="adj1" fmla="val 22484"/>
              <a:gd name="adj2" fmla="val -97151"/>
              <a:gd name="adj3" fmla="val 16667"/>
            </a:avLst>
          </a:prstGeom>
          <a:solidFill>
            <a:srgbClr val="004392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/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提交答卷</a:t>
            </a:r>
          </a:p>
        </p:txBody>
      </p:sp>
      <p:sp>
        <p:nvSpPr>
          <p:cNvPr id="8" name="五边形 7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在线模考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 descr="NX3EIT6AA)XAP8Z([DCJ%C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59" y="1713620"/>
            <a:ext cx="8582633" cy="48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88443" y="2545871"/>
            <a:ext cx="2430462" cy="1055688"/>
          </a:xfrm>
          <a:prstGeom prst="rect">
            <a:avLst/>
          </a:prstGeom>
          <a:solidFill>
            <a:srgbClr val="004392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提交答案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附有答题解析</a:t>
            </a:r>
          </a:p>
        </p:txBody>
      </p:sp>
      <p:sp>
        <p:nvSpPr>
          <p:cNvPr id="6" name="五边形 5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在线模考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 descr="ICM9V}P~{{G(2BHU0Z(R4[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07" y="1209138"/>
            <a:ext cx="8552855" cy="498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 rot="21360000">
            <a:off x="6697909" y="683192"/>
            <a:ext cx="2044700" cy="67945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4392">
              <a:alpha val="43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下载中心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  <a:p>
            <a:pPr algn="ctr" eaLnBrk="0" hangingPunct="0"/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下载中心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178974" y="2851613"/>
            <a:ext cx="1850888" cy="120032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提供音频、电子书等多方位的免费英语学习资料下载</a:t>
            </a:r>
            <a:endParaRPr lang="en-US" altLang="zh-CN" sz="1600" dirty="0">
              <a:solidFill>
                <a:srgbClr val="00439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23997" y="2685492"/>
            <a:ext cx="2228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23997" y="4224309"/>
            <a:ext cx="2228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4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弧形2"/>
          <p:cNvSpPr/>
          <p:nvPr/>
        </p:nvSpPr>
        <p:spPr>
          <a:xfrm>
            <a:off x="4106863" y="1998663"/>
            <a:ext cx="3125787" cy="3125787"/>
          </a:xfrm>
          <a:prstGeom prst="blockArc">
            <a:avLst>
              <a:gd name="adj1" fmla="val 5400000"/>
              <a:gd name="adj2" fmla="val 16200000"/>
              <a:gd name="adj3" fmla="val 4642"/>
            </a:avLst>
          </a:prstGeom>
          <a:gradFill>
            <a:gsLst>
              <a:gs pos="100000">
                <a:srgbClr val="FFFFFF"/>
              </a:gs>
              <a:gs pos="51657">
                <a:srgbClr val="F0F0F0"/>
              </a:gs>
              <a:gs pos="0">
                <a:srgbClr val="FFFFFF"/>
              </a:gs>
            </a:gsLst>
            <a:lin ang="5400000" scaled="1"/>
          </a:gradFill>
          <a:ln w="9525">
            <a:solidFill>
              <a:srgbClr val="DDDDDD"/>
            </a:solidFill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</p:sp>
      <p:sp>
        <p:nvSpPr>
          <p:cNvPr id="37" name="弧形1"/>
          <p:cNvSpPr/>
          <p:nvPr/>
        </p:nvSpPr>
        <p:spPr>
          <a:xfrm>
            <a:off x="4106863" y="1998663"/>
            <a:ext cx="3125787" cy="3125787"/>
          </a:xfrm>
          <a:prstGeom prst="blockArc">
            <a:avLst>
              <a:gd name="adj1" fmla="val 16200000"/>
              <a:gd name="adj2" fmla="val 5400000"/>
              <a:gd name="adj3" fmla="val 4642"/>
            </a:avLst>
          </a:prstGeom>
          <a:gradFill>
            <a:gsLst>
              <a:gs pos="100000">
                <a:srgbClr val="FFFFFF"/>
              </a:gs>
              <a:gs pos="51657">
                <a:srgbClr val="F0F0F0"/>
              </a:gs>
              <a:gs pos="0">
                <a:srgbClr val="FFFFFF"/>
              </a:gs>
            </a:gsLst>
            <a:lin ang="5400000" scaled="1"/>
          </a:gradFill>
          <a:ln w="9525">
            <a:solidFill>
              <a:srgbClr val="DDDDDD"/>
            </a:solidFill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4687888" y="2613025"/>
            <a:ext cx="1931987" cy="1931988"/>
          </a:xfrm>
          <a:prstGeom prst="ellipse">
            <a:avLst/>
          </a:prstGeom>
          <a:solidFill>
            <a:srgbClr val="004392"/>
          </a:solidFill>
          <a:ln w="9525">
            <a:solidFill>
              <a:srgbClr val="2676FF"/>
            </a:solidFill>
            <a:rou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系统</a:t>
            </a:r>
            <a:endParaRPr lang="zh-CN" altLang="en-US" sz="320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41" name="浅色2"/>
          <p:cNvGrpSpPr>
            <a:grpSpLocks/>
          </p:cNvGrpSpPr>
          <p:nvPr/>
        </p:nvGrpSpPr>
        <p:grpSpPr bwMode="auto">
          <a:xfrm>
            <a:off x="5165725" y="4618038"/>
            <a:ext cx="1008063" cy="1006475"/>
            <a:chOff x="4068292" y="1398844"/>
            <a:chExt cx="1007417" cy="1007417"/>
          </a:xfrm>
        </p:grpSpPr>
        <p:sp>
          <p:nvSpPr>
            <p:cNvPr id="42" name="椭圆 41"/>
            <p:cNvSpPr/>
            <p:nvPr/>
          </p:nvSpPr>
          <p:spPr>
            <a:xfrm>
              <a:off x="4068292" y="1398844"/>
              <a:ext cx="1007417" cy="1007417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DDDDD"/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888888"/>
                </a:solidFill>
                <a:ea typeface="微软雅黑" panose="020B0503020204020204" charset="-122"/>
              </a:endParaRPr>
            </a:p>
          </p:txBody>
        </p:sp>
        <p:sp>
          <p:nvSpPr>
            <p:cNvPr id="43" name="椭圆 10"/>
            <p:cNvSpPr/>
            <p:nvPr/>
          </p:nvSpPr>
          <p:spPr>
            <a:xfrm>
              <a:off x="4215835" y="1546619"/>
              <a:ext cx="712330" cy="7118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20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4144443" y="1414734"/>
              <a:ext cx="861461" cy="421081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5" name="浅色1"/>
          <p:cNvGrpSpPr>
            <a:grpSpLocks/>
          </p:cNvGrpSpPr>
          <p:nvPr/>
        </p:nvGrpSpPr>
        <p:grpSpPr bwMode="auto">
          <a:xfrm>
            <a:off x="5165725" y="1544638"/>
            <a:ext cx="1008063" cy="1008062"/>
            <a:chOff x="4068292" y="1398844"/>
            <a:chExt cx="1007417" cy="1007417"/>
          </a:xfrm>
        </p:grpSpPr>
        <p:sp>
          <p:nvSpPr>
            <p:cNvPr id="46" name="椭圆 45"/>
            <p:cNvSpPr/>
            <p:nvPr/>
          </p:nvSpPr>
          <p:spPr>
            <a:xfrm>
              <a:off x="4068292" y="1398844"/>
              <a:ext cx="1007417" cy="1007417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DDDDD"/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888888"/>
                </a:solidFill>
                <a:ea typeface="微软雅黑" panose="020B0503020204020204" charset="-122"/>
              </a:endParaRPr>
            </a:p>
          </p:txBody>
        </p:sp>
        <p:sp>
          <p:nvSpPr>
            <p:cNvPr id="47" name="椭圆 10"/>
            <p:cNvSpPr/>
            <p:nvPr/>
          </p:nvSpPr>
          <p:spPr>
            <a:xfrm>
              <a:off x="4215835" y="1546387"/>
              <a:ext cx="712330" cy="712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20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4144443" y="1414709"/>
              <a:ext cx="861461" cy="420418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9" name="深色2"/>
          <p:cNvGrpSpPr>
            <a:grpSpLocks/>
          </p:cNvGrpSpPr>
          <p:nvPr/>
        </p:nvGrpSpPr>
        <p:grpSpPr bwMode="auto">
          <a:xfrm>
            <a:off x="5145088" y="4618038"/>
            <a:ext cx="1008062" cy="1006475"/>
            <a:chOff x="4071889" y="1398844"/>
            <a:chExt cx="1007417" cy="1007417"/>
          </a:xfrm>
        </p:grpSpPr>
        <p:sp>
          <p:nvSpPr>
            <p:cNvPr id="50" name="椭圆 49"/>
            <p:cNvSpPr/>
            <p:nvPr/>
          </p:nvSpPr>
          <p:spPr>
            <a:xfrm>
              <a:off x="4071889" y="1398844"/>
              <a:ext cx="1007417" cy="1007417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</a:ln>
            <a:effectLst/>
          </p:spPr>
          <p:txBody>
            <a:bodyPr wrap="none" anchor="ctr"/>
            <a:lstStyle/>
            <a:p>
              <a:pPr algn="ctr" defTabSz="2311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9F9F9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更新</a:t>
              </a:r>
              <a:endParaRPr lang="zh-CN" altLang="en-US" sz="2000" b="1" kern="0" dirty="0">
                <a:solidFill>
                  <a:srgbClr val="F9F9F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椭圆 10"/>
            <p:cNvSpPr/>
            <p:nvPr/>
          </p:nvSpPr>
          <p:spPr>
            <a:xfrm>
              <a:off x="4216259" y="1546619"/>
              <a:ext cx="712332" cy="7118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2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54" name="椭圆 53"/>
          <p:cNvSpPr/>
          <p:nvPr/>
        </p:nvSpPr>
        <p:spPr bwMode="auto">
          <a:xfrm>
            <a:off x="5172078" y="1544638"/>
            <a:ext cx="1006475" cy="1008062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</a:ln>
          <a:effectLst/>
        </p:spPr>
        <p:txBody>
          <a:bodyPr wrap="none" anchor="ctr"/>
          <a:lstStyle/>
          <a:p>
            <a:pPr algn="ctr" defTabSz="2311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b="1" kern="0" dirty="0">
                <a:solidFill>
                  <a:srgbClr val="F9F9F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课程</a:t>
            </a:r>
            <a:endParaRPr lang="zh-CN" altLang="en-US" sz="2000" b="1" kern="0" dirty="0">
              <a:solidFill>
                <a:srgbClr val="F9F9F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1974850" y="4616450"/>
            <a:ext cx="2713038" cy="684213"/>
            <a:chOff x="827584" y="4690969"/>
            <a:chExt cx="2712552" cy="682917"/>
          </a:xfrm>
        </p:grpSpPr>
        <p:sp>
          <p:nvSpPr>
            <p:cNvPr id="58" name="TextBox 97"/>
            <p:cNvSpPr txBox="1">
              <a:spLocks noChangeArrowheads="1"/>
            </p:cNvSpPr>
            <p:nvPr/>
          </p:nvSpPr>
          <p:spPr bwMode="auto">
            <a:xfrm flipH="1">
              <a:off x="827584" y="5067181"/>
              <a:ext cx="2712552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资源年更新量</a:t>
              </a: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千课时以上。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 flipH="1">
              <a:off x="827584" y="4690969"/>
              <a:ext cx="1456585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千课时</a:t>
              </a:r>
            </a:p>
          </p:txBody>
        </p:sp>
      </p:grpSp>
      <p:cxnSp>
        <p:nvCxnSpPr>
          <p:cNvPr id="60" name="直接连接符 59"/>
          <p:cNvCxnSpPr/>
          <p:nvPr/>
        </p:nvCxnSpPr>
        <p:spPr>
          <a:xfrm flipH="1">
            <a:off x="2047875" y="5505450"/>
            <a:ext cx="3605213" cy="0"/>
          </a:xfrm>
          <a:prstGeom prst="line">
            <a:avLst/>
          </a:prstGeom>
          <a:ln w="12700">
            <a:solidFill>
              <a:srgbClr val="005DD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6775450" y="1628775"/>
            <a:ext cx="2616200" cy="647700"/>
            <a:chOff x="5626832" y="1844824"/>
            <a:chExt cx="2617576" cy="647581"/>
          </a:xfrm>
        </p:grpSpPr>
        <p:sp>
          <p:nvSpPr>
            <p:cNvPr id="62" name="TextBox 101"/>
            <p:cNvSpPr txBox="1">
              <a:spLocks noChangeArrowheads="1"/>
            </p:cNvSpPr>
            <p:nvPr/>
          </p:nvSpPr>
          <p:spPr bwMode="auto">
            <a:xfrm flipH="1">
              <a:off x="5626832" y="2185700"/>
              <a:ext cx="2617576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 b="1">
                  <a:solidFill>
                    <a:srgbClr val="7F7F7F"/>
                  </a:solidFill>
                  <a:latin typeface="微软雅黑" pitchFamily="34" charset="-122"/>
                  <a:ea typeface="微软雅黑" pitchFamily="34" charset="-122"/>
                </a:rPr>
                <a:t>课程体系分为初、中、高级。</a:t>
              </a:r>
            </a:p>
          </p:txBody>
        </p:sp>
        <p:sp>
          <p:nvSpPr>
            <p:cNvPr id="63" name="TextBox 11"/>
            <p:cNvSpPr txBox="1">
              <a:spLocks noChangeArrowheads="1"/>
            </p:cNvSpPr>
            <p:nvPr/>
          </p:nvSpPr>
          <p:spPr bwMode="auto">
            <a:xfrm flipH="1">
              <a:off x="5626832" y="1844824"/>
              <a:ext cx="1537456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初、中、高级</a:t>
              </a:r>
            </a:p>
          </p:txBody>
        </p:sp>
      </p:grpSp>
      <p:cxnSp>
        <p:nvCxnSpPr>
          <p:cNvPr id="64" name="直接连接符 63"/>
          <p:cNvCxnSpPr/>
          <p:nvPr/>
        </p:nvCxnSpPr>
        <p:spPr>
          <a:xfrm flipH="1">
            <a:off x="5715000" y="2462213"/>
            <a:ext cx="3605213" cy="0"/>
          </a:xfrm>
          <a:prstGeom prst="line">
            <a:avLst/>
          </a:prstGeom>
          <a:ln w="12700">
            <a:solidFill>
              <a:srgbClr val="005DD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1136650" y="1333500"/>
            <a:ext cx="2160588" cy="2160588"/>
            <a:chOff x="6799796" y="2657993"/>
            <a:chExt cx="1831542" cy="1831542"/>
          </a:xfrm>
        </p:grpSpPr>
        <p:grpSp>
          <p:nvGrpSpPr>
            <p:cNvPr id="66" name="组合 64"/>
            <p:cNvGrpSpPr>
              <a:grpSpLocks/>
            </p:cNvGrpSpPr>
            <p:nvPr/>
          </p:nvGrpSpPr>
          <p:grpSpPr bwMode="auto">
            <a:xfrm>
              <a:off x="6799796" y="2657993"/>
              <a:ext cx="1831542" cy="1831542"/>
              <a:chOff x="6799796" y="2657993"/>
              <a:chExt cx="1831542" cy="1831542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6799796" y="2657993"/>
                <a:ext cx="1831542" cy="1831542"/>
              </a:xfrm>
              <a:prstGeom prst="ellipse">
                <a:avLst/>
              </a:prstGeom>
              <a:solidFill>
                <a:srgbClr val="3188C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6951864" y="2810061"/>
                <a:ext cx="1527406" cy="152740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67" name="TextBox 10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115050" y="2926829"/>
              <a:ext cx="1320772" cy="132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所有课程全部为视频资源，无音频类讲课资源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8240713" y="3236913"/>
            <a:ext cx="2268537" cy="2268537"/>
            <a:chOff x="1950296" y="2513149"/>
            <a:chExt cx="2268304" cy="2268304"/>
          </a:xfrm>
        </p:grpSpPr>
        <p:grpSp>
          <p:nvGrpSpPr>
            <p:cNvPr id="71" name="组合 69"/>
            <p:cNvGrpSpPr>
              <a:grpSpLocks/>
            </p:cNvGrpSpPr>
            <p:nvPr/>
          </p:nvGrpSpPr>
          <p:grpSpPr bwMode="auto">
            <a:xfrm>
              <a:off x="1950296" y="2513149"/>
              <a:ext cx="2268304" cy="2268304"/>
              <a:chOff x="1415845" y="1438785"/>
              <a:chExt cx="2098509" cy="2098509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1415845" y="1438785"/>
                <a:ext cx="2098509" cy="2098509"/>
              </a:xfrm>
              <a:prstGeom prst="ellipse">
                <a:avLst/>
              </a:prstGeom>
              <a:solidFill>
                <a:srgbClr val="32AED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581787" y="1604727"/>
                <a:ext cx="1766625" cy="1766625"/>
              </a:xfrm>
              <a:prstGeom prst="ellipse">
                <a:avLst/>
              </a:prstGeom>
              <a:solidFill>
                <a:srgbClr val="0043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2" name="TextBox 11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79861" y="2887164"/>
              <a:ext cx="1758315" cy="163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课程格式均为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MP4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流媒体格式，支持本地缓存播放，不需安装第三方播放软件！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1974850" y="5741988"/>
            <a:ext cx="6780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系统平台操作简单易用，便于掌握，支持在线模拟考试。</a:t>
            </a:r>
          </a:p>
        </p:txBody>
      </p:sp>
    </p:spTree>
    <p:extLst>
      <p:ext uri="{BB962C8B-B14F-4D97-AF65-F5344CB8AC3E}">
        <p14:creationId xmlns:p14="http://schemas.microsoft.com/office/powerpoint/2010/main" val="164348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 descr="OV[))K~ESAX$@P@4[G$9E7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57" y="1406105"/>
            <a:ext cx="8046421" cy="48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1178974" y="2851613"/>
            <a:ext cx="1850888" cy="15261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环球资讯包含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考试报名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考试资讯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考试技巧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923997" y="2685492"/>
            <a:ext cx="2228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23997" y="4464064"/>
            <a:ext cx="2228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五边形 8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环球资讯</a:t>
            </a:r>
          </a:p>
        </p:txBody>
      </p:sp>
    </p:spTree>
    <p:extLst>
      <p:ext uri="{BB962C8B-B14F-4D97-AF65-F5344CB8AC3E}">
        <p14:creationId xmlns:p14="http://schemas.microsoft.com/office/powerpoint/2010/main" val="16434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 descr="UG$JG[]0%X3E29K]S%F5K$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162175"/>
            <a:ext cx="3962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02125" y="5275413"/>
            <a:ext cx="76342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每日记单词：每天记忆一个单词，通过对单词词性、词性变化、同义词，反义词，习惯用语，例句与用法等的功能的理解，加强对单词的记忆和融会贯通。</a:t>
            </a:r>
          </a:p>
        </p:txBody>
      </p:sp>
      <p:pic>
        <p:nvPicPr>
          <p:cNvPr id="6" name="图片 1" descr="W)4T5}{W}SKDC~F_E13FY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198623"/>
            <a:ext cx="8855434" cy="39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776099" y="630223"/>
            <a:ext cx="1709738" cy="803275"/>
          </a:xfrm>
          <a:prstGeom prst="wedgeRoundRectCallout">
            <a:avLst>
              <a:gd name="adj1" fmla="val -43792"/>
              <a:gd name="adj2" fmla="val 82431"/>
              <a:gd name="adj3" fmla="val 16667"/>
            </a:avLst>
          </a:prstGeom>
          <a:solidFill>
            <a:srgbClr val="004392">
              <a:alpha val="51999"/>
            </a:srgbClr>
          </a:solidFill>
          <a:ln>
            <a:noFill/>
          </a:ln>
        </p:spPr>
        <p:txBody>
          <a:bodyPr lIns="90170" tIns="46990" rIns="90170" bIns="46990"/>
          <a:lstStyle/>
          <a:p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标准发音</a:t>
            </a:r>
          </a:p>
          <a:p>
            <a:r>
              <a:rPr lang="zh-CN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跟读</a:t>
            </a:r>
          </a:p>
        </p:txBody>
      </p:sp>
      <p:sp>
        <p:nvSpPr>
          <p:cNvPr id="8" name="五边形 7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237709" y="5086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每日记单词</a:t>
            </a:r>
          </a:p>
        </p:txBody>
      </p:sp>
    </p:spTree>
    <p:extLst>
      <p:ext uri="{BB962C8B-B14F-4D97-AF65-F5344CB8AC3E}">
        <p14:creationId xmlns:p14="http://schemas.microsoft.com/office/powerpoint/2010/main" val="164348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五边形 5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237709" y="5086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常见问题处理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54962" y="1501415"/>
            <a:ext cx="3776475" cy="539231"/>
          </a:xfrm>
          <a:prstGeom prst="roundRect">
            <a:avLst>
              <a:gd name="adj" fmla="val 12501"/>
            </a:avLst>
          </a:prstGeom>
          <a:solidFill>
            <a:srgbClr val="0E439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、什么情况下需要登录 ？</a:t>
            </a:r>
          </a:p>
        </p:txBody>
      </p:sp>
      <p:sp>
        <p:nvSpPr>
          <p:cNvPr id="2" name="矩形 1"/>
          <p:cNvSpPr/>
          <p:nvPr/>
        </p:nvSpPr>
        <p:spPr>
          <a:xfrm>
            <a:off x="779253" y="2354324"/>
            <a:ext cx="922738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如果您在非校园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范围内使用环球英语多媒体资源库，请您输入用户名和密码。 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779253" y="2839600"/>
            <a:ext cx="5544137" cy="539231"/>
          </a:xfrm>
          <a:prstGeom prst="roundRect">
            <a:avLst>
              <a:gd name="adj" fmla="val 12501"/>
            </a:avLst>
          </a:prstGeom>
          <a:solidFill>
            <a:srgbClr val="0E439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、页面不能打开，课程不能正常播放 ？</a:t>
            </a:r>
          </a:p>
        </p:txBody>
      </p:sp>
      <p:sp>
        <p:nvSpPr>
          <p:cNvPr id="11" name="矩形 10"/>
          <p:cNvSpPr/>
          <p:nvPr/>
        </p:nvSpPr>
        <p:spPr>
          <a:xfrm>
            <a:off x="779253" y="3571342"/>
            <a:ext cx="102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如果您不能打开视频播放页或者打开页面过于缓慢，造成该问题的原因可能是您的网络速度过慢，请您重复刷新页面，等待页面加载。或者是您的浏览器禁止的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的运行，请修改浏览器设置。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79253" y="4620126"/>
            <a:ext cx="4258574" cy="539231"/>
          </a:xfrm>
          <a:prstGeom prst="roundRect">
            <a:avLst>
              <a:gd name="adj" fmla="val 12501"/>
            </a:avLst>
          </a:prstGeom>
          <a:solidFill>
            <a:srgbClr val="0E439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、为什么页面打开不完全？</a:t>
            </a:r>
          </a:p>
        </p:txBody>
      </p:sp>
      <p:sp>
        <p:nvSpPr>
          <p:cNvPr id="13" name="矩形 12"/>
          <p:cNvSpPr/>
          <p:nvPr/>
        </p:nvSpPr>
        <p:spPr>
          <a:xfrm>
            <a:off x="779253" y="5318798"/>
            <a:ext cx="109004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的页面可以打开，但是打开的页面不全，或者只有窗口的一部分，造成该问题的原因可能是您的浏览器与推荐的浏览器不符，您可以通过刷新页面来暂时解决这一问题，如果需要更好的用户体验，请您安装推荐的浏览器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434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0" grpId="0" animBg="1"/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五边形 5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237709" y="5086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常见问题处理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54962" y="1501415"/>
            <a:ext cx="4277755" cy="539231"/>
          </a:xfrm>
          <a:prstGeom prst="roundRect">
            <a:avLst>
              <a:gd name="adj" fmla="val 12501"/>
            </a:avLst>
          </a:prstGeom>
          <a:solidFill>
            <a:srgbClr val="0E439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、为什么播放器不能显示？</a:t>
            </a:r>
          </a:p>
        </p:txBody>
      </p:sp>
      <p:sp>
        <p:nvSpPr>
          <p:cNvPr id="2" name="矩形 1"/>
          <p:cNvSpPr/>
          <p:nvPr/>
        </p:nvSpPr>
        <p:spPr>
          <a:xfrm>
            <a:off x="779253" y="2354324"/>
            <a:ext cx="8882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如果您没有安装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播放器，请点击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http://get.adobe.com/cn/flashplayer/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进行播放器下载并安装，安装后您需要刷新一下播放页面，播放器就可以正常显示了。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54962" y="3607351"/>
            <a:ext cx="3208080" cy="539231"/>
          </a:xfrm>
          <a:prstGeom prst="roundRect">
            <a:avLst>
              <a:gd name="adj" fmla="val 12501"/>
            </a:avLst>
          </a:prstGeom>
          <a:solidFill>
            <a:srgbClr val="0E439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、其他异常问题？</a:t>
            </a:r>
          </a:p>
        </p:txBody>
      </p:sp>
      <p:sp>
        <p:nvSpPr>
          <p:cNvPr id="11" name="矩形 10"/>
          <p:cNvSpPr/>
          <p:nvPr/>
        </p:nvSpPr>
        <p:spPr>
          <a:xfrm>
            <a:off x="779253" y="4382225"/>
            <a:ext cx="10264488" cy="22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打开播放页面的时候，可能会看到页面左上角显示播放器的位置显示了一个叉号，并没有播放器显示，这可能是因为您还没有安装播放器的原因；如果自动安装播放器未成功，需手动安装。在播放页面上有播放器的下载链接，点击链接直接运行，播放器会自动完成安装；安装后您需要刷新一下播放页面，播放器就可以正常显示了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客服联系人：王老师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-18618477160</a:t>
            </a:r>
          </a:p>
        </p:txBody>
      </p:sp>
    </p:spTree>
    <p:extLst>
      <p:ext uri="{BB962C8B-B14F-4D97-AF65-F5344CB8AC3E}">
        <p14:creationId xmlns:p14="http://schemas.microsoft.com/office/powerpoint/2010/main" val="38725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870200" y="139785"/>
            <a:ext cx="6451600" cy="64516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E71F16C-B8F9-4D8C-8AD5-B4560DA5D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5427" r="2" b="27905"/>
          <a:stretch/>
        </p:blipFill>
        <p:spPr>
          <a:xfrm>
            <a:off x="-1" y="0"/>
            <a:ext cx="12192000" cy="32385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7ED0876-E3DE-403C-917F-E1FF49F7D1EE}"/>
              </a:ext>
            </a:extLst>
          </p:cNvPr>
          <p:cNvSpPr/>
          <p:nvPr/>
        </p:nvSpPr>
        <p:spPr>
          <a:xfrm>
            <a:off x="4266" y="0"/>
            <a:ext cx="12192000" cy="32385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任意多边形: 形状 9">
            <a:extLst>
              <a:ext uri="{FF2B5EF4-FFF2-40B4-BE49-F238E27FC236}">
                <a16:creationId xmlns:a16="http://schemas.microsoft.com/office/drawing/2014/main" id="{FA076802-9DD5-4D33-BC27-0A7D68935343}"/>
              </a:ext>
            </a:extLst>
          </p:cNvPr>
          <p:cNvSpPr/>
          <p:nvPr/>
        </p:nvSpPr>
        <p:spPr>
          <a:xfrm>
            <a:off x="3262807" y="1238250"/>
            <a:ext cx="5657851" cy="2000250"/>
          </a:xfrm>
          <a:custGeom>
            <a:avLst/>
            <a:gdLst>
              <a:gd name="connsiteX0" fmla="*/ 0 w 5219700"/>
              <a:gd name="connsiteY0" fmla="*/ 0 h 2000250"/>
              <a:gd name="connsiteX1" fmla="*/ 5219700 w 5219700"/>
              <a:gd name="connsiteY1" fmla="*/ 0 h 2000250"/>
              <a:gd name="connsiteX2" fmla="*/ 5219700 w 5219700"/>
              <a:gd name="connsiteY2" fmla="*/ 2000250 h 2000250"/>
              <a:gd name="connsiteX3" fmla="*/ 5153930 w 5219700"/>
              <a:gd name="connsiteY3" fmla="*/ 2000250 h 2000250"/>
              <a:gd name="connsiteX4" fmla="*/ 5153930 w 5219700"/>
              <a:gd name="connsiteY4" fmla="*/ 65770 h 2000250"/>
              <a:gd name="connsiteX5" fmla="*/ 65770 w 5219700"/>
              <a:gd name="connsiteY5" fmla="*/ 65770 h 2000250"/>
              <a:gd name="connsiteX6" fmla="*/ 65770 w 5219700"/>
              <a:gd name="connsiteY6" fmla="*/ 2000250 h 2000250"/>
              <a:gd name="connsiteX7" fmla="*/ 0 w 5219700"/>
              <a:gd name="connsiteY7" fmla="*/ 2000250 h 2000250"/>
              <a:gd name="connsiteX8" fmla="*/ 0 w 5219700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9700" h="2000250">
                <a:moveTo>
                  <a:pt x="0" y="0"/>
                </a:moveTo>
                <a:lnTo>
                  <a:pt x="5219700" y="0"/>
                </a:lnTo>
                <a:lnTo>
                  <a:pt x="5219700" y="2000250"/>
                </a:lnTo>
                <a:lnTo>
                  <a:pt x="5153930" y="2000250"/>
                </a:lnTo>
                <a:lnTo>
                  <a:pt x="5153930" y="65770"/>
                </a:lnTo>
                <a:lnTo>
                  <a:pt x="65770" y="65770"/>
                </a:lnTo>
                <a:lnTo>
                  <a:pt x="65770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solidFill>
            <a:srgbClr val="CF000D"/>
          </a:solidFill>
          <a:ln>
            <a:solidFill>
              <a:srgbClr val="CF0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8">
            <a:extLst>
              <a:ext uri="{FF2B5EF4-FFF2-40B4-BE49-F238E27FC236}">
                <a16:creationId xmlns:a16="http://schemas.microsoft.com/office/drawing/2014/main" id="{C09ED340-9056-4304-AC59-7E9549A3FFB4}"/>
              </a:ext>
            </a:extLst>
          </p:cNvPr>
          <p:cNvSpPr/>
          <p:nvPr/>
        </p:nvSpPr>
        <p:spPr>
          <a:xfrm>
            <a:off x="3262808" y="3238499"/>
            <a:ext cx="5657850" cy="1339275"/>
          </a:xfrm>
          <a:custGeom>
            <a:avLst/>
            <a:gdLst>
              <a:gd name="connsiteX0" fmla="*/ 0 w 5219700"/>
              <a:gd name="connsiteY0" fmla="*/ 900843 h 1339275"/>
              <a:gd name="connsiteX1" fmla="*/ 65770 w 5219700"/>
              <a:gd name="connsiteY1" fmla="*/ 900843 h 1339275"/>
              <a:gd name="connsiteX2" fmla="*/ 65770 w 5219700"/>
              <a:gd name="connsiteY2" fmla="*/ 1273505 h 1339275"/>
              <a:gd name="connsiteX3" fmla="*/ 5153930 w 5219700"/>
              <a:gd name="connsiteY3" fmla="*/ 1273505 h 1339275"/>
              <a:gd name="connsiteX4" fmla="*/ 5153930 w 5219700"/>
              <a:gd name="connsiteY4" fmla="*/ 900843 h 1339275"/>
              <a:gd name="connsiteX5" fmla="*/ 5219700 w 5219700"/>
              <a:gd name="connsiteY5" fmla="*/ 900843 h 1339275"/>
              <a:gd name="connsiteX6" fmla="*/ 5219700 w 5219700"/>
              <a:gd name="connsiteY6" fmla="*/ 1339275 h 1339275"/>
              <a:gd name="connsiteX7" fmla="*/ 0 w 5219700"/>
              <a:gd name="connsiteY7" fmla="*/ 1339275 h 1339275"/>
              <a:gd name="connsiteX8" fmla="*/ 5153930 w 5219700"/>
              <a:gd name="connsiteY8" fmla="*/ 0 h 1339275"/>
              <a:gd name="connsiteX9" fmla="*/ 5219700 w 5219700"/>
              <a:gd name="connsiteY9" fmla="*/ 0 h 1339275"/>
              <a:gd name="connsiteX10" fmla="*/ 5219700 w 5219700"/>
              <a:gd name="connsiteY10" fmla="*/ 335974 h 1339275"/>
              <a:gd name="connsiteX11" fmla="*/ 5153930 w 5219700"/>
              <a:gd name="connsiteY11" fmla="*/ 335974 h 1339275"/>
              <a:gd name="connsiteX12" fmla="*/ 0 w 5219700"/>
              <a:gd name="connsiteY12" fmla="*/ 0 h 1339275"/>
              <a:gd name="connsiteX13" fmla="*/ 65770 w 5219700"/>
              <a:gd name="connsiteY13" fmla="*/ 0 h 1339275"/>
              <a:gd name="connsiteX14" fmla="*/ 65770 w 5219700"/>
              <a:gd name="connsiteY14" fmla="*/ 335974 h 1339275"/>
              <a:gd name="connsiteX15" fmla="*/ 0 w 5219700"/>
              <a:gd name="connsiteY15" fmla="*/ 335974 h 133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19700" h="1339275">
                <a:moveTo>
                  <a:pt x="0" y="900843"/>
                </a:moveTo>
                <a:lnTo>
                  <a:pt x="65770" y="900843"/>
                </a:lnTo>
                <a:lnTo>
                  <a:pt x="65770" y="1273505"/>
                </a:lnTo>
                <a:lnTo>
                  <a:pt x="5153930" y="1273505"/>
                </a:lnTo>
                <a:lnTo>
                  <a:pt x="5153930" y="900843"/>
                </a:lnTo>
                <a:lnTo>
                  <a:pt x="5219700" y="900843"/>
                </a:lnTo>
                <a:lnTo>
                  <a:pt x="5219700" y="1339275"/>
                </a:lnTo>
                <a:lnTo>
                  <a:pt x="0" y="1339275"/>
                </a:lnTo>
                <a:close/>
                <a:moveTo>
                  <a:pt x="5153930" y="0"/>
                </a:moveTo>
                <a:lnTo>
                  <a:pt x="5219700" y="0"/>
                </a:lnTo>
                <a:lnTo>
                  <a:pt x="5219700" y="335974"/>
                </a:lnTo>
                <a:lnTo>
                  <a:pt x="5153930" y="335974"/>
                </a:lnTo>
                <a:close/>
                <a:moveTo>
                  <a:pt x="0" y="0"/>
                </a:moveTo>
                <a:lnTo>
                  <a:pt x="65770" y="0"/>
                </a:lnTo>
                <a:lnTo>
                  <a:pt x="65770" y="335974"/>
                </a:lnTo>
                <a:lnTo>
                  <a:pt x="0" y="335974"/>
                </a:lnTo>
                <a:close/>
              </a:path>
            </a:pathLst>
          </a:custGeom>
          <a:solidFill>
            <a:srgbClr val="004392"/>
          </a:solidFill>
          <a:ln>
            <a:solidFill>
              <a:srgbClr val="00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204FEED-CF5F-42F7-A086-06587B232820}"/>
              </a:ext>
            </a:extLst>
          </p:cNvPr>
          <p:cNvSpPr txBox="1"/>
          <p:nvPr/>
        </p:nvSpPr>
        <p:spPr>
          <a:xfrm>
            <a:off x="3377375" y="2080250"/>
            <a:ext cx="544578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</a:rPr>
              <a:t>教育无疆  环球共享</a:t>
            </a:r>
          </a:p>
        </p:txBody>
      </p:sp>
      <p:sp>
        <p:nvSpPr>
          <p:cNvPr id="8" name="文本框 9"/>
          <p:cNvSpPr txBox="1"/>
          <p:nvPr/>
        </p:nvSpPr>
        <p:spPr>
          <a:xfrm>
            <a:off x="226892" y="4999417"/>
            <a:ext cx="82692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600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Tel：010-58440197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QQ：2483748492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E-mail：vip@englibrary.com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Web：www. englibrary.com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4100490" y="2911247"/>
            <a:ext cx="47226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7200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谢谢大家</a:t>
            </a:r>
            <a:endParaRPr lang="en-US" altLang="zh-CN" sz="7200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43206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F3BC8E-D52C-46D3-8DF3-4D9909E248EE}"/>
              </a:ext>
            </a:extLst>
          </p:cNvPr>
          <p:cNvSpPr/>
          <p:nvPr/>
        </p:nvSpPr>
        <p:spPr>
          <a:xfrm>
            <a:off x="4191121" y="4129449"/>
            <a:ext cx="5638125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支持手机版环球英语，可通过移动设备访问系统。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B37930-5859-4408-9EEF-7B39E86AADD6}"/>
              </a:ext>
            </a:extLst>
          </p:cNvPr>
          <p:cNvSpPr txBox="1"/>
          <p:nvPr/>
        </p:nvSpPr>
        <p:spPr>
          <a:xfrm>
            <a:off x="783428" y="39478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平台优势</a:t>
            </a:r>
          </a:p>
        </p:txBody>
      </p:sp>
      <p:grpSp>
        <p:nvGrpSpPr>
          <p:cNvPr id="4" name="Group 113">
            <a:extLst>
              <a:ext uri="{FF2B5EF4-FFF2-40B4-BE49-F238E27FC236}">
                <a16:creationId xmlns:a16="http://schemas.microsoft.com/office/drawing/2014/main" id="{7D3EB3A1-495F-4CD5-AEE5-B6CF76FF1D97}"/>
              </a:ext>
            </a:extLst>
          </p:cNvPr>
          <p:cNvGrpSpPr/>
          <p:nvPr/>
        </p:nvGrpSpPr>
        <p:grpSpPr>
          <a:xfrm>
            <a:off x="-17508" y="1680920"/>
            <a:ext cx="1597483" cy="518462"/>
            <a:chOff x="0" y="1419612"/>
            <a:chExt cx="1597483" cy="518462"/>
          </a:xfrm>
          <a:solidFill>
            <a:srgbClr val="002060"/>
          </a:solidFill>
        </p:grpSpPr>
        <p:sp>
          <p:nvSpPr>
            <p:cNvPr id="5" name="Rectangle 38">
              <a:extLst>
                <a:ext uri="{FF2B5EF4-FFF2-40B4-BE49-F238E27FC236}">
                  <a16:creationId xmlns:a16="http://schemas.microsoft.com/office/drawing/2014/main" id="{B7840776-C8B0-493A-8D3A-3CE8C3AB7421}"/>
                </a:ext>
              </a:extLst>
            </p:cNvPr>
            <p:cNvSpPr/>
            <p:nvPr/>
          </p:nvSpPr>
          <p:spPr>
            <a:xfrm>
              <a:off x="0" y="1419612"/>
              <a:ext cx="1597483" cy="518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38EF248A-3A73-46B3-937A-47018A7838F2}"/>
                </a:ext>
              </a:extLst>
            </p:cNvPr>
            <p:cNvSpPr txBox="1"/>
            <p:nvPr/>
          </p:nvSpPr>
          <p:spPr>
            <a:xfrm>
              <a:off x="368871" y="1495984"/>
              <a:ext cx="732990" cy="430887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7" name="Group 114">
            <a:extLst>
              <a:ext uri="{FF2B5EF4-FFF2-40B4-BE49-F238E27FC236}">
                <a16:creationId xmlns:a16="http://schemas.microsoft.com/office/drawing/2014/main" id="{EC74837B-B49B-4064-98B3-42DFA5E2A3C9}"/>
              </a:ext>
            </a:extLst>
          </p:cNvPr>
          <p:cNvGrpSpPr/>
          <p:nvPr/>
        </p:nvGrpSpPr>
        <p:grpSpPr>
          <a:xfrm>
            <a:off x="0" y="2998810"/>
            <a:ext cx="1597483" cy="518462"/>
            <a:chOff x="0" y="2226109"/>
            <a:chExt cx="1597483" cy="518462"/>
          </a:xfrm>
          <a:solidFill>
            <a:srgbClr val="C00000"/>
          </a:solidFill>
        </p:grpSpPr>
        <p:sp>
          <p:nvSpPr>
            <p:cNvPr id="8" name="Rectangle 40">
              <a:extLst>
                <a:ext uri="{FF2B5EF4-FFF2-40B4-BE49-F238E27FC236}">
                  <a16:creationId xmlns:a16="http://schemas.microsoft.com/office/drawing/2014/main" id="{11785437-DB20-40DB-A42F-FB1196E633E8}"/>
                </a:ext>
              </a:extLst>
            </p:cNvPr>
            <p:cNvSpPr/>
            <p:nvPr/>
          </p:nvSpPr>
          <p:spPr>
            <a:xfrm>
              <a:off x="0" y="2226109"/>
              <a:ext cx="1597483" cy="518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2FB30A3E-F852-4EFD-A32D-544446CEDE91}"/>
                </a:ext>
              </a:extLst>
            </p:cNvPr>
            <p:cNvSpPr txBox="1"/>
            <p:nvPr/>
          </p:nvSpPr>
          <p:spPr>
            <a:xfrm>
              <a:off x="336195" y="2269897"/>
              <a:ext cx="747126" cy="430887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0" name="Group 115">
            <a:extLst>
              <a:ext uri="{FF2B5EF4-FFF2-40B4-BE49-F238E27FC236}">
                <a16:creationId xmlns:a16="http://schemas.microsoft.com/office/drawing/2014/main" id="{C476ADD2-2E21-49CE-AF5B-097269B393D8}"/>
              </a:ext>
            </a:extLst>
          </p:cNvPr>
          <p:cNvGrpSpPr/>
          <p:nvPr/>
        </p:nvGrpSpPr>
        <p:grpSpPr>
          <a:xfrm>
            <a:off x="0" y="4225978"/>
            <a:ext cx="1597483" cy="518462"/>
            <a:chOff x="0" y="3090216"/>
            <a:chExt cx="1597483" cy="518462"/>
          </a:xfrm>
          <a:solidFill>
            <a:srgbClr val="002060"/>
          </a:solidFill>
        </p:grpSpPr>
        <p:sp>
          <p:nvSpPr>
            <p:cNvPr id="11" name="Rectangle 43">
              <a:extLst>
                <a:ext uri="{FF2B5EF4-FFF2-40B4-BE49-F238E27FC236}">
                  <a16:creationId xmlns:a16="http://schemas.microsoft.com/office/drawing/2014/main" id="{E6D4D31F-4729-4CFC-8774-8B8F8BD430DB}"/>
                </a:ext>
              </a:extLst>
            </p:cNvPr>
            <p:cNvSpPr/>
            <p:nvPr/>
          </p:nvSpPr>
          <p:spPr>
            <a:xfrm>
              <a:off x="0" y="3090216"/>
              <a:ext cx="1597483" cy="518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EB671215-28EB-4F4D-AE6F-CC6E8AA1CC4E}"/>
                </a:ext>
              </a:extLst>
            </p:cNvPr>
            <p:cNvSpPr txBox="1"/>
            <p:nvPr/>
          </p:nvSpPr>
          <p:spPr>
            <a:xfrm>
              <a:off x="407671" y="3119876"/>
              <a:ext cx="747126" cy="430887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3" name="Freeform 37">
            <a:extLst>
              <a:ext uri="{FF2B5EF4-FFF2-40B4-BE49-F238E27FC236}">
                <a16:creationId xmlns:a16="http://schemas.microsoft.com/office/drawing/2014/main" id="{B703C5BB-6C34-4756-A4F1-4A4922B6E30C}"/>
              </a:ext>
            </a:extLst>
          </p:cNvPr>
          <p:cNvSpPr/>
          <p:nvPr/>
        </p:nvSpPr>
        <p:spPr>
          <a:xfrm rot="16200000">
            <a:off x="1142521" y="1754492"/>
            <a:ext cx="633677" cy="274323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6BEB255E-4CBA-49B2-9E0F-413E61A8C42E}"/>
              </a:ext>
            </a:extLst>
          </p:cNvPr>
          <p:cNvSpPr/>
          <p:nvPr/>
        </p:nvSpPr>
        <p:spPr>
          <a:xfrm rot="16200000">
            <a:off x="1142521" y="3063271"/>
            <a:ext cx="633677" cy="274323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Freeform 44">
            <a:extLst>
              <a:ext uri="{FF2B5EF4-FFF2-40B4-BE49-F238E27FC236}">
                <a16:creationId xmlns:a16="http://schemas.microsoft.com/office/drawing/2014/main" id="{47AF3F6E-94B2-4326-BC29-57B3D6BD8A73}"/>
              </a:ext>
            </a:extLst>
          </p:cNvPr>
          <p:cNvSpPr/>
          <p:nvPr/>
        </p:nvSpPr>
        <p:spPr>
          <a:xfrm rot="16200000">
            <a:off x="1142521" y="4290439"/>
            <a:ext cx="633677" cy="274323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Pentagon 39">
            <a:extLst>
              <a:ext uri="{FF2B5EF4-FFF2-40B4-BE49-F238E27FC236}">
                <a16:creationId xmlns:a16="http://schemas.microsoft.com/office/drawing/2014/main" id="{BA14B05A-4239-410F-94E4-642B4202978D}"/>
              </a:ext>
            </a:extLst>
          </p:cNvPr>
          <p:cNvSpPr/>
          <p:nvPr/>
        </p:nvSpPr>
        <p:spPr>
          <a:xfrm>
            <a:off x="1322198" y="1574813"/>
            <a:ext cx="3249802" cy="51846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Pentagon 42">
            <a:extLst>
              <a:ext uri="{FF2B5EF4-FFF2-40B4-BE49-F238E27FC236}">
                <a16:creationId xmlns:a16="http://schemas.microsoft.com/office/drawing/2014/main" id="{BB7F11B8-4B5C-4DC4-A49C-47F64C5E4F4F}"/>
              </a:ext>
            </a:extLst>
          </p:cNvPr>
          <p:cNvSpPr/>
          <p:nvPr/>
        </p:nvSpPr>
        <p:spPr>
          <a:xfrm>
            <a:off x="1322198" y="2883593"/>
            <a:ext cx="2731339" cy="518462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Pentagon 45">
            <a:extLst>
              <a:ext uri="{FF2B5EF4-FFF2-40B4-BE49-F238E27FC236}">
                <a16:creationId xmlns:a16="http://schemas.microsoft.com/office/drawing/2014/main" id="{01B53CB4-DA1E-4190-B7FF-3EFCEF678156}"/>
              </a:ext>
            </a:extLst>
          </p:cNvPr>
          <p:cNvSpPr/>
          <p:nvPr/>
        </p:nvSpPr>
        <p:spPr>
          <a:xfrm>
            <a:off x="1322199" y="4110760"/>
            <a:ext cx="2210298" cy="51846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TextBox 59">
            <a:extLst>
              <a:ext uri="{FF2B5EF4-FFF2-40B4-BE49-F238E27FC236}">
                <a16:creationId xmlns:a16="http://schemas.microsoft.com/office/drawing/2014/main" id="{4A73D967-851F-4999-9D8D-C1260460C49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94627" y="1560696"/>
            <a:ext cx="1796494" cy="50013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ctr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在线模考</a:t>
            </a:r>
            <a:endParaRPr lang="en-US" altLang="ko-KR" sz="2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id="{62BF40C9-86EB-475B-9AA8-BAEDD9B6161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91569" y="2873690"/>
            <a:ext cx="2131707" cy="50013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ctr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下载中心</a:t>
            </a:r>
            <a:endParaRPr lang="en-US" altLang="ko-KR" sz="2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59">
            <a:extLst>
              <a:ext uri="{FF2B5EF4-FFF2-40B4-BE49-F238E27FC236}">
                <a16:creationId xmlns:a16="http://schemas.microsoft.com/office/drawing/2014/main" id="{6CC11DCB-70A9-451C-B5C5-76CCAAD230F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45400" y="4119925"/>
            <a:ext cx="1796494" cy="50013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ctr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掌上环球</a:t>
            </a:r>
            <a:endParaRPr lang="en-US" altLang="ko-KR" sz="2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1B0BA49-7CD6-41C4-90BC-C4B837873FBB}"/>
              </a:ext>
            </a:extLst>
          </p:cNvPr>
          <p:cNvGrpSpPr/>
          <p:nvPr/>
        </p:nvGrpSpPr>
        <p:grpSpPr>
          <a:xfrm>
            <a:off x="4191121" y="3030389"/>
            <a:ext cx="403262" cy="403263"/>
            <a:chOff x="5556077" y="2781175"/>
            <a:chExt cx="792364" cy="792365"/>
          </a:xfrm>
        </p:grpSpPr>
        <p:sp>
          <p:nvSpPr>
            <p:cNvPr id="24" name="Oval 50">
              <a:extLst>
                <a:ext uri="{FF2B5EF4-FFF2-40B4-BE49-F238E27FC236}">
                  <a16:creationId xmlns:a16="http://schemas.microsoft.com/office/drawing/2014/main" id="{6F905467-A301-4910-AC26-E7EAE53DCD57}"/>
                </a:ext>
              </a:extLst>
            </p:cNvPr>
            <p:cNvSpPr/>
            <p:nvPr/>
          </p:nvSpPr>
          <p:spPr>
            <a:xfrm>
              <a:off x="5556077" y="2781175"/>
              <a:ext cx="792364" cy="7923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8B35360-F7B0-4E68-9BF6-B2A77D9B9C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05695" y="2930428"/>
              <a:ext cx="293129" cy="493858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82133D6B-C440-4895-8C03-1A629823E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2613" y="4660429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A5DCA53A-169C-4F82-8289-C57EC992D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6425" y="4706468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46C29F1A-5D99-4A6C-BEDC-6E00C42C9591}"/>
                  </a:ext>
                </a:extLst>
              </p:cNvPr>
              <p:cNvSpPr/>
              <p:nvPr/>
            </p:nvSpPr>
            <p:spPr bwMode="auto">
              <a:xfrm>
                <a:off x="7046112" y="4827118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EBEE959-B541-42F2-B86A-0617A37DD7FE}"/>
              </a:ext>
            </a:extLst>
          </p:cNvPr>
          <p:cNvGrpSpPr/>
          <p:nvPr/>
        </p:nvGrpSpPr>
        <p:grpSpPr>
          <a:xfrm>
            <a:off x="4706548" y="1729455"/>
            <a:ext cx="403262" cy="403263"/>
            <a:chOff x="6275397" y="1688395"/>
            <a:chExt cx="792364" cy="792365"/>
          </a:xfrm>
        </p:grpSpPr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9D447E61-672A-491A-86AC-9101A763D6F8}"/>
                </a:ext>
              </a:extLst>
            </p:cNvPr>
            <p:cNvSpPr/>
            <p:nvPr/>
          </p:nvSpPr>
          <p:spPr>
            <a:xfrm>
              <a:off x="6275397" y="1688395"/>
              <a:ext cx="792364" cy="79236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B4DE912-5D1C-490E-A1DC-C5D6F8833257}"/>
                </a:ext>
              </a:extLst>
            </p:cNvPr>
            <p:cNvGrpSpPr/>
            <p:nvPr/>
          </p:nvGrpSpPr>
          <p:grpSpPr>
            <a:xfrm>
              <a:off x="6414717" y="1849486"/>
              <a:ext cx="513724" cy="470183"/>
              <a:chOff x="2158354" y="2417495"/>
              <a:chExt cx="550987" cy="504288"/>
            </a:xfrm>
          </p:grpSpPr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C509001A-6708-466F-9A0F-B0CEA9DFA5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8354" y="2417495"/>
                <a:ext cx="357759" cy="359114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FB87C090-A60A-4B31-8CE1-5C520F9D68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4892" y="2665819"/>
                <a:ext cx="254449" cy="25596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B58CCFA-CFA1-46D2-9354-7BF98CDD2003}"/>
              </a:ext>
            </a:extLst>
          </p:cNvPr>
          <p:cNvGrpSpPr/>
          <p:nvPr/>
        </p:nvGrpSpPr>
        <p:grpSpPr>
          <a:xfrm>
            <a:off x="3664985" y="4283262"/>
            <a:ext cx="403262" cy="403263"/>
            <a:chOff x="4899179" y="3916384"/>
            <a:chExt cx="792364" cy="792365"/>
          </a:xfrm>
        </p:grpSpPr>
        <p:sp>
          <p:nvSpPr>
            <p:cNvPr id="35" name="Oval 56">
              <a:extLst>
                <a:ext uri="{FF2B5EF4-FFF2-40B4-BE49-F238E27FC236}">
                  <a16:creationId xmlns:a16="http://schemas.microsoft.com/office/drawing/2014/main" id="{D6D50DBE-3CEA-4302-AB25-29BAFDD6C4E8}"/>
                </a:ext>
              </a:extLst>
            </p:cNvPr>
            <p:cNvSpPr/>
            <p:nvPr/>
          </p:nvSpPr>
          <p:spPr>
            <a:xfrm>
              <a:off x="4899179" y="3916384"/>
              <a:ext cx="792364" cy="79236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CBAB33D5-E716-4CDD-9598-4B41324F54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072106" y="4133218"/>
              <a:ext cx="446510" cy="358697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ACF3BC8E-D52C-46D3-8DF3-4D9909E248EE}"/>
              </a:ext>
            </a:extLst>
          </p:cNvPr>
          <p:cNvSpPr/>
          <p:nvPr/>
        </p:nvSpPr>
        <p:spPr>
          <a:xfrm>
            <a:off x="4706548" y="2972311"/>
            <a:ext cx="748545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提供老师授课讲义及</a:t>
            </a: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！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CF3BC8E-D52C-46D3-8DF3-4D9909E248EE}"/>
              </a:ext>
            </a:extLst>
          </p:cNvPr>
          <p:cNvSpPr/>
          <p:nvPr/>
        </p:nvSpPr>
        <p:spPr>
          <a:xfrm>
            <a:off x="5369144" y="1639052"/>
            <a:ext cx="635856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支持在线模拟考试，交卷后系统自动评分。</a:t>
            </a:r>
          </a:p>
        </p:txBody>
      </p:sp>
      <p:grpSp>
        <p:nvGrpSpPr>
          <p:cNvPr id="49" name="Group 114">
            <a:extLst>
              <a:ext uri="{FF2B5EF4-FFF2-40B4-BE49-F238E27FC236}">
                <a16:creationId xmlns:a16="http://schemas.microsoft.com/office/drawing/2014/main" id="{EC74837B-B49B-4064-98B3-42DFA5E2A3C9}"/>
              </a:ext>
            </a:extLst>
          </p:cNvPr>
          <p:cNvGrpSpPr/>
          <p:nvPr/>
        </p:nvGrpSpPr>
        <p:grpSpPr>
          <a:xfrm>
            <a:off x="5914" y="5540727"/>
            <a:ext cx="1597483" cy="518462"/>
            <a:chOff x="0" y="2226109"/>
            <a:chExt cx="1597483" cy="518462"/>
          </a:xfrm>
          <a:solidFill>
            <a:srgbClr val="C00000"/>
          </a:solidFill>
        </p:grpSpPr>
        <p:sp>
          <p:nvSpPr>
            <p:cNvPr id="50" name="Rectangle 40">
              <a:extLst>
                <a:ext uri="{FF2B5EF4-FFF2-40B4-BE49-F238E27FC236}">
                  <a16:creationId xmlns:a16="http://schemas.microsoft.com/office/drawing/2014/main" id="{11785437-DB20-40DB-A42F-FB1196E633E8}"/>
                </a:ext>
              </a:extLst>
            </p:cNvPr>
            <p:cNvSpPr/>
            <p:nvPr/>
          </p:nvSpPr>
          <p:spPr>
            <a:xfrm>
              <a:off x="0" y="2226109"/>
              <a:ext cx="1597483" cy="518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Text Placeholder 3">
              <a:extLst>
                <a:ext uri="{FF2B5EF4-FFF2-40B4-BE49-F238E27FC236}">
                  <a16:creationId xmlns:a16="http://schemas.microsoft.com/office/drawing/2014/main" id="{2FB30A3E-F852-4EFD-A32D-544446CEDE91}"/>
                </a:ext>
              </a:extLst>
            </p:cNvPr>
            <p:cNvSpPr txBox="1"/>
            <p:nvPr/>
          </p:nvSpPr>
          <p:spPr>
            <a:xfrm>
              <a:off x="336195" y="2269897"/>
              <a:ext cx="747126" cy="430887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52" name="Freeform 41">
            <a:extLst>
              <a:ext uri="{FF2B5EF4-FFF2-40B4-BE49-F238E27FC236}">
                <a16:creationId xmlns:a16="http://schemas.microsoft.com/office/drawing/2014/main" id="{6BEB255E-4CBA-49B2-9E0F-413E61A8C42E}"/>
              </a:ext>
            </a:extLst>
          </p:cNvPr>
          <p:cNvSpPr/>
          <p:nvPr/>
        </p:nvSpPr>
        <p:spPr>
          <a:xfrm rot="16200000">
            <a:off x="1148435" y="5605188"/>
            <a:ext cx="633677" cy="274323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Pentagon 42">
            <a:extLst>
              <a:ext uri="{FF2B5EF4-FFF2-40B4-BE49-F238E27FC236}">
                <a16:creationId xmlns:a16="http://schemas.microsoft.com/office/drawing/2014/main" id="{BB7F11B8-4B5C-4DC4-A49C-47F64C5E4F4F}"/>
              </a:ext>
            </a:extLst>
          </p:cNvPr>
          <p:cNvSpPr/>
          <p:nvPr/>
        </p:nvSpPr>
        <p:spPr>
          <a:xfrm>
            <a:off x="1328112" y="5425510"/>
            <a:ext cx="2731339" cy="518462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TextBox 59">
            <a:extLst>
              <a:ext uri="{FF2B5EF4-FFF2-40B4-BE49-F238E27FC236}">
                <a16:creationId xmlns:a16="http://schemas.microsoft.com/office/drawing/2014/main" id="{62BF40C9-86EB-475B-9AA8-BAEDD9B6161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97483" y="5415607"/>
            <a:ext cx="2131707" cy="50013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ctr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每日记单词</a:t>
            </a:r>
            <a:endParaRPr lang="en-US" altLang="ko-KR" sz="2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1B0BA49-7CD6-41C4-90BC-C4B837873FBB}"/>
              </a:ext>
            </a:extLst>
          </p:cNvPr>
          <p:cNvGrpSpPr/>
          <p:nvPr/>
        </p:nvGrpSpPr>
        <p:grpSpPr>
          <a:xfrm>
            <a:off x="4197035" y="5572306"/>
            <a:ext cx="403262" cy="403263"/>
            <a:chOff x="5556077" y="2781175"/>
            <a:chExt cx="792364" cy="792365"/>
          </a:xfrm>
        </p:grpSpPr>
        <p:sp>
          <p:nvSpPr>
            <p:cNvPr id="56" name="Oval 50">
              <a:extLst>
                <a:ext uri="{FF2B5EF4-FFF2-40B4-BE49-F238E27FC236}">
                  <a16:creationId xmlns:a16="http://schemas.microsoft.com/office/drawing/2014/main" id="{6F905467-A301-4910-AC26-E7EAE53DCD57}"/>
                </a:ext>
              </a:extLst>
            </p:cNvPr>
            <p:cNvSpPr/>
            <p:nvPr/>
          </p:nvSpPr>
          <p:spPr>
            <a:xfrm>
              <a:off x="5556077" y="2781175"/>
              <a:ext cx="792364" cy="7923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B8B35360-F7B0-4E68-9BF6-B2A77D9B9C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05695" y="2930428"/>
              <a:ext cx="293129" cy="493858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82133D6B-C440-4895-8C03-1A629823E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2613" y="4660429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A5DCA53A-169C-4F82-8289-C57EC992D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6425" y="4706468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46C29F1A-5D99-4A6C-BEDC-6E00C42C9591}"/>
                  </a:ext>
                </a:extLst>
              </p:cNvPr>
              <p:cNvSpPr/>
              <p:nvPr/>
            </p:nvSpPr>
            <p:spPr bwMode="auto">
              <a:xfrm>
                <a:off x="7046112" y="4827118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4908179" y="5446015"/>
            <a:ext cx="6231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通过对单词词性、同义词，习惯用语，例句与用法等的功能的理解，加强对单词的记忆和融会贯通。</a:t>
            </a:r>
          </a:p>
        </p:txBody>
      </p:sp>
    </p:spTree>
    <p:extLst>
      <p:ext uri="{BB962C8B-B14F-4D97-AF65-F5344CB8AC3E}">
        <p14:creationId xmlns:p14="http://schemas.microsoft.com/office/powerpoint/2010/main" val="330809312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1624"/>
          <p:cNvSpPr/>
          <p:nvPr/>
        </p:nvSpPr>
        <p:spPr>
          <a:xfrm>
            <a:off x="2612776" y="1737660"/>
            <a:ext cx="6927374" cy="3880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23311" y="3476680"/>
            <a:ext cx="2085576" cy="408840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移动阅览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405863" y="4002836"/>
            <a:ext cx="2389095" cy="621237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提供环球英语多媒体资源库手机应用程序，无需客户端下载，视频已经过转码，扫描二维码，实现随时随地在线学习。</a:t>
            </a:r>
          </a:p>
        </p:txBody>
      </p:sp>
      <p:sp>
        <p:nvSpPr>
          <p:cNvPr id="22" name="Shape 1626"/>
          <p:cNvSpPr/>
          <p:nvPr/>
        </p:nvSpPr>
        <p:spPr>
          <a:xfrm flipV="1">
            <a:off x="3128759" y="3690236"/>
            <a:ext cx="1" cy="138727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Shape 1627"/>
          <p:cNvSpPr/>
          <p:nvPr/>
        </p:nvSpPr>
        <p:spPr>
          <a:xfrm flipV="1">
            <a:off x="4008289" y="2382262"/>
            <a:ext cx="1" cy="197015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Shape 1628"/>
          <p:cNvSpPr/>
          <p:nvPr/>
        </p:nvSpPr>
        <p:spPr>
          <a:xfrm flipV="1">
            <a:off x="5012693" y="1736843"/>
            <a:ext cx="1" cy="2050024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Shape 1629"/>
          <p:cNvSpPr/>
          <p:nvPr/>
        </p:nvSpPr>
        <p:spPr>
          <a:xfrm flipV="1">
            <a:off x="6159765" y="3351067"/>
            <a:ext cx="1" cy="1458532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Shape 1630"/>
          <p:cNvSpPr/>
          <p:nvPr/>
        </p:nvSpPr>
        <p:spPr>
          <a:xfrm>
            <a:off x="2903773" y="3438390"/>
            <a:ext cx="478503" cy="47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0000"/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0" tIns="19050" rIns="19050" bIns="19050" numCol="1" anchor="ctr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Shape 1636"/>
          <p:cNvSpPr/>
          <p:nvPr/>
        </p:nvSpPr>
        <p:spPr>
          <a:xfrm>
            <a:off x="3779964" y="2109221"/>
            <a:ext cx="478504" cy="47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0000"/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0" tIns="19050" rIns="19050" bIns="19050" numCol="1" anchor="ctr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Shape 1642"/>
          <p:cNvSpPr/>
          <p:nvPr/>
        </p:nvSpPr>
        <p:spPr>
          <a:xfrm>
            <a:off x="4790534" y="1297221"/>
            <a:ext cx="478504" cy="47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0000"/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0" tIns="19050" rIns="19050" bIns="19050" numCol="1" anchor="ctr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Shape 1648"/>
          <p:cNvSpPr/>
          <p:nvPr/>
        </p:nvSpPr>
        <p:spPr>
          <a:xfrm>
            <a:off x="5933003" y="4809599"/>
            <a:ext cx="478504" cy="47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0000"/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0" tIns="19050" rIns="19050" bIns="19050" numCol="1" anchor="ctr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Shape 1653"/>
          <p:cNvSpPr/>
          <p:nvPr/>
        </p:nvSpPr>
        <p:spPr>
          <a:xfrm>
            <a:off x="3070991" y="5027950"/>
            <a:ext cx="115532" cy="115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Shape 1654"/>
          <p:cNvSpPr/>
          <p:nvPr/>
        </p:nvSpPr>
        <p:spPr>
          <a:xfrm>
            <a:off x="3918419" y="4264970"/>
            <a:ext cx="179741" cy="17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Shape 1655"/>
          <p:cNvSpPr/>
          <p:nvPr/>
        </p:nvSpPr>
        <p:spPr>
          <a:xfrm>
            <a:off x="4897172" y="3674925"/>
            <a:ext cx="231043" cy="231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3" name="Shape 1656"/>
          <p:cNvSpPr/>
          <p:nvPr/>
        </p:nvSpPr>
        <p:spPr>
          <a:xfrm>
            <a:off x="6013790" y="3210992"/>
            <a:ext cx="285713" cy="285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1240095" y="1985012"/>
            <a:ext cx="2250202" cy="408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名师教学</a:t>
            </a:r>
          </a:p>
        </p:txBody>
      </p:sp>
      <p:sp>
        <p:nvSpPr>
          <p:cNvPr id="35" name="Text Placeholder 4"/>
          <p:cNvSpPr txBox="1">
            <a:spLocks/>
          </p:cNvSpPr>
          <p:nvPr/>
        </p:nvSpPr>
        <p:spPr>
          <a:xfrm>
            <a:off x="1316488" y="2448479"/>
            <a:ext cx="2252691" cy="621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聚集环球英语最权威最具影响力的师资力量。</a:t>
            </a: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5445914" y="888381"/>
            <a:ext cx="1855210" cy="408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海量课件</a:t>
            </a:r>
          </a:p>
        </p:txBody>
      </p:sp>
      <p:sp>
        <p:nvSpPr>
          <p:cNvPr id="37" name="Text Placeholder 4"/>
          <p:cNvSpPr txBox="1">
            <a:spLocks/>
          </p:cNvSpPr>
          <p:nvPr/>
        </p:nvSpPr>
        <p:spPr>
          <a:xfrm>
            <a:off x="5439171" y="1361428"/>
            <a:ext cx="2445372" cy="621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涵盖六大类几百门</a:t>
            </a:r>
            <a:r>
              <a:rPr lang="en-US" altLang="zh-CN" sz="16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20000</a:t>
            </a:r>
            <a:r>
              <a:rPr lang="zh-CN" altLang="en-US" sz="16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多集环球名师海量课程，课程设置以学生为中心，紧扣学生需求。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6607614" y="4643530"/>
            <a:ext cx="1854049" cy="408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更新及时</a:t>
            </a:r>
          </a:p>
        </p:txBody>
      </p:sp>
      <p:sp>
        <p:nvSpPr>
          <p:cNvPr id="39" name="Text Placeholder 4"/>
          <p:cNvSpPr txBox="1">
            <a:spLocks/>
          </p:cNvSpPr>
          <p:nvPr/>
        </p:nvSpPr>
        <p:spPr>
          <a:xfrm>
            <a:off x="6547638" y="5027950"/>
            <a:ext cx="2153277" cy="621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年更新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课时以上，保障资源的及时性，满足广大读者最新需求。</a:t>
            </a:r>
          </a:p>
        </p:txBody>
      </p:sp>
      <p:sp>
        <p:nvSpPr>
          <p:cNvPr id="40" name="Text Placeholder 4"/>
          <p:cNvSpPr txBox="1">
            <a:spLocks/>
          </p:cNvSpPr>
          <p:nvPr/>
        </p:nvSpPr>
        <p:spPr>
          <a:xfrm>
            <a:off x="3010803" y="3530307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id-ID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1" name="Text Placeholder 4"/>
          <p:cNvSpPr txBox="1">
            <a:spLocks/>
          </p:cNvSpPr>
          <p:nvPr/>
        </p:nvSpPr>
        <p:spPr>
          <a:xfrm>
            <a:off x="3886995" y="2187061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id-ID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2" name="Text Placeholder 4"/>
          <p:cNvSpPr txBox="1">
            <a:spLocks/>
          </p:cNvSpPr>
          <p:nvPr/>
        </p:nvSpPr>
        <p:spPr>
          <a:xfrm>
            <a:off x="4901347" y="1375064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id-ID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3" name="Text Placeholder 4"/>
          <p:cNvSpPr txBox="1">
            <a:spLocks/>
          </p:cNvSpPr>
          <p:nvPr/>
        </p:nvSpPr>
        <p:spPr>
          <a:xfrm>
            <a:off x="6040035" y="4908086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id-ID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44" name="Shape 1625"/>
          <p:cNvSpPr/>
          <p:nvPr/>
        </p:nvSpPr>
        <p:spPr>
          <a:xfrm>
            <a:off x="9647142" y="1678600"/>
            <a:ext cx="1386775" cy="1387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00000"/>
          </a:solidFill>
          <a:ln w="508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9830587" y="2198242"/>
            <a:ext cx="1019883" cy="408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id-ID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Shape 1629"/>
          <p:cNvSpPr/>
          <p:nvPr/>
        </p:nvSpPr>
        <p:spPr>
          <a:xfrm flipV="1">
            <a:off x="8449173" y="2727972"/>
            <a:ext cx="1" cy="136126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8" name="Shape 1648"/>
          <p:cNvSpPr/>
          <p:nvPr/>
        </p:nvSpPr>
        <p:spPr>
          <a:xfrm>
            <a:off x="8222411" y="3875968"/>
            <a:ext cx="478504" cy="47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0000"/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0" tIns="19050" rIns="19050" bIns="19050" numCol="1" anchor="ctr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9" name="Shape 1656"/>
          <p:cNvSpPr/>
          <p:nvPr/>
        </p:nvSpPr>
        <p:spPr>
          <a:xfrm>
            <a:off x="8303198" y="2587897"/>
            <a:ext cx="285713" cy="285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8869472" y="3945803"/>
            <a:ext cx="1854049" cy="408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资源互动</a:t>
            </a:r>
          </a:p>
        </p:txBody>
      </p:sp>
      <p:sp>
        <p:nvSpPr>
          <p:cNvPr id="51" name="Text Placeholder 4"/>
          <p:cNvSpPr txBox="1">
            <a:spLocks/>
          </p:cNvSpPr>
          <p:nvPr/>
        </p:nvSpPr>
        <p:spPr>
          <a:xfrm>
            <a:off x="8837046" y="4340682"/>
            <a:ext cx="2696471" cy="621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环球英语多媒体资源库为全视频形式，所有课程以精讲的形式更加接近面授的效果。</a:t>
            </a: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8329443" y="3974455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id-ID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id-ID" sz="16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5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p"/>
      <p:bldP spid="21" grpId="0" build="p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4" grpId="1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空心弧 14"/>
          <p:cNvSpPr/>
          <p:nvPr/>
        </p:nvSpPr>
        <p:spPr>
          <a:xfrm rot="5400000">
            <a:off x="8075613" y="2120905"/>
            <a:ext cx="2246312" cy="2246312"/>
          </a:xfrm>
          <a:prstGeom prst="blockArc">
            <a:avLst>
              <a:gd name="adj1" fmla="val 10427757"/>
              <a:gd name="adj2" fmla="val 157489"/>
              <a:gd name="adj3" fmla="val 2150"/>
            </a:avLst>
          </a:prstGeom>
          <a:solidFill>
            <a:srgbClr val="D0000E">
              <a:alpha val="80000"/>
            </a:srgbClr>
          </a:solidFill>
          <a:ln>
            <a:solidFill>
              <a:srgbClr val="D00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6364288" y="2139955"/>
            <a:ext cx="1676400" cy="125412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D0000E">
              <a:alpha val="80000"/>
            </a:srgbClr>
          </a:solidFill>
          <a:ln>
            <a:solidFill>
              <a:srgbClr val="D00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3863975" y="2155830"/>
            <a:ext cx="1412875" cy="109537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D0000E">
              <a:alpha val="80000"/>
            </a:srgbClr>
          </a:solidFill>
          <a:ln>
            <a:solidFill>
              <a:srgbClr val="D00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782888" y="1784355"/>
            <a:ext cx="839787" cy="839787"/>
          </a:xfrm>
          <a:prstGeom prst="ellipse">
            <a:avLst/>
          </a:prstGeom>
          <a:solidFill>
            <a:srgbClr val="004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48300" y="1803405"/>
            <a:ext cx="839788" cy="839787"/>
          </a:xfrm>
          <a:prstGeom prst="ellipse">
            <a:avLst/>
          </a:prstGeom>
          <a:solidFill>
            <a:srgbClr val="004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316913" y="1782767"/>
            <a:ext cx="839787" cy="839788"/>
          </a:xfrm>
          <a:prstGeom prst="ellipse">
            <a:avLst/>
          </a:prstGeom>
          <a:solidFill>
            <a:srgbClr val="004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399463" y="3833817"/>
            <a:ext cx="839787" cy="839788"/>
          </a:xfrm>
          <a:prstGeom prst="ellipse">
            <a:avLst/>
          </a:prstGeom>
          <a:solidFill>
            <a:srgbClr val="004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1941158" y="1210801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登陆图书馆网站</a:t>
            </a:r>
          </a:p>
        </p:txBody>
      </p:sp>
      <p:sp>
        <p:nvSpPr>
          <p:cNvPr id="27" name="矩形 5"/>
          <p:cNvSpPr>
            <a:spLocks noChangeArrowheads="1"/>
          </p:cNvSpPr>
          <p:nvPr/>
        </p:nvSpPr>
        <p:spPr bwMode="auto">
          <a:xfrm>
            <a:off x="5468084" y="121080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</a:t>
            </a:r>
          </a:p>
        </p:txBody>
      </p:sp>
      <p:sp>
        <p:nvSpPr>
          <p:cNvPr id="28" name="矩形 6"/>
          <p:cNvSpPr>
            <a:spLocks noChangeArrowheads="1"/>
          </p:cNvSpPr>
          <p:nvPr/>
        </p:nvSpPr>
        <p:spPr bwMode="auto">
          <a:xfrm>
            <a:off x="6726475" y="1205717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数字资源导航选择“多媒体”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29" name="矩形 7"/>
          <p:cNvSpPr>
            <a:spLocks noChangeArrowheads="1"/>
          </p:cNvSpPr>
          <p:nvPr/>
        </p:nvSpPr>
        <p:spPr bwMode="auto">
          <a:xfrm>
            <a:off x="7488872" y="4772327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开始全新的学习旅程</a:t>
            </a:r>
          </a:p>
        </p:txBody>
      </p:sp>
      <p:sp>
        <p:nvSpPr>
          <p:cNvPr id="32" name="五边形 31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378219" y="50864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563533" y="4527545"/>
            <a:ext cx="6450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或直接登陆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www.englibrary.com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开始全新的学习旅程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58284" y="5402257"/>
            <a:ext cx="7620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（图书馆</a:t>
            </a:r>
            <a:r>
              <a:rPr lang="en-US" altLang="zh-CN" sz="20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IP</a:t>
            </a: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范围内可直接登录网址使用，无需输入用户名及密码）</a:t>
            </a:r>
          </a:p>
        </p:txBody>
      </p:sp>
    </p:spTree>
    <p:extLst>
      <p:ext uri="{BB962C8B-B14F-4D97-AF65-F5344CB8AC3E}">
        <p14:creationId xmlns:p14="http://schemas.microsoft.com/office/powerpoint/2010/main" val="228932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72" y="-1"/>
            <a:ext cx="6878128" cy="674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五边形 12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920194" y="50864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920194" y="3474561"/>
            <a:ext cx="3547134" cy="72763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zh-CN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展示各大类的</a:t>
            </a:r>
            <a:r>
              <a:rPr lang="zh-CN" altLang="en-US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部分</a:t>
            </a:r>
            <a:r>
              <a:rPr lang="zh-CN" altLang="zh-CN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课程信息</a:t>
            </a:r>
            <a:r>
              <a:rPr lang="zh-CN" altLang="en-US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，包括讲师，课时数量等。</a:t>
            </a:r>
            <a:endParaRPr lang="zh-CN" altLang="zh-CN" sz="1600" dirty="0">
              <a:solidFill>
                <a:srgbClr val="0E439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920194" y="3103646"/>
            <a:ext cx="3689931" cy="13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20194" y="4655609"/>
            <a:ext cx="36899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4"/>
          <p:cNvSpPr txBox="1"/>
          <p:nvPr/>
        </p:nvSpPr>
        <p:spPr>
          <a:xfrm>
            <a:off x="1579491" y="255728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E43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整合各大类课程信息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68" y="305039"/>
            <a:ext cx="8095737" cy="638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4674187" y="1518247"/>
            <a:ext cx="1692127" cy="465827"/>
          </a:xfrm>
          <a:prstGeom prst="wedgeRoundRectCallout">
            <a:avLst>
              <a:gd name="adj1" fmla="val -27946"/>
              <a:gd name="adj2" fmla="val 146191"/>
              <a:gd name="adj3" fmla="val 16667"/>
            </a:avLst>
          </a:prstGeom>
          <a:solidFill>
            <a:srgbClr val="004392">
              <a:alpha val="59998"/>
            </a:srgbClr>
          </a:solidFill>
          <a:ln>
            <a:noFill/>
          </a:ln>
        </p:spPr>
        <p:txBody>
          <a:bodyPr rot="10800000" lIns="90170" tIns="46990" rIns="90170" bIns="46990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快速导航栏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23869" y="872226"/>
            <a:ext cx="8095737" cy="456241"/>
          </a:xfrm>
          <a:prstGeom prst="rect">
            <a:avLst/>
          </a:prstGeom>
          <a:solidFill>
            <a:srgbClr val="004392">
              <a:alpha val="45000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140181" y="2851613"/>
            <a:ext cx="1374432" cy="115685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快速导航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高效搜索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rgbClr val="004392"/>
                </a:solidFill>
                <a:latin typeface="微软雅黑" pitchFamily="34" charset="-122"/>
                <a:ea typeface="微软雅黑" pitchFamily="34" charset="-122"/>
              </a:rPr>
              <a:t>省时便捷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35536" y="2685492"/>
            <a:ext cx="2228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5536" y="4224309"/>
            <a:ext cx="2228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五边形 14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15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资源导航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(W_PH)TND0S6P@MYMPCYT(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40" y="948906"/>
            <a:ext cx="7136920" cy="525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 flipV="1">
            <a:off x="8822007" y="2055531"/>
            <a:ext cx="1979613" cy="915988"/>
          </a:xfrm>
          <a:prstGeom prst="wedgeRoundRectCallout">
            <a:avLst>
              <a:gd name="adj1" fmla="val 23208"/>
              <a:gd name="adj2" fmla="val 73139"/>
              <a:gd name="adj3" fmla="val 16667"/>
            </a:avLst>
          </a:prstGeom>
          <a:solidFill>
            <a:srgbClr val="004392">
              <a:alpha val="64998"/>
            </a:srgbClr>
          </a:solidFill>
          <a:ln>
            <a:noFill/>
          </a:ln>
        </p:spPr>
        <p:txBody>
          <a:bodyPr rot="10800000" lIns="90170" tIns="46990" rIns="90170" bIns="4699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快速检索栏</a:t>
            </a: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思源黑体 CN ExtraLight" charset="0"/>
              </a:rPr>
              <a:t>以雅思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思源黑体 CN ExtraLight" charset="0"/>
              </a:rPr>
              <a:t>6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思源黑体 CN ExtraLight" charset="0"/>
              </a:rPr>
              <a:t>分为例</a:t>
            </a: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思源黑体 CN ExtraLight" charset="0"/>
              </a:rPr>
              <a:t>检索课程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06773" y="3252317"/>
            <a:ext cx="3547134" cy="78752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zh-CN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提供简单检索，输入课程名称、讲师即可查找；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606773" y="3007600"/>
            <a:ext cx="3689931" cy="13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6770" y="4257729"/>
            <a:ext cx="36899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4"/>
          <p:cNvSpPr txBox="1"/>
          <p:nvPr/>
        </p:nvSpPr>
        <p:spPr>
          <a:xfrm>
            <a:off x="1461723" y="24720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E43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提供资源的检索</a:t>
            </a:r>
          </a:p>
        </p:txBody>
      </p:sp>
      <p:sp>
        <p:nvSpPr>
          <p:cNvPr id="10" name="五边形 9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606773" y="4996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资源检索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环球英语多媒体资源库 拷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6" y="-1"/>
            <a:ext cx="2715839" cy="7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 descr="8_]IT({8I596KE{5YGQD9}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92" y="1112808"/>
            <a:ext cx="7086440" cy="485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 rot="10800000">
            <a:off x="9465366" y="2141147"/>
            <a:ext cx="1981200" cy="677863"/>
          </a:xfrm>
          <a:prstGeom prst="wedgeRoundRectCallout">
            <a:avLst>
              <a:gd name="adj1" fmla="val 23208"/>
              <a:gd name="adj2" fmla="val 73139"/>
              <a:gd name="adj3" fmla="val 16667"/>
            </a:avLst>
          </a:prstGeom>
          <a:solidFill>
            <a:srgbClr val="004392">
              <a:alpha val="64998"/>
            </a:srgbClr>
          </a:solidFill>
          <a:ln>
            <a:noFill/>
          </a:ln>
        </p:spPr>
        <p:txBody>
          <a:bodyPr rot="10800000" lIns="90170" tIns="46990" rIns="90170" bIns="4699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快速检索栏</a:t>
            </a: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检索讲师名字</a:t>
            </a: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06773" y="3252317"/>
            <a:ext cx="3547134" cy="78752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zh-CN" sz="1600" dirty="0">
                <a:solidFill>
                  <a:srgbClr val="0E4394"/>
                </a:solidFill>
                <a:latin typeface="微软雅黑" pitchFamily="34" charset="-122"/>
                <a:ea typeface="微软雅黑" pitchFamily="34" charset="-122"/>
              </a:rPr>
              <a:t>提供简单检索，输入课程名称、讲师即可查找；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606773" y="3007600"/>
            <a:ext cx="3689931" cy="13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6770" y="4257729"/>
            <a:ext cx="36899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4"/>
          <p:cNvSpPr txBox="1"/>
          <p:nvPr/>
        </p:nvSpPr>
        <p:spPr>
          <a:xfrm>
            <a:off x="1461723" y="24720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E43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提供资源的检索</a:t>
            </a:r>
          </a:p>
        </p:txBody>
      </p:sp>
      <p:sp>
        <p:nvSpPr>
          <p:cNvPr id="10" name="五边形 9"/>
          <p:cNvSpPr/>
          <p:nvPr/>
        </p:nvSpPr>
        <p:spPr>
          <a:xfrm>
            <a:off x="0" y="489673"/>
            <a:ext cx="2743200" cy="54218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776F142B-7285-4EF3-AEF2-46B219F0DD3D}"/>
              </a:ext>
            </a:extLst>
          </p:cNvPr>
          <p:cNvSpPr txBox="1"/>
          <p:nvPr/>
        </p:nvSpPr>
        <p:spPr>
          <a:xfrm>
            <a:off x="561121" y="49915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资源检索</a:t>
            </a:r>
          </a:p>
        </p:txBody>
      </p:sp>
    </p:spTree>
    <p:extLst>
      <p:ext uri="{BB962C8B-B14F-4D97-AF65-F5344CB8AC3E}">
        <p14:creationId xmlns:p14="http://schemas.microsoft.com/office/powerpoint/2010/main" val="303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1011</Words>
  <Application>Microsoft Office PowerPoint</Application>
  <PresentationFormat>宽屏</PresentationFormat>
  <Paragraphs>141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成都联图科技有限责任公司</dc:creator>
  <cp:lastModifiedBy>李 童</cp:lastModifiedBy>
  <cp:revision>179</cp:revision>
  <dcterms:created xsi:type="dcterms:W3CDTF">2018-12-12T05:26:27Z</dcterms:created>
  <dcterms:modified xsi:type="dcterms:W3CDTF">2022-10-24T00:17:48Z</dcterms:modified>
</cp:coreProperties>
</file>