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3"/>
    <p:sldId id="277" r:id="rId4"/>
    <p:sldId id="299" r:id="rId5"/>
    <p:sldId id="335" r:id="rId6"/>
    <p:sldId id="292" r:id="rId7"/>
    <p:sldId id="346" r:id="rId8"/>
    <p:sldId id="301" r:id="rId9"/>
    <p:sldId id="303" r:id="rId10"/>
    <p:sldId id="300" r:id="rId11"/>
    <p:sldId id="305" r:id="rId12"/>
    <p:sldId id="306" r:id="rId13"/>
    <p:sldId id="328" r:id="rId14"/>
    <p:sldId id="331" r:id="rId15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A7DD"/>
    <a:srgbClr val="3D87A4"/>
    <a:srgbClr val="20546B"/>
    <a:srgbClr val="143F50"/>
    <a:srgbClr val="FDFDFD"/>
    <a:srgbClr val="6C6C6C"/>
    <a:srgbClr val="20586E"/>
    <a:srgbClr val="296984"/>
    <a:srgbClr val="F4F4F4"/>
    <a:srgbClr val="E8B5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546" y="462"/>
      </p:cViewPr>
      <p:guideLst>
        <p:guide orient="horz" pos="2160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9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E5CD-9945-48D8-9CF2-E449B1E4F2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7BD95-485B-474A-8784-54ED2A69D1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E5CD-9945-48D8-9CF2-E449B1E4F2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7BD95-485B-474A-8784-54ED2A69D1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E5CD-9945-48D8-9CF2-E449B1E4F2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7BD95-485B-474A-8784-54ED2A69D1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 userDrawn="1"/>
        </p:nvSpPr>
        <p:spPr>
          <a:xfrm>
            <a:off x="0" y="4133589"/>
            <a:ext cx="12192000" cy="2561572"/>
          </a:xfrm>
          <a:custGeom>
            <a:avLst/>
            <a:gdLst>
              <a:gd name="connsiteX0" fmla="*/ 5029201 w 12192000"/>
              <a:gd name="connsiteY0" fmla="*/ 8 h 3714757"/>
              <a:gd name="connsiteX1" fmla="*/ 9448800 w 12192000"/>
              <a:gd name="connsiteY1" fmla="*/ 1219208 h 3714757"/>
              <a:gd name="connsiteX2" fmla="*/ 12025313 w 12192000"/>
              <a:gd name="connsiteY2" fmla="*/ 814396 h 3714757"/>
              <a:gd name="connsiteX3" fmla="*/ 12192000 w 12192000"/>
              <a:gd name="connsiteY3" fmla="*/ 769230 h 3714757"/>
              <a:gd name="connsiteX4" fmla="*/ 12192000 w 12192000"/>
              <a:gd name="connsiteY4" fmla="*/ 3714757 h 3714757"/>
              <a:gd name="connsiteX5" fmla="*/ 0 w 12192000"/>
              <a:gd name="connsiteY5" fmla="*/ 3714757 h 3714757"/>
              <a:gd name="connsiteX6" fmla="*/ 0 w 12192000"/>
              <a:gd name="connsiteY6" fmla="*/ 1230256 h 3714757"/>
              <a:gd name="connsiteX7" fmla="*/ 129595 w 12192000"/>
              <a:gd name="connsiteY7" fmla="*/ 1226664 h 3714757"/>
              <a:gd name="connsiteX8" fmla="*/ 400050 w 12192000"/>
              <a:gd name="connsiteY8" fmla="*/ 1200158 h 3714757"/>
              <a:gd name="connsiteX9" fmla="*/ 5029201 w 12192000"/>
              <a:gd name="connsiteY9" fmla="*/ 8 h 3714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3714757">
                <a:moveTo>
                  <a:pt x="5029201" y="8"/>
                </a:moveTo>
                <a:cubicBezTo>
                  <a:pt x="6537325" y="3183"/>
                  <a:pt x="7931150" y="1177933"/>
                  <a:pt x="9448800" y="1219208"/>
                </a:cubicBezTo>
                <a:cubicBezTo>
                  <a:pt x="10207625" y="1239846"/>
                  <a:pt x="11155362" y="1040614"/>
                  <a:pt x="12025313" y="814396"/>
                </a:cubicBezTo>
                <a:lnTo>
                  <a:pt x="12192000" y="769230"/>
                </a:lnTo>
                <a:lnTo>
                  <a:pt x="12192000" y="3714757"/>
                </a:lnTo>
                <a:lnTo>
                  <a:pt x="0" y="3714757"/>
                </a:lnTo>
                <a:lnTo>
                  <a:pt x="0" y="1230256"/>
                </a:lnTo>
                <a:lnTo>
                  <a:pt x="129595" y="1226664"/>
                </a:lnTo>
                <a:cubicBezTo>
                  <a:pt x="221990" y="1221118"/>
                  <a:pt x="312341" y="1212461"/>
                  <a:pt x="400050" y="1200158"/>
                </a:cubicBezTo>
                <a:cubicBezTo>
                  <a:pt x="1803400" y="1003308"/>
                  <a:pt x="3521075" y="-3167"/>
                  <a:pt x="5029201" y="8"/>
                </a:cubicBezTo>
                <a:close/>
              </a:path>
            </a:pathLst>
          </a:custGeom>
          <a:solidFill>
            <a:srgbClr val="EE8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 userDrawn="1"/>
        </p:nvSpPr>
        <p:spPr>
          <a:xfrm>
            <a:off x="0" y="4296428"/>
            <a:ext cx="12192000" cy="2561572"/>
          </a:xfrm>
          <a:custGeom>
            <a:avLst/>
            <a:gdLst>
              <a:gd name="connsiteX0" fmla="*/ 5029201 w 12192000"/>
              <a:gd name="connsiteY0" fmla="*/ 8 h 3714757"/>
              <a:gd name="connsiteX1" fmla="*/ 9448800 w 12192000"/>
              <a:gd name="connsiteY1" fmla="*/ 1219208 h 3714757"/>
              <a:gd name="connsiteX2" fmla="*/ 12025313 w 12192000"/>
              <a:gd name="connsiteY2" fmla="*/ 814396 h 3714757"/>
              <a:gd name="connsiteX3" fmla="*/ 12192000 w 12192000"/>
              <a:gd name="connsiteY3" fmla="*/ 769230 h 3714757"/>
              <a:gd name="connsiteX4" fmla="*/ 12192000 w 12192000"/>
              <a:gd name="connsiteY4" fmla="*/ 3714757 h 3714757"/>
              <a:gd name="connsiteX5" fmla="*/ 0 w 12192000"/>
              <a:gd name="connsiteY5" fmla="*/ 3714757 h 3714757"/>
              <a:gd name="connsiteX6" fmla="*/ 0 w 12192000"/>
              <a:gd name="connsiteY6" fmla="*/ 1230256 h 3714757"/>
              <a:gd name="connsiteX7" fmla="*/ 129595 w 12192000"/>
              <a:gd name="connsiteY7" fmla="*/ 1226664 h 3714757"/>
              <a:gd name="connsiteX8" fmla="*/ 400050 w 12192000"/>
              <a:gd name="connsiteY8" fmla="*/ 1200158 h 3714757"/>
              <a:gd name="connsiteX9" fmla="*/ 5029201 w 12192000"/>
              <a:gd name="connsiteY9" fmla="*/ 8 h 3714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3714757">
                <a:moveTo>
                  <a:pt x="5029201" y="8"/>
                </a:moveTo>
                <a:cubicBezTo>
                  <a:pt x="6537325" y="3183"/>
                  <a:pt x="7931150" y="1177933"/>
                  <a:pt x="9448800" y="1219208"/>
                </a:cubicBezTo>
                <a:cubicBezTo>
                  <a:pt x="10207625" y="1239846"/>
                  <a:pt x="11155362" y="1040614"/>
                  <a:pt x="12025313" y="814396"/>
                </a:cubicBezTo>
                <a:lnTo>
                  <a:pt x="12192000" y="769230"/>
                </a:lnTo>
                <a:lnTo>
                  <a:pt x="12192000" y="3714757"/>
                </a:lnTo>
                <a:lnTo>
                  <a:pt x="0" y="3714757"/>
                </a:lnTo>
                <a:lnTo>
                  <a:pt x="0" y="1230256"/>
                </a:lnTo>
                <a:lnTo>
                  <a:pt x="129595" y="1226664"/>
                </a:lnTo>
                <a:cubicBezTo>
                  <a:pt x="221990" y="1221118"/>
                  <a:pt x="312341" y="1212461"/>
                  <a:pt x="400050" y="1200158"/>
                </a:cubicBezTo>
                <a:cubicBezTo>
                  <a:pt x="1803400" y="1003308"/>
                  <a:pt x="3521075" y="-3167"/>
                  <a:pt x="5029201" y="8"/>
                </a:cubicBezTo>
                <a:close/>
              </a:path>
            </a:pathLst>
          </a:custGeom>
          <a:solidFill>
            <a:srgbClr val="003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2106741" y="2007709"/>
            <a:ext cx="7978515" cy="1174053"/>
          </a:xfrm>
        </p:spPr>
        <p:txBody>
          <a:bodyPr>
            <a:normAutofit/>
          </a:bodyPr>
          <a:lstStyle>
            <a:lvl1pPr marL="0" indent="0">
              <a:buNone/>
              <a:defRPr sz="7200" b="1">
                <a:solidFill>
                  <a:srgbClr val="003E5F"/>
                </a:solidFill>
                <a:latin typeface="+mj-ea"/>
                <a:ea typeface="+mj-ea"/>
              </a:defRPr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E5CD-9945-48D8-9CF2-E449B1E4F2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7BD95-485B-474A-8784-54ED2A69D1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E5CD-9945-48D8-9CF2-E449B1E4F2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7BD95-485B-474A-8784-54ED2A69D1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E5CD-9945-48D8-9CF2-E449B1E4F2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7BD95-485B-474A-8784-54ED2A69D1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E5CD-9945-48D8-9CF2-E449B1E4F2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7BD95-485B-474A-8784-54ED2A69D1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E5CD-9945-48D8-9CF2-E449B1E4F2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7BD95-485B-474A-8784-54ED2A69D1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E5CD-9945-48D8-9CF2-E449B1E4F2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7BD95-485B-474A-8784-54ED2A69D1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E5CD-9945-48D8-9CF2-E449B1E4F2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7BD95-485B-474A-8784-54ED2A69D1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E5CD-9945-48D8-9CF2-E449B1E4F2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7BD95-485B-474A-8784-54ED2A69D1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5E5CD-9945-48D8-9CF2-E449B1E4F2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7BD95-485B-474A-8784-54ED2A69D1A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image" Target="../media/image9.png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2518611"/>
            <a:ext cx="12192000" cy="4339389"/>
          </a:xfrm>
          <a:prstGeom prst="rect">
            <a:avLst/>
          </a:prstGeom>
          <a:solidFill>
            <a:srgbClr val="418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>
            <a:off x="1724024" y="1096046"/>
            <a:ext cx="8924925" cy="4665908"/>
          </a:xfrm>
          <a:custGeom>
            <a:avLst/>
            <a:gdLst>
              <a:gd name="connsiteX0" fmla="*/ 4462463 w 8924925"/>
              <a:gd name="connsiteY0" fmla="*/ 0 h 4665908"/>
              <a:gd name="connsiteX1" fmla="*/ 8921783 w 8924925"/>
              <a:gd name="connsiteY1" fmla="*/ 475412 h 4665908"/>
              <a:gd name="connsiteX2" fmla="*/ 8924925 w 8924925"/>
              <a:gd name="connsiteY2" fmla="*/ 475412 h 4665908"/>
              <a:gd name="connsiteX3" fmla="*/ 8924925 w 8924925"/>
              <a:gd name="connsiteY3" fmla="*/ 475747 h 4665908"/>
              <a:gd name="connsiteX4" fmla="*/ 8924925 w 8924925"/>
              <a:gd name="connsiteY4" fmla="*/ 4190161 h 4665908"/>
              <a:gd name="connsiteX5" fmla="*/ 8924925 w 8924925"/>
              <a:gd name="connsiteY5" fmla="*/ 4190162 h 4665908"/>
              <a:gd name="connsiteX6" fmla="*/ 8924915 w 8924925"/>
              <a:gd name="connsiteY6" fmla="*/ 4190162 h 4665908"/>
              <a:gd name="connsiteX7" fmla="*/ 4462463 w 8924925"/>
              <a:gd name="connsiteY7" fmla="*/ 4665908 h 4665908"/>
              <a:gd name="connsiteX8" fmla="*/ 10 w 8924925"/>
              <a:gd name="connsiteY8" fmla="*/ 4190162 h 4665908"/>
              <a:gd name="connsiteX9" fmla="*/ 0 w 8924925"/>
              <a:gd name="connsiteY9" fmla="*/ 4190162 h 4665908"/>
              <a:gd name="connsiteX10" fmla="*/ 0 w 8924925"/>
              <a:gd name="connsiteY10" fmla="*/ 4190161 h 4665908"/>
              <a:gd name="connsiteX11" fmla="*/ 0 w 8924925"/>
              <a:gd name="connsiteY11" fmla="*/ 4190161 h 4665908"/>
              <a:gd name="connsiteX12" fmla="*/ 0 w 8924925"/>
              <a:gd name="connsiteY12" fmla="*/ 4190161 h 4665908"/>
              <a:gd name="connsiteX13" fmla="*/ 0 w 8924925"/>
              <a:gd name="connsiteY13" fmla="*/ 475747 h 4665908"/>
              <a:gd name="connsiteX14" fmla="*/ 0 w 8924925"/>
              <a:gd name="connsiteY14" fmla="*/ 475412 h 4665908"/>
              <a:gd name="connsiteX15" fmla="*/ 3143 w 8924925"/>
              <a:gd name="connsiteY15" fmla="*/ 475412 h 4665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924925" h="4665908">
                <a:moveTo>
                  <a:pt x="4462463" y="0"/>
                </a:moveTo>
                <a:lnTo>
                  <a:pt x="8921783" y="475412"/>
                </a:lnTo>
                <a:lnTo>
                  <a:pt x="8924925" y="475412"/>
                </a:lnTo>
                <a:lnTo>
                  <a:pt x="8924925" y="475747"/>
                </a:lnTo>
                <a:lnTo>
                  <a:pt x="8924925" y="4190161"/>
                </a:lnTo>
                <a:lnTo>
                  <a:pt x="8924925" y="4190162"/>
                </a:lnTo>
                <a:lnTo>
                  <a:pt x="8924915" y="4190162"/>
                </a:lnTo>
                <a:lnTo>
                  <a:pt x="4462463" y="4665908"/>
                </a:lnTo>
                <a:lnTo>
                  <a:pt x="10" y="4190162"/>
                </a:lnTo>
                <a:lnTo>
                  <a:pt x="0" y="4190162"/>
                </a:lnTo>
                <a:lnTo>
                  <a:pt x="0" y="4190161"/>
                </a:lnTo>
                <a:lnTo>
                  <a:pt x="0" y="4190161"/>
                </a:lnTo>
                <a:lnTo>
                  <a:pt x="0" y="4190161"/>
                </a:lnTo>
                <a:lnTo>
                  <a:pt x="0" y="475747"/>
                </a:lnTo>
                <a:lnTo>
                  <a:pt x="0" y="475412"/>
                </a:lnTo>
                <a:lnTo>
                  <a:pt x="3143" y="475412"/>
                </a:lnTo>
                <a:close/>
              </a:path>
            </a:pathLst>
          </a:custGeom>
          <a:solidFill>
            <a:srgbClr val="286881"/>
          </a:solidFill>
          <a:ln w="76200">
            <a:solidFill>
              <a:srgbClr val="F3B4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5301916" y="301962"/>
            <a:ext cx="1588168" cy="1588168"/>
          </a:xfrm>
          <a:prstGeom prst="ellipse">
            <a:avLst/>
          </a:prstGeom>
          <a:solidFill>
            <a:srgbClr val="F3B4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575560" y="2967335"/>
            <a:ext cx="7040880" cy="9220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0" cap="none" spc="0" dirty="0">
                <a:ln w="0"/>
                <a:solidFill>
                  <a:schemeClr val="bg1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rPr>
              <a:t>博学易知考研学习平台</a:t>
            </a:r>
            <a:endParaRPr lang="zh-CN" altLang="en-US" sz="5400" b="0" cap="none" spc="0" dirty="0">
              <a:ln w="0"/>
              <a:solidFill>
                <a:schemeClr val="bg1"/>
              </a:solidFill>
              <a:latin typeface="方正大黑简体" panose="02010601030101010101" pitchFamily="2" charset="-122"/>
              <a:ea typeface="方正大黑简体" panose="02010601030101010101" pitchFamily="2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"/>
          <a:srcRect t="68517"/>
          <a:stretch>
            <a:fillRect/>
          </a:stretch>
        </p:blipFill>
        <p:spPr>
          <a:xfrm>
            <a:off x="1787130" y="4241156"/>
            <a:ext cx="8820000" cy="148372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4145612" y="4300261"/>
            <a:ext cx="3914140" cy="5835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0" cap="none" spc="0" dirty="0">
                <a:ln w="0"/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全程考研    一网打尽</a:t>
            </a:r>
            <a:endParaRPr lang="zh-CN" altLang="en-US" sz="3200" b="0" cap="none" spc="0" dirty="0">
              <a:ln w="0"/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327470" y="680547"/>
            <a:ext cx="1402080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0" cap="none" spc="0" dirty="0" smtClean="0">
                <a:ln w="0"/>
                <a:solidFill>
                  <a:schemeClr val="bg1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rPr>
              <a:t>2022</a:t>
            </a:r>
            <a:endParaRPr lang="zh-CN" altLang="en-US" sz="4800" dirty="0"/>
          </a:p>
        </p:txBody>
      </p:sp>
      <p:sp>
        <p:nvSpPr>
          <p:cNvPr id="8" name="矩形 7"/>
          <p:cNvSpPr/>
          <p:nvPr userDrawn="1"/>
        </p:nvSpPr>
        <p:spPr>
          <a:xfrm>
            <a:off x="-12700" y="6371908"/>
            <a:ext cx="12204700" cy="485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zh-CN" strike="noStrike" noProof="1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浙江博学易知信息技术有限公司</a:t>
            </a:r>
            <a:endParaRPr lang="zh-CN" altLang="zh-CN" strike="noStrike" noProof="1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87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solidFill>
            <a:srgbClr val="205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-12700" y="6371908"/>
            <a:ext cx="12204700" cy="485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zh-CN" strike="noStrike" noProof="1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浙江博学易知信息技术有限公司</a:t>
            </a:r>
            <a:endParaRPr lang="zh-CN" altLang="zh-CN" strike="noStrike" noProof="1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图片 6" descr="PIOI5W62@3`T7H]B(8H6HK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0010" y="868680"/>
            <a:ext cx="5189220" cy="130111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4" name="矩形 3"/>
          <p:cNvSpPr/>
          <p:nvPr/>
        </p:nvSpPr>
        <p:spPr>
          <a:xfrm>
            <a:off x="243205" y="4794885"/>
            <a:ext cx="7232015" cy="192659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5" name="矩形 4"/>
          <p:cNvSpPr/>
          <p:nvPr/>
        </p:nvSpPr>
        <p:spPr>
          <a:xfrm>
            <a:off x="8809355" y="2704465"/>
            <a:ext cx="3039110" cy="393636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8" name="矩形 7"/>
          <p:cNvSpPr/>
          <p:nvPr/>
        </p:nvSpPr>
        <p:spPr>
          <a:xfrm>
            <a:off x="140970" y="2785110"/>
            <a:ext cx="7334250" cy="128651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  <p:bldP spid="5" grpId="0" bldLvl="0" animBg="1"/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87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solidFill>
            <a:srgbClr val="205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-12700" y="6371908"/>
            <a:ext cx="12204700" cy="485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zh-CN" strike="noStrike" noProof="1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浙江博学易知信息技术有限公司</a:t>
            </a:r>
            <a:endParaRPr lang="zh-CN" altLang="zh-CN" strike="noStrike" noProof="1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" name="图片 1" descr="E8FOS9I6V1[%JLG5G}[LOM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1325" y="98425"/>
            <a:ext cx="11507470" cy="661543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518015" y="2338070"/>
            <a:ext cx="382270" cy="56769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4" name="矩形 3"/>
          <p:cNvSpPr/>
          <p:nvPr/>
        </p:nvSpPr>
        <p:spPr>
          <a:xfrm>
            <a:off x="9538335" y="2967990"/>
            <a:ext cx="382270" cy="56769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5" name="矩形 4"/>
          <p:cNvSpPr/>
          <p:nvPr/>
        </p:nvSpPr>
        <p:spPr>
          <a:xfrm>
            <a:off x="1651635" y="558800"/>
            <a:ext cx="7691120" cy="474789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6" name="矩形 5"/>
          <p:cNvSpPr/>
          <p:nvPr/>
        </p:nvSpPr>
        <p:spPr>
          <a:xfrm>
            <a:off x="1062355" y="5672455"/>
            <a:ext cx="4884420" cy="10414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8" name="矩形 7"/>
          <p:cNvSpPr/>
          <p:nvPr/>
        </p:nvSpPr>
        <p:spPr>
          <a:xfrm>
            <a:off x="7536815" y="5570855"/>
            <a:ext cx="4228465" cy="10414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4" grpId="0" animBg="1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87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solidFill>
            <a:srgbClr val="205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-12700" y="6371908"/>
            <a:ext cx="12204700" cy="485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zh-CN" strike="noStrike" noProof="1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浙江博学易知信息技术有限公司</a:t>
            </a:r>
            <a:endParaRPr lang="zh-CN" altLang="zh-CN" strike="noStrike" noProof="1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356652" y="970671"/>
            <a:ext cx="2927341" cy="5416061"/>
            <a:chOff x="2033095" y="858129"/>
            <a:chExt cx="2927341" cy="5416061"/>
          </a:xfrm>
        </p:grpSpPr>
        <p:pic>
          <p:nvPicPr>
            <p:cNvPr id="4" name="图片 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3095" y="858129"/>
              <a:ext cx="2927341" cy="541606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2504992" y="1828800"/>
              <a:ext cx="1983545" cy="35169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914583" y="970671"/>
            <a:ext cx="2927341" cy="5416061"/>
            <a:chOff x="7505427" y="858129"/>
            <a:chExt cx="2927341" cy="5416061"/>
          </a:xfrm>
        </p:grpSpPr>
        <p:pic>
          <p:nvPicPr>
            <p:cNvPr id="5" name="图片 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5427" y="858129"/>
              <a:ext cx="2927341" cy="5416061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7970763" y="1828800"/>
              <a:ext cx="1983545" cy="35169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10" name="图片 1" descr="新博学易知微信二维码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594" y="2700142"/>
            <a:ext cx="1759317" cy="1759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/>
          <p:cNvSpPr txBox="1"/>
          <p:nvPr/>
        </p:nvSpPr>
        <p:spPr>
          <a:xfrm>
            <a:off x="3148965" y="4589780"/>
            <a:ext cx="15297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dirty="0" smtClean="0">
                <a:latin typeface="+mn-ea"/>
              </a:rPr>
              <a:t>H5</a:t>
            </a:r>
            <a:r>
              <a:rPr lang="zh-CN" altLang="en-US" b="1" dirty="0" smtClean="0">
                <a:latin typeface="+mn-ea"/>
              </a:rPr>
              <a:t>微信版</a:t>
            </a:r>
            <a:endParaRPr lang="en-US" altLang="zh-CN" b="1" dirty="0" smtClean="0">
              <a:latin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698882" y="4589530"/>
            <a:ext cx="135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 smtClean="0">
                <a:latin typeface="+mn-ea"/>
              </a:rPr>
              <a:t>微信公众号</a:t>
            </a:r>
            <a:endParaRPr lang="zh-CN" altLang="en-US" b="1" dirty="0">
              <a:latin typeface="+mn-ea"/>
            </a:endParaRPr>
          </a:p>
        </p:txBody>
      </p:sp>
      <p:pic>
        <p:nvPicPr>
          <p:cNvPr id="9" name="图片 8" descr="考研H5微信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5925" y="2713355"/>
            <a:ext cx="1729105" cy="172910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901464" y="2269552"/>
            <a:ext cx="6784041" cy="1174053"/>
          </a:xfrm>
        </p:spPr>
        <p:txBody>
          <a:bodyPr/>
          <a:lstStyle/>
          <a:p>
            <a:r>
              <a:rPr lang="en-US" altLang="zh-CN" dirty="0" smtClean="0"/>
              <a:t>THANK YOU</a:t>
            </a:r>
            <a:r>
              <a:rPr lang="zh-CN" altLang="en-US" dirty="0" smtClean="0"/>
              <a:t>！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2169795" y="4760595"/>
            <a:ext cx="5625465" cy="15678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浙江博学易知信息技术有限公司</a:t>
            </a:r>
            <a:endParaRPr lang="zh-CN" altLang="en-US" sz="240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地址：杭州市滨江区江陵路88号万轮科技园7号楼</a:t>
            </a:r>
            <a:endParaRPr lang="zh-CN" altLang="en-US" sz="140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电话：</a:t>
            </a:r>
            <a:endParaRPr lang="zh-CN" altLang="en-US" sz="140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邮箱：</a:t>
            </a:r>
            <a:endParaRPr lang="zh-CN" altLang="en-US" sz="140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网址：http://www.twbxyz.net/html/homeKy/</a:t>
            </a:r>
            <a:endParaRPr lang="zh-CN" altLang="en-US" sz="140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87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solidFill>
            <a:srgbClr val="205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-12700" y="6371908"/>
            <a:ext cx="12204700" cy="485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zh-CN" strike="noStrike" noProof="1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浙江博学易知信息技术有限公司</a:t>
            </a:r>
            <a:endParaRPr lang="zh-CN" altLang="zh-CN" strike="noStrike" noProof="1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9" name="组合 26"/>
          <p:cNvGrpSpPr/>
          <p:nvPr/>
        </p:nvGrpSpPr>
        <p:grpSpPr>
          <a:xfrm>
            <a:off x="904875" y="721360"/>
            <a:ext cx="2844800" cy="549275"/>
            <a:chOff x="1425" y="1161"/>
            <a:chExt cx="4480" cy="864"/>
          </a:xfrm>
        </p:grpSpPr>
        <p:sp>
          <p:nvSpPr>
            <p:cNvPr id="10" name="文本框 1"/>
            <p:cNvSpPr txBox="1"/>
            <p:nvPr/>
          </p:nvSpPr>
          <p:spPr>
            <a:xfrm>
              <a:off x="2071" y="1161"/>
              <a:ext cx="3834" cy="8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2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访问方式</a:t>
              </a:r>
              <a:endPara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流程图: 合并 13"/>
            <p:cNvSpPr/>
            <p:nvPr/>
          </p:nvSpPr>
          <p:spPr>
            <a:xfrm rot="16200000">
              <a:off x="1302" y="1357"/>
              <a:ext cx="680" cy="453"/>
            </a:xfrm>
            <a:prstGeom prst="flowChartMerge">
              <a:avLst/>
            </a:prstGeom>
            <a:noFill/>
            <a:ln w="6350">
              <a:solidFill>
                <a:schemeClr val="accent1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p>
              <a:pPr algn="ctr" fontAlgn="base"/>
              <a:endParaRPr lang="zh-CN" altLang="en-US" strike="noStrike" noProof="1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315085" y="1482090"/>
            <a:ext cx="9608820" cy="2527593"/>
            <a:chOff x="2133600" y="1650991"/>
            <a:chExt cx="8050889" cy="2336809"/>
          </a:xfrm>
        </p:grpSpPr>
        <p:sp>
          <p:nvSpPr>
            <p:cNvPr id="31" name="矩形 30"/>
            <p:cNvSpPr/>
            <p:nvPr/>
          </p:nvSpPr>
          <p:spPr>
            <a:xfrm>
              <a:off x="2133600" y="2794000"/>
              <a:ext cx="2278636" cy="1193800"/>
            </a:xfrm>
            <a:prstGeom prst="rect">
              <a:avLst/>
            </a:prstGeom>
            <a:solidFill>
              <a:srgbClr val="EE86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2" name="平行四边形 31"/>
            <p:cNvSpPr/>
            <p:nvPr/>
          </p:nvSpPr>
          <p:spPr>
            <a:xfrm rot="16200000">
              <a:off x="3368168" y="2943732"/>
              <a:ext cx="1574800" cy="513336"/>
            </a:xfrm>
            <a:prstGeom prst="parallelogram">
              <a:avLst>
                <a:gd name="adj" fmla="val 7723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3898900" y="2412991"/>
              <a:ext cx="2279015" cy="1344930"/>
            </a:xfrm>
            <a:prstGeom prst="rect">
              <a:avLst/>
            </a:prstGeom>
            <a:solidFill>
              <a:srgbClr val="003E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4" name="平行四边形 33"/>
            <p:cNvSpPr/>
            <p:nvPr/>
          </p:nvSpPr>
          <p:spPr>
            <a:xfrm rot="16200000">
              <a:off x="5133467" y="2562730"/>
              <a:ext cx="1574800" cy="513336"/>
            </a:xfrm>
            <a:prstGeom prst="parallelogram">
              <a:avLst>
                <a:gd name="adj" fmla="val 7723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5664200" y="2031991"/>
              <a:ext cx="2392045" cy="1417955"/>
            </a:xfrm>
            <a:prstGeom prst="rect">
              <a:avLst/>
            </a:prstGeom>
            <a:solidFill>
              <a:srgbClr val="EE86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6" name="平行四边形 35"/>
            <p:cNvSpPr/>
            <p:nvPr/>
          </p:nvSpPr>
          <p:spPr>
            <a:xfrm rot="16200000">
              <a:off x="6898766" y="2181726"/>
              <a:ext cx="1574800" cy="513336"/>
            </a:xfrm>
            <a:prstGeom prst="parallelogram">
              <a:avLst>
                <a:gd name="adj" fmla="val 7723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7429498" y="1650991"/>
              <a:ext cx="2278636" cy="1193800"/>
            </a:xfrm>
            <a:prstGeom prst="rect">
              <a:avLst/>
            </a:prstGeom>
            <a:solidFill>
              <a:srgbClr val="003E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8" name="直角三角形 37"/>
            <p:cNvSpPr/>
            <p:nvPr/>
          </p:nvSpPr>
          <p:spPr>
            <a:xfrm rot="13500000">
              <a:off x="9002805" y="1657235"/>
              <a:ext cx="1182056" cy="1181311"/>
            </a:xfrm>
            <a:prstGeom prst="rtTriangle">
              <a:avLst/>
            </a:prstGeom>
            <a:solidFill>
              <a:srgbClr val="003E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/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2283384" y="2841089"/>
              <a:ext cx="1803097" cy="783152"/>
              <a:chOff x="2283384" y="2841089"/>
              <a:chExt cx="1803097" cy="783152"/>
            </a:xfrm>
          </p:grpSpPr>
          <p:sp>
            <p:nvSpPr>
              <p:cNvPr id="40" name="文本框 39"/>
              <p:cNvSpPr txBox="1"/>
              <p:nvPr/>
            </p:nvSpPr>
            <p:spPr>
              <a:xfrm>
                <a:off x="2283384" y="3283740"/>
                <a:ext cx="1803097" cy="340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dirty="0">
                    <a:solidFill>
                      <a:schemeClr val="bg1"/>
                    </a:solidFill>
                  </a:rPr>
                  <a:t>进入</a:t>
                </a:r>
                <a:r>
                  <a:rPr lang="zh-CN" altLang="en-US" dirty="0" smtClean="0">
                    <a:solidFill>
                      <a:schemeClr val="bg1"/>
                    </a:solidFill>
                  </a:rPr>
                  <a:t>学校网站首页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2283384" y="2841089"/>
                <a:ext cx="1293533" cy="368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000" dirty="0" smtClean="0">
                    <a:solidFill>
                      <a:schemeClr val="bg1"/>
                    </a:solidFill>
                  </a:rPr>
                  <a:t>第一步</a:t>
                </a:r>
                <a:endParaRPr lang="zh-CN" alt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4087083" y="2465461"/>
              <a:ext cx="1465729" cy="1039006"/>
              <a:chOff x="2283384" y="2841089"/>
              <a:chExt cx="1465729" cy="1039006"/>
            </a:xfrm>
          </p:grpSpPr>
          <p:sp>
            <p:nvSpPr>
              <p:cNvPr id="43" name="文本框 42"/>
              <p:cNvSpPr txBox="1"/>
              <p:nvPr/>
            </p:nvSpPr>
            <p:spPr>
              <a:xfrm>
                <a:off x="2283384" y="3283632"/>
                <a:ext cx="1465729" cy="596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dirty="0" smtClean="0">
                    <a:solidFill>
                      <a:schemeClr val="bg1"/>
                    </a:solidFill>
                  </a:rPr>
                  <a:t>进入学校图书馆首页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2283384" y="2841089"/>
                <a:ext cx="1293533" cy="368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000" dirty="0" smtClean="0">
                    <a:solidFill>
                      <a:schemeClr val="bg1"/>
                    </a:solidFill>
                  </a:rPr>
                  <a:t>第二步</a:t>
                </a:r>
                <a:endParaRPr lang="zh-CN" alt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5852382" y="2085537"/>
              <a:ext cx="1729105" cy="1039058"/>
              <a:chOff x="2283384" y="2841089"/>
              <a:chExt cx="1729105" cy="1039058"/>
            </a:xfrm>
          </p:grpSpPr>
          <p:sp>
            <p:nvSpPr>
              <p:cNvPr id="46" name="文本框 45"/>
              <p:cNvSpPr txBox="1"/>
              <p:nvPr/>
            </p:nvSpPr>
            <p:spPr>
              <a:xfrm>
                <a:off x="2283384" y="3283684"/>
                <a:ext cx="1729105" cy="596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dirty="0" smtClean="0">
                    <a:solidFill>
                      <a:schemeClr val="bg1"/>
                    </a:solidFill>
                  </a:rPr>
                  <a:t>找到资源导航，点击数字资源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2283384" y="2841089"/>
                <a:ext cx="1293533" cy="368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000" dirty="0" smtClean="0">
                    <a:solidFill>
                      <a:schemeClr val="bg1"/>
                    </a:solidFill>
                  </a:rPr>
                  <a:t>第三步</a:t>
                </a:r>
                <a:endParaRPr lang="zh-CN" alt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7642501" y="1695434"/>
              <a:ext cx="1775460" cy="1039058"/>
              <a:chOff x="2283384" y="2841089"/>
              <a:chExt cx="1775460" cy="1039058"/>
            </a:xfrm>
          </p:grpSpPr>
          <p:sp>
            <p:nvSpPr>
              <p:cNvPr id="49" name="文本框 48"/>
              <p:cNvSpPr txBox="1"/>
              <p:nvPr/>
            </p:nvSpPr>
            <p:spPr>
              <a:xfrm>
                <a:off x="2283384" y="3283684"/>
                <a:ext cx="1775460" cy="596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dirty="0" smtClean="0">
                    <a:solidFill>
                      <a:schemeClr val="bg1"/>
                    </a:solidFill>
                  </a:rPr>
                  <a:t>找到博学易知考研数据库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2283384" y="2841089"/>
                <a:ext cx="1293533" cy="368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000" dirty="0" smtClean="0">
                    <a:solidFill>
                      <a:schemeClr val="bg1"/>
                    </a:solidFill>
                  </a:rPr>
                  <a:t>第四步</a:t>
                </a:r>
                <a:endParaRPr lang="zh-CN" altLang="en-US" sz="2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2133600" y="4758690"/>
            <a:ext cx="6181090" cy="586105"/>
            <a:chOff x="2133601" y="5002306"/>
            <a:chExt cx="4889500" cy="585793"/>
          </a:xfrm>
        </p:grpSpPr>
        <p:sp>
          <p:nvSpPr>
            <p:cNvPr id="52" name="圆角矩形 51"/>
            <p:cNvSpPr/>
            <p:nvPr/>
          </p:nvSpPr>
          <p:spPr>
            <a:xfrm>
              <a:off x="2133601" y="5002306"/>
              <a:ext cx="4347882" cy="585793"/>
            </a:xfrm>
            <a:prstGeom prst="roundRect">
              <a:avLst>
                <a:gd name="adj" fmla="val 43940"/>
              </a:avLst>
            </a:prstGeom>
            <a:solidFill>
              <a:schemeClr val="bg1"/>
            </a:solidFill>
            <a:ln w="28575">
              <a:solidFill>
                <a:srgbClr val="003E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2384426" y="5064536"/>
              <a:ext cx="4638675" cy="460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dirty="0" smtClean="0"/>
                <a:t>www.twbxyz.net/html/homeKy</a:t>
              </a:r>
              <a:endParaRPr lang="en-US" altLang="zh-CN" sz="2400" dirty="0" smtClean="0"/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6516293" y="5081652"/>
              <a:ext cx="358643" cy="499234"/>
              <a:chOff x="6328785" y="5079659"/>
              <a:chExt cx="358643" cy="499234"/>
            </a:xfrm>
          </p:grpSpPr>
          <p:sp>
            <p:nvSpPr>
              <p:cNvPr id="55" name="圆角矩形 54"/>
              <p:cNvSpPr/>
              <p:nvPr/>
            </p:nvSpPr>
            <p:spPr>
              <a:xfrm rot="2904737">
                <a:off x="6536454" y="5427919"/>
                <a:ext cx="244709" cy="57239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 bwMode="auto">
              <a:xfrm>
                <a:off x="6328785" y="5079659"/>
                <a:ext cx="302262" cy="30225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/>
                <a:endParaRPr lang="zh-CN" altLang="en-US" noProof="1"/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87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solidFill>
            <a:srgbClr val="205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rot="21115229">
            <a:off x="1148116" y="2162163"/>
            <a:ext cx="2011680" cy="15684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800" b="0" cap="none" spc="0" dirty="0">
                <a:ln w="0"/>
                <a:solidFill>
                  <a:srgbClr val="2B6580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rPr>
              <a:t>考研</a:t>
            </a:r>
            <a:endParaRPr lang="zh-CN" altLang="en-US" sz="4800" b="0" cap="none" spc="0" dirty="0">
              <a:ln w="0"/>
              <a:solidFill>
                <a:srgbClr val="2B6580"/>
              </a:solidFill>
              <a:latin typeface="方正大黑简体" panose="02010601030101010101" pitchFamily="2" charset="-122"/>
              <a:ea typeface="方正大黑简体" panose="02010601030101010101" pitchFamily="2" charset="-122"/>
            </a:endParaRPr>
          </a:p>
          <a:p>
            <a:pPr algn="ctr"/>
            <a:r>
              <a:rPr lang="zh-CN" altLang="en-US" sz="4800" b="0" cap="none" spc="0" dirty="0">
                <a:ln w="0"/>
                <a:solidFill>
                  <a:srgbClr val="2B6580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rPr>
              <a:t>数据库</a:t>
            </a:r>
            <a:endParaRPr lang="zh-CN" altLang="en-US" sz="4800" b="0" cap="none" spc="0" dirty="0">
              <a:ln w="0"/>
              <a:solidFill>
                <a:srgbClr val="2B6580"/>
              </a:solidFill>
              <a:latin typeface="方正大黑简体" panose="02010601030101010101" pitchFamily="2" charset="-122"/>
              <a:ea typeface="方正大黑简体" panose="02010601030101010101" pitchFamily="2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546280" y="1408360"/>
            <a:ext cx="2753529" cy="446226"/>
          </a:xfrm>
          <a:prstGeom prst="line">
            <a:avLst/>
          </a:prstGeom>
          <a:ln w="28575">
            <a:solidFill>
              <a:srgbClr val="E1E1E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1003480" y="4567680"/>
            <a:ext cx="2753529" cy="446226"/>
          </a:xfrm>
          <a:prstGeom prst="line">
            <a:avLst/>
          </a:prstGeom>
          <a:ln w="28575">
            <a:solidFill>
              <a:srgbClr val="E1E1E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1023917" y="4659174"/>
            <a:ext cx="2753529" cy="446226"/>
          </a:xfrm>
          <a:prstGeom prst="line">
            <a:avLst/>
          </a:prstGeom>
          <a:ln w="28575">
            <a:solidFill>
              <a:srgbClr val="E1E1E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3432810" y="197485"/>
            <a:ext cx="8629650" cy="60007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>
              <a:lnSpc>
                <a:spcPct val="160000"/>
              </a:lnSpc>
            </a:pPr>
            <a:r>
              <a:rPr lang="zh-CN" altLang="en-US" sz="2000" b="1" cap="none" spc="0" dirty="0" smtClean="0">
                <a:ln w="0"/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简介：</a:t>
            </a:r>
            <a:r>
              <a:rPr lang="zh-CN" altLang="en-US" sz="2000" b="0" cap="none" spc="0" dirty="0" smtClean="0">
                <a:ln w="0"/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《博学易知考研数据库》是最全面最专业的考研资讯平台，亦是国内首家突破20000</a:t>
            </a:r>
            <a:r>
              <a:rPr lang="en-US" altLang="zh-CN" sz="2000" b="0" cap="none" spc="0" dirty="0" smtClean="0">
                <a:ln w="0"/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000" b="0" cap="none" spc="0" dirty="0" smtClean="0">
                <a:ln w="0"/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课时的专业考研视频数据库。</a:t>
            </a:r>
            <a:endParaRPr lang="zh-CN" altLang="en-US" sz="2000" b="0" cap="none" spc="0" dirty="0" smtClean="0">
              <a:ln w="0"/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2000" b="1" cap="none" spc="0" dirty="0" smtClean="0">
                <a:ln w="0"/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内容：</a:t>
            </a:r>
            <a:r>
              <a:rPr lang="zh-CN" altLang="en-US" sz="2000" b="0" cap="none" spc="0" dirty="0" smtClean="0">
                <a:ln w="0"/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覆盖考研政治、考研英语、考研数学、经济类联考、管理类联考、法律硕士、金融硕士、新闻硕士、资产评估硕士等3</a:t>
            </a:r>
            <a:r>
              <a:rPr lang="en-US" altLang="zh-CN" sz="2000" b="0" cap="none" spc="0" dirty="0" smtClean="0">
                <a:ln w="0"/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000" b="0" cap="none" spc="0" dirty="0" smtClean="0">
                <a:ln w="0"/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门专业课程。提供从导学、基础、强化、冲刺系列的考研课程。</a:t>
            </a:r>
            <a:endParaRPr lang="zh-CN" altLang="en-US" sz="2000" b="0" cap="none" spc="0" dirty="0" smtClean="0">
              <a:ln w="0"/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2000" b="0" cap="none" spc="0" dirty="0" smtClean="0">
                <a:ln w="0"/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b="1" cap="none" spc="0" dirty="0" smtClean="0">
                <a:ln w="0"/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模块：</a:t>
            </a:r>
            <a:r>
              <a:rPr lang="zh-CN" altLang="en-US" sz="2000" dirty="0" smtClean="0">
                <a:ln w="0"/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考前辅导、名校宝典、铭师讲堂、</a:t>
            </a:r>
            <a:r>
              <a:rPr lang="zh-CN" altLang="en-US" sz="2000" b="0" cap="none" spc="0" dirty="0" smtClean="0">
                <a:ln w="0"/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考研公共课、考研专业课、小语种考研、英语四六级、考研特训营八大模块，满足各类考研人员需求。</a:t>
            </a:r>
            <a:endParaRPr lang="zh-CN" altLang="en-US" sz="2000" b="0" cap="none" spc="0" dirty="0" smtClean="0">
              <a:ln w="0"/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2000" b="0" cap="none" spc="0" dirty="0" smtClean="0">
                <a:ln w="0"/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b="1" cap="none" spc="0" dirty="0" smtClean="0">
                <a:ln w="0"/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特点：</a:t>
            </a:r>
            <a:r>
              <a:rPr lang="zh-CN" altLang="en-US" sz="2000" b="0" cap="none" spc="0" dirty="0" smtClean="0">
                <a:ln w="0"/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国内唯一提供从考研考前辅导、名校考研专业解析、考研公共课、考研专业课、行业顶尖名师辅导、考研复试全过程课程的考研数据库。课程内容按照考研大纲的需求进行录制，保持完整的课程体系。</a:t>
            </a:r>
            <a:endParaRPr lang="zh-CN" altLang="en-US" sz="2000" b="0" cap="none" spc="0" dirty="0" smtClean="0">
              <a:ln w="0"/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2000" b="1" cap="none" spc="0" dirty="0" smtClean="0">
                <a:ln w="0"/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版权：</a:t>
            </a:r>
            <a:r>
              <a:rPr lang="zh-CN" altLang="en-US" sz="2000" b="0" cap="none" spc="0" dirty="0" smtClean="0">
                <a:ln w="0"/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与国内顶尖的考研辅导机构、考研出版社合作，大量视频为独家签约版权。</a:t>
            </a:r>
            <a:endParaRPr lang="zh-CN" altLang="en-US" sz="2000" b="0" cap="none" spc="0" dirty="0" smtClean="0">
              <a:ln w="0"/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-12700" y="6371908"/>
            <a:ext cx="12204700" cy="485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zh-CN" strike="noStrike" noProof="1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浙江博学易知信息技术有限公司</a:t>
            </a:r>
            <a:endParaRPr lang="zh-CN" altLang="zh-CN" strike="noStrike" noProof="1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87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solidFill>
            <a:srgbClr val="205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546280" y="1408360"/>
            <a:ext cx="2753529" cy="446226"/>
          </a:xfrm>
          <a:prstGeom prst="line">
            <a:avLst/>
          </a:prstGeom>
          <a:ln w="28575">
            <a:solidFill>
              <a:srgbClr val="E1E1E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1003480" y="4567680"/>
            <a:ext cx="2753529" cy="446226"/>
          </a:xfrm>
          <a:prstGeom prst="line">
            <a:avLst/>
          </a:prstGeom>
          <a:ln w="28575">
            <a:solidFill>
              <a:srgbClr val="E1E1E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1023917" y="4659174"/>
            <a:ext cx="2753529" cy="446226"/>
          </a:xfrm>
          <a:prstGeom prst="line">
            <a:avLst/>
          </a:prstGeom>
          <a:ln w="28575">
            <a:solidFill>
              <a:srgbClr val="E1E1E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 rot="21115229">
            <a:off x="107351" y="2412988"/>
            <a:ext cx="3230880" cy="15684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p>
            <a:pPr algn="ctr"/>
            <a:r>
              <a:rPr lang="zh-CN" altLang="zh-CN" sz="4800" b="0" cap="none" spc="0" dirty="0">
                <a:ln w="0"/>
                <a:solidFill>
                  <a:schemeClr val="bg1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rPr>
              <a:t>平台的</a:t>
            </a:r>
            <a:endParaRPr lang="zh-CN" altLang="zh-CN" sz="4800" b="0" cap="none" spc="0" dirty="0">
              <a:ln w="0"/>
              <a:solidFill>
                <a:schemeClr val="bg1"/>
              </a:solidFill>
              <a:latin typeface="方正大黑简体" panose="02010601030101010101" pitchFamily="2" charset="-122"/>
              <a:ea typeface="方正大黑简体" panose="02010601030101010101" pitchFamily="2" charset="-122"/>
            </a:endParaRPr>
          </a:p>
          <a:p>
            <a:pPr algn="ctr"/>
            <a:r>
              <a:rPr lang="zh-CN" altLang="zh-CN" sz="4800" b="0" cap="none" spc="0" dirty="0">
                <a:ln w="0"/>
                <a:solidFill>
                  <a:schemeClr val="bg1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rPr>
              <a:t>优势与价值</a:t>
            </a:r>
            <a:endParaRPr lang="zh-CN" altLang="zh-CN" sz="4800" b="0" cap="none" spc="0" dirty="0">
              <a:ln w="0"/>
              <a:solidFill>
                <a:schemeClr val="bg1"/>
              </a:solidFill>
              <a:latin typeface="方正大黑简体" panose="02010601030101010101" pitchFamily="2" charset="-122"/>
              <a:ea typeface="方正大黑简体" panose="02010601030101010101" pitchFamily="2" charset="-122"/>
            </a:endParaRPr>
          </a:p>
        </p:txBody>
      </p:sp>
      <p:pic>
        <p:nvPicPr>
          <p:cNvPr id="5" name="图片 4" descr="AX$S9Y1~F]MC09PWO[}AI_K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56660" y="322580"/>
            <a:ext cx="5944870" cy="2894330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4878070" y="3703320"/>
            <a:ext cx="6560820" cy="277749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>
              <a:lnSpc>
                <a:spcPct val="170000"/>
              </a:lnSpc>
            </a:pPr>
            <a:r>
              <a:rPr lang="zh-CN" altLang="en-US" b="1" dirty="0" smtClean="0">
                <a:ln w="0"/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对学生：</a:t>
            </a:r>
            <a:r>
              <a:rPr lang="zh-CN" altLang="en-US" dirty="0" smtClean="0">
                <a:ln w="0"/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提供考研考前、考中、考后全过程的体系化考研辅导课程，帮助学生更好的通过考研考试。</a:t>
            </a:r>
            <a:endParaRPr lang="zh-CN" altLang="en-US" b="0" cap="none" spc="0" dirty="0" smtClean="0">
              <a:ln w="0"/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</a:pPr>
            <a:r>
              <a:rPr lang="zh-CN" altLang="en-US" b="1" dirty="0" smtClean="0">
                <a:ln w="0"/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对老师：</a:t>
            </a:r>
            <a:r>
              <a:rPr lang="zh-CN" altLang="en-US" dirty="0" smtClean="0">
                <a:ln w="0"/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帮助老师第一时间获取最前沿的考研辅导资源，辅助老师更好的开展考研辅导工作和教学工作</a:t>
            </a:r>
            <a:r>
              <a:rPr lang="zh-CN" altLang="en-US" dirty="0" smtClean="0">
                <a:ln w="0"/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b="0" cap="none" spc="0" dirty="0" smtClean="0">
              <a:ln w="0"/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</a:pPr>
            <a:r>
              <a:rPr lang="zh-CN" altLang="en-US" b="1" dirty="0" smtClean="0">
                <a:ln w="0"/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对学校：</a:t>
            </a:r>
            <a:r>
              <a:rPr lang="zh-CN" altLang="en-US" dirty="0" smtClean="0">
                <a:ln w="0"/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响应国家教育部加强本科教育的号召，丰富学生学习内容，提高本校研究生升学率，提高学校教学水平。</a:t>
            </a:r>
            <a:endParaRPr lang="zh-CN" altLang="en-US" b="0" cap="none" spc="0" dirty="0" smtClean="0">
              <a:ln w="0"/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87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solidFill>
            <a:srgbClr val="205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-12700" y="6371908"/>
            <a:ext cx="12204700" cy="485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zh-CN" strike="noStrike" noProof="1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浙江博学易知信息技术有限公司</a:t>
            </a:r>
            <a:endParaRPr lang="zh-CN" altLang="zh-CN" strike="noStrike" noProof="1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4337" name="组合 26"/>
          <p:cNvGrpSpPr/>
          <p:nvPr/>
        </p:nvGrpSpPr>
        <p:grpSpPr>
          <a:xfrm>
            <a:off x="899478" y="157163"/>
            <a:ext cx="2850197" cy="521907"/>
            <a:chOff x="1417" y="1161"/>
            <a:chExt cx="4488" cy="820"/>
          </a:xfrm>
        </p:grpSpPr>
        <p:sp>
          <p:nvSpPr>
            <p:cNvPr id="14338" name="文本框 1"/>
            <p:cNvSpPr txBox="1"/>
            <p:nvPr/>
          </p:nvSpPr>
          <p:spPr>
            <a:xfrm>
              <a:off x="2071" y="1161"/>
              <a:ext cx="3834" cy="8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2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考研首页</a:t>
              </a:r>
              <a:endPara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" name="流程图: 合并 1"/>
            <p:cNvSpPr/>
            <p:nvPr/>
          </p:nvSpPr>
          <p:spPr>
            <a:xfrm rot="16200000">
              <a:off x="1303" y="1358"/>
              <a:ext cx="680" cy="453"/>
            </a:xfrm>
            <a:prstGeom prst="flowChartMerge">
              <a:avLst/>
            </a:prstGeom>
            <a:noFill/>
            <a:ln w="6350">
              <a:solidFill>
                <a:schemeClr val="accent1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</p:grpSp>
      <p:sp>
        <p:nvSpPr>
          <p:cNvPr id="24" name="矩形 23"/>
          <p:cNvSpPr/>
          <p:nvPr/>
        </p:nvSpPr>
        <p:spPr>
          <a:xfrm>
            <a:off x="3250579" y="219116"/>
            <a:ext cx="4759325" cy="4603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p>
            <a:pPr algn="ctr"/>
            <a:r>
              <a:rPr lang="zh-CN" altLang="en-US" sz="2400" b="0" cap="none" spc="0" dirty="0">
                <a:ln w="0"/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www.twbxyz.net/html/homeKy/</a:t>
            </a:r>
            <a:endParaRPr lang="zh-CN" altLang="en-US" sz="2400" b="0" cap="none" spc="0" dirty="0">
              <a:ln w="0"/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 descr="考研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157480"/>
            <a:ext cx="12035790" cy="621538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959475" y="2040255"/>
            <a:ext cx="5673725" cy="167449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87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solidFill>
            <a:srgbClr val="205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-12700" y="6371908"/>
            <a:ext cx="12204700" cy="485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zh-CN" strike="noStrike" noProof="1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浙江博学易知信息技术有限公司</a:t>
            </a:r>
            <a:endParaRPr lang="zh-CN" altLang="zh-CN" strike="noStrike" noProof="1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4337" name="组合 26"/>
          <p:cNvGrpSpPr/>
          <p:nvPr/>
        </p:nvGrpSpPr>
        <p:grpSpPr>
          <a:xfrm>
            <a:off x="899478" y="157163"/>
            <a:ext cx="2850197" cy="521907"/>
            <a:chOff x="1417" y="1161"/>
            <a:chExt cx="4488" cy="820"/>
          </a:xfrm>
        </p:grpSpPr>
        <p:sp>
          <p:nvSpPr>
            <p:cNvPr id="14338" name="文本框 1"/>
            <p:cNvSpPr txBox="1"/>
            <p:nvPr/>
          </p:nvSpPr>
          <p:spPr>
            <a:xfrm>
              <a:off x="2071" y="1161"/>
              <a:ext cx="3834" cy="8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2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考研首页</a:t>
              </a:r>
              <a:endPara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" name="流程图: 合并 1"/>
            <p:cNvSpPr/>
            <p:nvPr/>
          </p:nvSpPr>
          <p:spPr>
            <a:xfrm rot="16200000">
              <a:off x="1303" y="1358"/>
              <a:ext cx="680" cy="453"/>
            </a:xfrm>
            <a:prstGeom prst="flowChartMerge">
              <a:avLst/>
            </a:prstGeom>
            <a:noFill/>
            <a:ln w="6350">
              <a:solidFill>
                <a:schemeClr val="accent1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</p:grpSp>
      <p:sp>
        <p:nvSpPr>
          <p:cNvPr id="24" name="矩形 23"/>
          <p:cNvSpPr/>
          <p:nvPr/>
        </p:nvSpPr>
        <p:spPr>
          <a:xfrm>
            <a:off x="3250579" y="219116"/>
            <a:ext cx="4759325" cy="4603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p>
            <a:pPr algn="ctr"/>
            <a:r>
              <a:rPr lang="zh-CN" altLang="en-US" sz="2400" b="0" cap="none" spc="0" dirty="0">
                <a:ln w="0"/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www.twbxyz.net/html/homeKy/</a:t>
            </a:r>
            <a:endParaRPr lang="zh-CN" altLang="en-US" sz="2400" b="0" cap="none" spc="0" dirty="0">
              <a:ln w="0"/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 descr="考研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157480"/>
            <a:ext cx="12035790" cy="621538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5410" y="4605020"/>
            <a:ext cx="11754485" cy="1645285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87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solidFill>
            <a:srgbClr val="205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-12700" y="6371908"/>
            <a:ext cx="12204700" cy="485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zh-CN" strike="noStrike" noProof="1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浙江博学易知信息技术有限公司</a:t>
            </a:r>
            <a:endParaRPr lang="zh-CN" altLang="zh-CN" strike="noStrike" noProof="1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图片 3" descr="I]YF7IJE6~5QTF~G{O4GFH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110" y="116840"/>
            <a:ext cx="11947525" cy="662432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615440" y="410845"/>
            <a:ext cx="4641850" cy="50355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5" name="矩形 4"/>
          <p:cNvSpPr/>
          <p:nvPr/>
        </p:nvSpPr>
        <p:spPr>
          <a:xfrm>
            <a:off x="1751330" y="5300980"/>
            <a:ext cx="6362700" cy="50355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bldLvl="0" animBg="1"/>
      <p:bldP spid="5" grpId="0" bldLvl="0" animBg="1"/>
      <p:bldP spid="5" grpId="1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87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solidFill>
            <a:srgbClr val="205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-12700" y="6371908"/>
            <a:ext cx="12204700" cy="485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zh-CN" strike="noStrike" noProof="1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浙江博学易知信息技术有限公司</a:t>
            </a:r>
            <a:endParaRPr lang="zh-CN" altLang="zh-CN" strike="noStrike" noProof="1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" name="图片 1" descr="}QPVVOJR~I8W}J1FN5WB~[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87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solidFill>
            <a:srgbClr val="205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-12700" y="6371908"/>
            <a:ext cx="12204700" cy="485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zh-CN" strike="noStrike" noProof="1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浙江博学易知信息技术有限公司</a:t>
            </a:r>
            <a:endParaRPr lang="zh-CN" altLang="zh-CN" strike="noStrike" noProof="1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图片 7" descr="考研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90170"/>
            <a:ext cx="12192635" cy="646239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80340" y="1738630"/>
            <a:ext cx="1328420" cy="4255135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4995,&quot;width&quot;:10260}"/>
</p:tagLst>
</file>

<file path=ppt/tags/tag2.xml><?xml version="1.0" encoding="utf-8"?>
<p:tagLst xmlns:p="http://schemas.openxmlformats.org/presentationml/2006/main">
  <p:tag name="KSO_WM_UNIT_PLACING_PICTURE_USER_VIEWPORT" val="{&quot;height&quot;:9788,&quot;width&quot;:18954}"/>
</p:tagLst>
</file>

<file path=ppt/tags/tag3.xml><?xml version="1.0" encoding="utf-8"?>
<p:tagLst xmlns:p="http://schemas.openxmlformats.org/presentationml/2006/main">
  <p:tag name="KSO_WM_UNIT_PLACING_PICTURE_USER_VIEWPORT" val="{&quot;height&quot;:9788,&quot;width&quot;:18954}"/>
</p:tagLst>
</file>

<file path=ppt/tags/tag4.xml><?xml version="1.0" encoding="utf-8"?>
<p:tagLst xmlns:p="http://schemas.openxmlformats.org/presentationml/2006/main">
  <p:tag name="KSO_WM_UNIT_PLACING_PICTURE_USER_VIEWPORT" val="{&quot;height&quot;:9799,&quot;width&quot;:19200}"/>
</p:tagLst>
</file>

<file path=ppt/tags/tag5.xml><?xml version="1.0" encoding="utf-8"?>
<p:tagLst xmlns:p="http://schemas.openxmlformats.org/presentationml/2006/main">
  <p:tag name="KSO_WM_UNIT_PLACING_PICTURE_USER_VIEWPORT" val="{&quot;height&quot;:7740,&quot;width&quot;:16200}"/>
</p:tagLst>
</file>

<file path=ppt/tags/tag6.xml><?xml version="1.0" encoding="utf-8"?>
<p:tagLst xmlns:p="http://schemas.openxmlformats.org/presentationml/2006/main">
  <p:tag name="KSO_WM_UNIT_PLACING_PICTURE_USER_VIEWPORT" val="{&quot;height&quot;:8529.2299212598427,&quot;width&quot;:4609.9858267716536}"/>
</p:tagLst>
</file>

<file path=ppt/tags/tag7.xml><?xml version="1.0" encoding="utf-8"?>
<p:tagLst xmlns:p="http://schemas.openxmlformats.org/presentationml/2006/main">
  <p:tag name="KSO_WM_UNIT_PLACING_PICTURE_USER_VIEWPORT" val="{&quot;height&quot;:8529.2299212598427,&quot;width&quot;:4609.9858267716536}"/>
</p:tagLst>
</file>

<file path=ppt/tags/tag8.xml><?xml version="1.0" encoding="utf-8"?>
<p:tagLst xmlns:p="http://schemas.openxmlformats.org/presentationml/2006/main">
  <p:tag name="KSO_WM_UNIT_PLACING_PICTURE_USER_VIEWPORT" val="{&quot;height&quot;:2770.5779527559057,&quot;width&quot;:2770.5779527559057}"/>
</p:tagLst>
</file>

<file path=ppt/tags/tag9.xml><?xml version="1.0" encoding="utf-8"?>
<p:tagLst xmlns:p="http://schemas.openxmlformats.org/presentationml/2006/main">
  <p:tag name="KSO_WPP_MARK_KEY" val="474544e5-9a34-4f10-818d-1b8b7e319f02"/>
  <p:tag name="COMMONDATA" val="eyJoZGlkIjoiZDM2MzQ2MDY0M2RkZGVlMjg2YWRhYzA0ODVmZWFkMGY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915</Words>
  <Application>WPS 演示</Application>
  <PresentationFormat>自定义</PresentationFormat>
  <Paragraphs>84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Arial</vt:lpstr>
      <vt:lpstr>宋体</vt:lpstr>
      <vt:lpstr>Wingdings</vt:lpstr>
      <vt:lpstr>方正大黑简体</vt:lpstr>
      <vt:lpstr>黑体</vt:lpstr>
      <vt:lpstr>微软雅黑</vt:lpstr>
      <vt:lpstr>楷体</vt:lpstr>
      <vt:lpstr>Calibri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后阳     杭州干将</cp:lastModifiedBy>
  <cp:revision>40</cp:revision>
  <dcterms:created xsi:type="dcterms:W3CDTF">2014-10-07T13:09:00Z</dcterms:created>
  <dcterms:modified xsi:type="dcterms:W3CDTF">2022-10-24T06:26:52Z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2052-11.1.0.12598</vt:lpwstr>
  </property>
  <property fmtid="{D5CDD505-2E9C-101B-9397-08002B2CF9AE}" pid="3" name="ICV">
    <vt:lpwstr>0D9D17715A8747B3A1A3E3BDAA14E298</vt:lpwstr>
  </property>
</Properties>
</file>