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96" r:id="rId4"/>
    <p:sldId id="256" r:id="rId5"/>
    <p:sldId id="269" r:id="rId6"/>
    <p:sldId id="270" r:id="rId7"/>
    <p:sldId id="273" r:id="rId8"/>
    <p:sldId id="262" r:id="rId9"/>
    <p:sldId id="261" r:id="rId10"/>
    <p:sldId id="263" r:id="rId11"/>
    <p:sldId id="264" r:id="rId12"/>
    <p:sldId id="265" r:id="rId13"/>
    <p:sldId id="266" r:id="rId14"/>
    <p:sldId id="286" r:id="rId15"/>
    <p:sldId id="287" r:id="rId16"/>
    <p:sldId id="275" r:id="rId17"/>
    <p:sldId id="280" r:id="rId18"/>
    <p:sldId id="281" r:id="rId19"/>
    <p:sldId id="282" r:id="rId20"/>
    <p:sldId id="283" r:id="rId21"/>
    <p:sldId id="284" r:id="rId22"/>
    <p:sldId id="285" r:id="rId23"/>
    <p:sldId id="259" r:id="rId24"/>
  </p:sldIdLst>
  <p:sldSz cx="9144000" cy="6858000" type="screen4x3"/>
  <p:notesSz cx="6858000" cy="9144000"/>
  <p:custDataLst>
    <p:tags r:id="rId28"/>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E937"/>
    <a:srgbClr val="CCFF99"/>
    <a:srgbClr val="008080"/>
    <a:srgbClr val="009999"/>
    <a:srgbClr val="9999FF"/>
    <a:srgbClr val="3A0000"/>
    <a:srgbClr val="92B54B"/>
    <a:srgbClr val="7AB8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87" d="100"/>
          <a:sy n="87" d="100"/>
        </p:scale>
        <p:origin x="-1330" y="-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gs" Target="tags/tag2.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5" name="日期占位符 3"/>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CD09BD5-1033-4DF3-BF4F-EEA07178F549}"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5"/>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563708C-D974-4D78-A350-4FC878D1346E}"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5"/>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1269A9B-4BA7-4C41-8639-C23D7E22B438}"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5"/>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708E2C5-8EAF-4E88-9D35-5F177B55BBE6}"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5"/>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FB69E99-A218-4F16-BB73-CF6B4249D33C}"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5"/>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2"/>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840B8D3-F772-4110-8440-39903F978AF6}"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2"/>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B7C50BD-B864-465E-BB45-FE680CE54331}"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页脚占位符 7"/>
          <p:cNvSpPr>
            <a:spLocks noGrp="1"/>
          </p:cNvSpPr>
          <p:nvPr>
            <p:ph type="ftr" sz="quarter" idx="13"/>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灯片编号占位符 8"/>
          <p:cNvSpPr>
            <a:spLocks noGrp="1"/>
          </p:cNvSpPr>
          <p:nvPr>
            <p:ph type="sldNum" sz="quarter" idx="14"/>
          </p:nvPr>
        </p:nvSpPr>
        <p:spPr>
          <a:xfrm>
            <a:off x="6553200" y="6356350"/>
            <a:ext cx="2133600" cy="365125"/>
          </a:xfrm>
          <a:prstGeom prst="rect">
            <a:avLst/>
          </a:prstGeom>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5" name="日期占位符 2"/>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92B8174-C812-4C5E-BC5A-5092F3C95D3D}"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3"/>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4"/>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5" name="日期占位符 1"/>
          <p:cNvSpPr>
            <a:spLocks noGrp="1"/>
          </p:cNvSpPr>
          <p:nvPr>
            <p:ph type="dt" sz="half" idx="2"/>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41E1E291-9903-427D-8764-290A14B26C6E}"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2"/>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3"/>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2"/>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F02849B-AF26-4D38-96B9-25359A61F76A}"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2"/>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F159214-A1F9-4C28-876E-783283B7E433}"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4"/>
          </p:nvPr>
        </p:nvSpPr>
        <p:spPr>
          <a:xfrm>
            <a:off x="6553200" y="6356350"/>
            <a:ext cx="2133600" cy="365125"/>
          </a:xfrm>
          <a:prstGeom prst="rect">
            <a:avLst/>
          </a:prstGeom>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2" descr="C:\Documents and Settings\liangt\桌面\重点产品PPT\ceilogo_中文_RGB.jpg"/>
          <p:cNvPicPr>
            <a:picLocks noChangeAspect="1"/>
          </p:cNvPicPr>
          <p:nvPr userDrawn="1"/>
        </p:nvPicPr>
        <p:blipFill>
          <a:blip r:embed="rId12"/>
          <a:stretch>
            <a:fillRect/>
          </a:stretch>
        </p:blipFill>
        <p:spPr>
          <a:xfrm>
            <a:off x="539750" y="260350"/>
            <a:ext cx="2232025" cy="458788"/>
          </a:xfrm>
          <a:prstGeom prst="rect">
            <a:avLst/>
          </a:prstGeom>
          <a:noFill/>
          <a:ln w="9525">
            <a:noFill/>
          </a:ln>
        </p:spPr>
      </p:pic>
      <p:cxnSp>
        <p:nvCxnSpPr>
          <p:cNvPr id="8" name="直接连接符 7"/>
          <p:cNvCxnSpPr/>
          <p:nvPr/>
        </p:nvCxnSpPr>
        <p:spPr>
          <a:xfrm>
            <a:off x="0" y="836613"/>
            <a:ext cx="9144000" cy="0"/>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6597650"/>
            <a:ext cx="9144000" cy="0"/>
          </a:xfrm>
          <a:prstGeom prst="line">
            <a:avLst/>
          </a:prstGeom>
          <a:ln w="635000">
            <a:solidFill>
              <a:srgbClr val="003399"/>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矩形 3"/>
          <p:cNvSpPr/>
          <p:nvPr/>
        </p:nvSpPr>
        <p:spPr>
          <a:xfrm>
            <a:off x="2214563" y="2143125"/>
            <a:ext cx="5032375" cy="1503363"/>
          </a:xfrm>
          <a:prstGeom prst="rect">
            <a:avLst/>
          </a:prstGeom>
          <a:noFill/>
          <a:ln w="9525">
            <a:noFill/>
          </a:ln>
        </p:spPr>
        <p:txBody>
          <a:bodyPr>
            <a:spAutoFit/>
          </a:bodyPr>
          <a:p>
            <a:pPr algn="ctr">
              <a:lnSpc>
                <a:spcPts val="4000"/>
              </a:lnSpc>
              <a:spcAft>
                <a:spcPts val="3000"/>
              </a:spcAft>
            </a:pPr>
            <a:r>
              <a:rPr lang="zh-CN" altLang="en-US" sz="5400" b="1" dirty="0">
                <a:solidFill>
                  <a:srgbClr val="009999"/>
                </a:solidFill>
                <a:latin typeface="华文新魏" panose="02010800040101010101" pitchFamily="2" charset="-122"/>
                <a:ea typeface="华文新魏" panose="02010800040101010101" pitchFamily="2" charset="-122"/>
              </a:rPr>
              <a:t>中经专网</a:t>
            </a:r>
            <a:endParaRPr lang="en-US" altLang="zh-CN" sz="5400" b="1" dirty="0">
              <a:solidFill>
                <a:srgbClr val="009999"/>
              </a:solidFill>
              <a:latin typeface="华文新魏" panose="02010800040101010101" pitchFamily="2" charset="-122"/>
              <a:ea typeface="华文新魏" panose="02010800040101010101" pitchFamily="2" charset="-122"/>
            </a:endParaRPr>
          </a:p>
          <a:p>
            <a:pPr algn="ctr">
              <a:lnSpc>
                <a:spcPts val="4000"/>
              </a:lnSpc>
              <a:spcAft>
                <a:spcPts val="3000"/>
              </a:spcAft>
            </a:pPr>
            <a:r>
              <a:rPr lang="zh-CN" altLang="en-US" sz="5400" b="1" dirty="0">
                <a:solidFill>
                  <a:srgbClr val="009999"/>
                </a:solidFill>
                <a:latin typeface="华文新魏" panose="02010800040101010101" pitchFamily="2" charset="-122"/>
                <a:ea typeface="华文新魏" panose="02010800040101010101" pitchFamily="2" charset="-122"/>
              </a:rPr>
              <a:t>内容和使用介绍</a:t>
            </a:r>
            <a:endParaRPr lang="en-US" altLang="zh-CN" sz="5400" b="1" dirty="0">
              <a:solidFill>
                <a:srgbClr val="009999"/>
              </a:solidFill>
              <a:latin typeface="华文新魏" panose="02010800040101010101" pitchFamily="2" charset="-122"/>
              <a:ea typeface="华文新魏" panose="02010800040101010101" pitchFamily="2" charset="-122"/>
            </a:endParaRPr>
          </a:p>
        </p:txBody>
      </p:sp>
      <p:sp>
        <p:nvSpPr>
          <p:cNvPr id="13315" name="TextBox 4"/>
          <p:cNvSpPr txBox="1"/>
          <p:nvPr/>
        </p:nvSpPr>
        <p:spPr>
          <a:xfrm>
            <a:off x="1643063" y="4500563"/>
            <a:ext cx="6264275" cy="496887"/>
          </a:xfrm>
          <a:prstGeom prst="rect">
            <a:avLst/>
          </a:prstGeom>
          <a:noFill/>
          <a:ln w="9525">
            <a:noFill/>
          </a:ln>
        </p:spPr>
        <p:txBody>
          <a:bodyPr>
            <a:spAutoFit/>
          </a:bodyPr>
          <a:p>
            <a:pPr algn="ctr">
              <a:lnSpc>
                <a:spcPct val="150000"/>
              </a:lnSpc>
            </a:pPr>
            <a:r>
              <a:rPr lang="zh-CN" altLang="en-US" sz="2000" b="1" dirty="0">
                <a:solidFill>
                  <a:srgbClr val="003399"/>
                </a:solidFill>
                <a:latin typeface="宋体" panose="02010600030101010101" pitchFamily="2" charset="-122"/>
                <a:ea typeface="Arial Unicode MS" pitchFamily="34" charset="-122"/>
              </a:rPr>
              <a:t>中经网数据有限公司</a:t>
            </a:r>
            <a:endParaRPr lang="en-US" altLang="zh-CN" sz="2000" b="1" dirty="0">
              <a:solidFill>
                <a:srgbClr val="003399"/>
              </a:solidFill>
              <a:latin typeface="宋体" panose="02010600030101010101" pitchFamily="2" charset="-122"/>
              <a:ea typeface="Arial Unicode MS" pitchFamily="34" charset="-122"/>
            </a:endParaRPr>
          </a:p>
        </p:txBody>
      </p:sp>
      <p:sp>
        <p:nvSpPr>
          <p:cNvPr id="5" name="TextBox 4"/>
          <p:cNvSpPr txBox="1"/>
          <p:nvPr/>
        </p:nvSpPr>
        <p:spPr>
          <a:xfrm>
            <a:off x="5429250" y="357188"/>
            <a:ext cx="3500438" cy="369888"/>
          </a:xfrm>
          <a:prstGeom prst="rect">
            <a:avLst/>
          </a:prstGeom>
          <a:noFill/>
        </p:spPr>
        <p:txBody>
          <a:bodyPr>
            <a:spAutoFit/>
          </a:bodyPr>
          <a:lstStyle/>
          <a:p>
            <a:pPr marR="0" algn="ctr" defTabSz="914400">
              <a:buClrTx/>
              <a:buSzTx/>
              <a:buFontTx/>
              <a:buNone/>
              <a:defRPr/>
            </a:pPr>
            <a:r>
              <a:rPr kumimoji="0" lang="zh-CN" altLang="en-US" kern="1200" cap="none" spc="0" normalizeH="0" baseline="0" noProof="0" dirty="0">
                <a:latin typeface="+mj-ea"/>
                <a:ea typeface="+mj-ea"/>
                <a:cs typeface="+mn-cs"/>
              </a:rPr>
              <a:t>中经专网  </a:t>
            </a:r>
            <a:r>
              <a:rPr kumimoji="0" lang="en-US" altLang="zh-CN" kern="1200" cap="none" spc="0" normalizeH="0" baseline="0" noProof="0" dirty="0">
                <a:latin typeface="+mj-ea"/>
                <a:ea typeface="+mj-ea"/>
                <a:cs typeface="+mn-cs"/>
              </a:rPr>
              <a:t>http://ibe.cei.cn</a:t>
            </a:r>
            <a:endParaRPr kumimoji="0" lang="zh-CN" altLang="en-US" kern="1200" cap="none" spc="0" normalizeH="0" baseline="0" noProof="0" dirty="0">
              <a:latin typeface="+mj-ea"/>
              <a:ea typeface="+mj-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 Box 3"/>
          <p:cNvSpPr txBox="1"/>
          <p:nvPr/>
        </p:nvSpPr>
        <p:spPr>
          <a:xfrm>
            <a:off x="468313" y="981075"/>
            <a:ext cx="3024187" cy="396875"/>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Calibri" panose="020F0502020204030204" pitchFamily="34" charset="0"/>
                <a:ea typeface="幼圆" panose="02010509060101010101" pitchFamily="49" charset="-122"/>
              </a:rPr>
              <a:t>行业频道</a:t>
            </a:r>
            <a:endParaRPr lang="en-US" altLang="zh-CN" sz="2000" b="1" dirty="0">
              <a:solidFill>
                <a:srgbClr val="C3E937"/>
              </a:solidFill>
              <a:latin typeface="Calibri" panose="020F0502020204030204" pitchFamily="34" charset="0"/>
              <a:ea typeface="幼圆" panose="02010509060101010101" pitchFamily="49" charset="-122"/>
            </a:endParaRPr>
          </a:p>
        </p:txBody>
      </p:sp>
      <p:sp>
        <p:nvSpPr>
          <p:cNvPr id="21507" name="Text Box 6"/>
          <p:cNvSpPr txBox="1"/>
          <p:nvPr/>
        </p:nvSpPr>
        <p:spPr>
          <a:xfrm>
            <a:off x="468313" y="1557338"/>
            <a:ext cx="8280400" cy="2246312"/>
          </a:xfrm>
          <a:prstGeom prst="rect">
            <a:avLst/>
          </a:prstGeom>
          <a:noFill/>
          <a:ln w="9525">
            <a:noFill/>
          </a:ln>
        </p:spPr>
        <p:txBody>
          <a:bodyPr>
            <a:spAutoFit/>
          </a:bodyPr>
          <a:p>
            <a:pPr>
              <a:spcBef>
                <a:spcPct val="50000"/>
              </a:spcBef>
              <a:buClr>
                <a:srgbClr val="FF9900"/>
              </a:buClr>
            </a:pPr>
            <a:r>
              <a:rPr lang="zh-CN" altLang="en-US" sz="2000" b="1" dirty="0">
                <a:solidFill>
                  <a:schemeClr val="tx2"/>
                </a:solidFill>
                <a:latin typeface="宋体" panose="02010600030101010101" pitchFamily="2" charset="-122"/>
              </a:rPr>
              <a:t> ★ </a:t>
            </a:r>
            <a:r>
              <a:rPr lang="zh-CN" altLang="en-US" sz="2000" b="1" dirty="0">
                <a:solidFill>
                  <a:srgbClr val="008080"/>
                </a:solidFill>
                <a:latin typeface="Times New Roman" panose="02020603050405020304" pitchFamily="18" charset="0"/>
                <a:ea typeface="幼圆" panose="02010509060101010101" pitchFamily="49" charset="-122"/>
              </a:rPr>
              <a:t>反映我国行业发展状况和国家产业政策动向等内容， 按照信息载体</a:t>
            </a:r>
            <a:endParaRPr lang="en-US" altLang="zh-CN"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rgbClr val="008080"/>
                </a:solidFill>
                <a:latin typeface="Times New Roman" panose="02020603050405020304" pitchFamily="18" charset="0"/>
                <a:ea typeface="幼圆" panose="02010509060101010101" pitchFamily="49" charset="-122"/>
              </a:rPr>
              <a:t>        属性和国标行业 分类组织信息内容</a:t>
            </a:r>
            <a:endParaRPr lang="zh-CN" altLang="en-US"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 </a:t>
            </a:r>
            <a:r>
              <a:rPr lang="zh-CN" altLang="en-US" sz="2000" b="1" dirty="0">
                <a:solidFill>
                  <a:srgbClr val="008080"/>
                </a:solidFill>
                <a:latin typeface="Times New Roman" panose="02020603050405020304" pitchFamily="18" charset="0"/>
                <a:ea typeface="幼圆" panose="02010509060101010101" pitchFamily="49" charset="-122"/>
              </a:rPr>
              <a:t>揭示行业发展阶段结构及竞争态势 ，判断行业投资价值，提示行业</a:t>
            </a:r>
            <a:endParaRPr lang="en-US" altLang="zh-CN"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rgbClr val="008080"/>
                </a:solidFill>
                <a:latin typeface="Times New Roman" panose="02020603050405020304" pitchFamily="18" charset="0"/>
                <a:ea typeface="幼圆" panose="02010509060101010101" pitchFamily="49" charset="-122"/>
              </a:rPr>
              <a:t>        风 险，为行业投资和行业规划管理服务</a:t>
            </a:r>
            <a:endParaRPr lang="zh-CN" altLang="en-US"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 </a:t>
            </a:r>
            <a:r>
              <a:rPr lang="zh-CN" altLang="en-US" sz="2000" b="1" dirty="0">
                <a:solidFill>
                  <a:srgbClr val="008080"/>
                </a:solidFill>
                <a:latin typeface="Times New Roman" panose="02020603050405020304" pitchFamily="18" charset="0"/>
                <a:ea typeface="幼圆" panose="02010509060101010101" pitchFamily="49" charset="-122"/>
              </a:rPr>
              <a:t>有中经网对行业发展状况和产业政策动向的独立观点</a:t>
            </a:r>
            <a:endParaRPr lang="zh-CN" altLang="en-US" sz="2000" b="1" dirty="0">
              <a:solidFill>
                <a:srgbClr val="008080"/>
              </a:solidFill>
              <a:latin typeface="Times New Roman" panose="02020603050405020304" pitchFamily="18" charset="0"/>
              <a:ea typeface="幼圆" panose="02010509060101010101" pitchFamily="49" charset="-122"/>
            </a:endParaRPr>
          </a:p>
        </p:txBody>
      </p:sp>
      <p:pic>
        <p:nvPicPr>
          <p:cNvPr id="21508" name="Picture 2" descr="C:\Documents and Settings\liangt\桌面\中经专网-行业.png"/>
          <p:cNvPicPr>
            <a:picLocks noChangeAspect="1"/>
          </p:cNvPicPr>
          <p:nvPr/>
        </p:nvPicPr>
        <p:blipFill>
          <a:blip r:embed="rId1"/>
          <a:stretch>
            <a:fillRect/>
          </a:stretch>
        </p:blipFill>
        <p:spPr>
          <a:xfrm>
            <a:off x="900113" y="3789363"/>
            <a:ext cx="7272337" cy="2341562"/>
          </a:xfrm>
          <a:prstGeom prst="rect">
            <a:avLst/>
          </a:prstGeom>
          <a:noFill/>
          <a:ln w="9525">
            <a:noFill/>
          </a:ln>
        </p:spPr>
      </p:pic>
      <p:sp>
        <p:nvSpPr>
          <p:cNvPr id="6" name="圆角矩形 5"/>
          <p:cNvSpPr/>
          <p:nvPr/>
        </p:nvSpPr>
        <p:spPr>
          <a:xfrm>
            <a:off x="6286500" y="214313"/>
            <a:ext cx="2676525"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内容框架</a:t>
            </a:r>
            <a:r>
              <a:rPr kumimoji="0" lang="en-US" altLang="zh-CN" sz="1800" b="1" i="0" u="none" strike="noStrike" kern="1200" cap="none" spc="0" normalizeH="0" baseline="0" noProof="0" dirty="0">
                <a:ln>
                  <a:noFill/>
                </a:ln>
                <a:solidFill>
                  <a:schemeClr val="lt1"/>
                </a:solidFill>
                <a:effectLst/>
                <a:uLnTx/>
                <a:uFillTx/>
                <a:latin typeface="+mn-lt"/>
                <a:ea typeface="+mn-ea"/>
                <a:cs typeface="+mn-cs"/>
              </a:rPr>
              <a:t>-</a:t>
            </a: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板块介绍</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2" descr="C:\Documents and Settings\liangt\桌面\中经专网-地区.png"/>
          <p:cNvPicPr>
            <a:picLocks noChangeAspect="1"/>
          </p:cNvPicPr>
          <p:nvPr/>
        </p:nvPicPr>
        <p:blipFill>
          <a:blip r:embed="rId1"/>
          <a:stretch>
            <a:fillRect/>
          </a:stretch>
        </p:blipFill>
        <p:spPr>
          <a:xfrm>
            <a:off x="971550" y="3860800"/>
            <a:ext cx="7112000" cy="2422525"/>
          </a:xfrm>
          <a:prstGeom prst="rect">
            <a:avLst/>
          </a:prstGeom>
          <a:noFill/>
          <a:ln w="9525">
            <a:noFill/>
          </a:ln>
        </p:spPr>
      </p:pic>
      <p:sp>
        <p:nvSpPr>
          <p:cNvPr id="22531" name="Text Box 3"/>
          <p:cNvSpPr txBox="1"/>
          <p:nvPr/>
        </p:nvSpPr>
        <p:spPr>
          <a:xfrm>
            <a:off x="468313" y="981075"/>
            <a:ext cx="3024187" cy="396875"/>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Calibri" panose="020F0502020204030204" pitchFamily="34" charset="0"/>
                <a:ea typeface="幼圆" panose="02010509060101010101" pitchFamily="49" charset="-122"/>
              </a:rPr>
              <a:t>区域频道</a:t>
            </a:r>
            <a:endParaRPr lang="en-US" altLang="zh-CN" sz="2000" b="1" dirty="0">
              <a:solidFill>
                <a:srgbClr val="C3E937"/>
              </a:solidFill>
              <a:latin typeface="Calibri" panose="020F0502020204030204" pitchFamily="34" charset="0"/>
              <a:ea typeface="幼圆" panose="02010509060101010101" pitchFamily="49" charset="-122"/>
            </a:endParaRPr>
          </a:p>
        </p:txBody>
      </p:sp>
      <p:sp>
        <p:nvSpPr>
          <p:cNvPr id="22532" name="Text Box 6"/>
          <p:cNvSpPr txBox="1"/>
          <p:nvPr/>
        </p:nvSpPr>
        <p:spPr>
          <a:xfrm>
            <a:off x="396875" y="1557338"/>
            <a:ext cx="8424863" cy="2246312"/>
          </a:xfrm>
          <a:prstGeom prst="rect">
            <a:avLst/>
          </a:prstGeom>
          <a:noFill/>
          <a:ln w="9525">
            <a:noFill/>
          </a:ln>
        </p:spPr>
        <p:txBody>
          <a:bodyPr>
            <a:spAutoFit/>
          </a:bodyPr>
          <a:p>
            <a:pPr>
              <a:spcBef>
                <a:spcPct val="50000"/>
              </a:spcBef>
              <a:buClr>
                <a:srgbClr val="FF9900"/>
              </a:buClr>
            </a:pPr>
            <a:r>
              <a:rPr lang="zh-CN" altLang="en-US" sz="2000" b="1" dirty="0">
                <a:solidFill>
                  <a:schemeClr val="tx2"/>
                </a:solidFill>
                <a:latin typeface="宋体" panose="02010600030101010101" pitchFamily="2" charset="-122"/>
              </a:rPr>
              <a:t>  ★ </a:t>
            </a:r>
            <a:r>
              <a:rPr lang="zh-CN" altLang="en-US" sz="2000" b="1" dirty="0">
                <a:solidFill>
                  <a:srgbClr val="008080"/>
                </a:solidFill>
                <a:latin typeface="Times New Roman" panose="02020603050405020304" pitchFamily="18" charset="0"/>
                <a:ea typeface="幼圆" panose="02010509060101010101" pitchFamily="49" charset="-122"/>
              </a:rPr>
              <a:t>反映我国区域经济状况和国家区域经济政策等内容</a:t>
            </a:r>
            <a:endParaRPr lang="zh-CN" altLang="en-US"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 </a:t>
            </a:r>
            <a:r>
              <a:rPr lang="zh-CN" altLang="en-US" sz="2000" b="1" dirty="0">
                <a:solidFill>
                  <a:srgbClr val="008080"/>
                </a:solidFill>
                <a:latin typeface="Times New Roman" panose="02020603050405020304" pitchFamily="18" charset="0"/>
                <a:ea typeface="幼圆" panose="02010509060101010101" pitchFamily="49" charset="-122"/>
              </a:rPr>
              <a:t>从信息内容载体属性和行政区划的维度组织信息内容</a:t>
            </a:r>
            <a:endParaRPr lang="zh-CN" altLang="en-US"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 </a:t>
            </a:r>
            <a:r>
              <a:rPr lang="zh-CN" altLang="en-US" sz="2000" b="1" dirty="0">
                <a:solidFill>
                  <a:srgbClr val="008080"/>
                </a:solidFill>
                <a:latin typeface="Times New Roman" panose="02020603050405020304" pitchFamily="18" charset="0"/>
                <a:ea typeface="幼圆" panose="02010509060101010101" pitchFamily="49" charset="-122"/>
              </a:rPr>
              <a:t>监测我国各区域经济发展状况，以及不同区域的差异，提示生产力</a:t>
            </a:r>
            <a:endParaRPr lang="en-US" altLang="zh-CN"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rgbClr val="008080"/>
                </a:solidFill>
                <a:latin typeface="Times New Roman" panose="02020603050405020304" pitchFamily="18" charset="0"/>
                <a:ea typeface="幼圆" panose="02010509060101010101" pitchFamily="49" charset="-122"/>
              </a:rPr>
              <a:t>          布局在不同区域空间中的机会和风险</a:t>
            </a:r>
            <a:endParaRPr lang="zh-CN" altLang="en-US"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 </a:t>
            </a:r>
            <a:r>
              <a:rPr lang="zh-CN" altLang="en-US" sz="2000" b="1" dirty="0">
                <a:solidFill>
                  <a:srgbClr val="008080"/>
                </a:solidFill>
                <a:latin typeface="Times New Roman" panose="02020603050405020304" pitchFamily="18" charset="0"/>
                <a:ea typeface="幼圆" panose="02010509060101010101" pitchFamily="49" charset="-122"/>
              </a:rPr>
              <a:t>有中经网对区域经济发展状况和区域经济政策的独立观点</a:t>
            </a:r>
            <a:endParaRPr lang="zh-CN" altLang="en-US" sz="2000" b="1" dirty="0">
              <a:solidFill>
                <a:srgbClr val="008080"/>
              </a:solidFill>
              <a:latin typeface="Times New Roman" panose="02020603050405020304" pitchFamily="18" charset="0"/>
              <a:ea typeface="幼圆" panose="02010509060101010101" pitchFamily="49" charset="-122"/>
            </a:endParaRPr>
          </a:p>
        </p:txBody>
      </p:sp>
      <p:sp>
        <p:nvSpPr>
          <p:cNvPr id="6" name="圆角矩形 5"/>
          <p:cNvSpPr/>
          <p:nvPr/>
        </p:nvSpPr>
        <p:spPr>
          <a:xfrm>
            <a:off x="6286500" y="214313"/>
            <a:ext cx="2676525"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内容框架</a:t>
            </a:r>
            <a:r>
              <a:rPr kumimoji="0" lang="en-US" altLang="zh-CN" sz="1800" b="1" i="0" u="none" strike="noStrike" kern="1200" cap="none" spc="0" normalizeH="0" baseline="0" noProof="0" dirty="0">
                <a:ln>
                  <a:noFill/>
                </a:ln>
                <a:solidFill>
                  <a:schemeClr val="lt1"/>
                </a:solidFill>
                <a:effectLst/>
                <a:uLnTx/>
                <a:uFillTx/>
                <a:latin typeface="+mn-lt"/>
                <a:ea typeface="+mn-ea"/>
                <a:cs typeface="+mn-cs"/>
              </a:rPr>
              <a:t>-</a:t>
            </a: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板块介绍</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Picture 2" descr="C:\Documents and Settings\liangt\桌面\中经专网-国际.png"/>
          <p:cNvPicPr>
            <a:picLocks noChangeAspect="1"/>
          </p:cNvPicPr>
          <p:nvPr/>
        </p:nvPicPr>
        <p:blipFill>
          <a:blip r:embed="rId1"/>
          <a:stretch>
            <a:fillRect/>
          </a:stretch>
        </p:blipFill>
        <p:spPr>
          <a:xfrm>
            <a:off x="1042988" y="3500438"/>
            <a:ext cx="6769100" cy="2644775"/>
          </a:xfrm>
          <a:prstGeom prst="rect">
            <a:avLst/>
          </a:prstGeom>
          <a:noFill/>
          <a:ln w="9525">
            <a:noFill/>
          </a:ln>
        </p:spPr>
      </p:pic>
      <p:sp>
        <p:nvSpPr>
          <p:cNvPr id="23555" name="Text Box 3"/>
          <p:cNvSpPr txBox="1"/>
          <p:nvPr/>
        </p:nvSpPr>
        <p:spPr>
          <a:xfrm>
            <a:off x="395288" y="981075"/>
            <a:ext cx="3024187" cy="396875"/>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Calibri" panose="020F0502020204030204" pitchFamily="34" charset="0"/>
                <a:ea typeface="幼圆" panose="02010509060101010101" pitchFamily="49" charset="-122"/>
              </a:rPr>
              <a:t>国际频道</a:t>
            </a:r>
            <a:endParaRPr lang="en-US" altLang="zh-CN" sz="2000" b="1" dirty="0">
              <a:solidFill>
                <a:srgbClr val="C3E937"/>
              </a:solidFill>
              <a:latin typeface="Calibri" panose="020F0502020204030204" pitchFamily="34" charset="0"/>
              <a:ea typeface="幼圆" panose="02010509060101010101" pitchFamily="49" charset="-122"/>
            </a:endParaRPr>
          </a:p>
        </p:txBody>
      </p:sp>
      <p:sp>
        <p:nvSpPr>
          <p:cNvPr id="23556" name="Text Box 6"/>
          <p:cNvSpPr txBox="1"/>
          <p:nvPr/>
        </p:nvSpPr>
        <p:spPr>
          <a:xfrm>
            <a:off x="827088" y="1628775"/>
            <a:ext cx="7959725" cy="1768475"/>
          </a:xfrm>
          <a:prstGeom prst="rect">
            <a:avLst/>
          </a:prstGeom>
          <a:noFill/>
          <a:ln w="9525">
            <a:noFill/>
          </a:ln>
        </p:spPr>
        <p:txBody>
          <a:bodyPr>
            <a:spAutoFit/>
          </a:bodyPr>
          <a:p>
            <a:pPr>
              <a:spcBef>
                <a:spcPct val="50000"/>
              </a:spcBef>
              <a:buClr>
                <a:srgbClr val="FF9900"/>
              </a:buClr>
            </a:pPr>
            <a:r>
              <a:rPr lang="zh-CN" altLang="en-US" sz="2000" b="1" dirty="0">
                <a:solidFill>
                  <a:schemeClr val="tx2"/>
                </a:solidFill>
                <a:latin typeface="宋体" panose="02010600030101010101" pitchFamily="2" charset="-122"/>
              </a:rPr>
              <a:t>★ </a:t>
            </a:r>
            <a:r>
              <a:rPr lang="zh-CN" altLang="en-US" sz="2000" b="1" dirty="0">
                <a:solidFill>
                  <a:srgbClr val="008080"/>
                </a:solidFill>
                <a:latin typeface="Times New Roman" panose="02020603050405020304" pitchFamily="18" charset="0"/>
                <a:ea typeface="幼圆" panose="02010509060101010101" pitchFamily="49" charset="-122"/>
              </a:rPr>
              <a:t>反映国际经济发展状况和趋势等内容</a:t>
            </a:r>
            <a:endParaRPr lang="zh-CN" altLang="en-US"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a:t>
            </a:r>
            <a:r>
              <a:rPr lang="zh-CN" altLang="en-US" sz="2000" b="1" dirty="0">
                <a:solidFill>
                  <a:srgbClr val="008080"/>
                </a:solidFill>
                <a:latin typeface="Times New Roman" panose="02020603050405020304" pitchFamily="18" charset="0"/>
                <a:ea typeface="幼圆" panose="02010509060101010101" pitchFamily="49" charset="-122"/>
              </a:rPr>
              <a:t>从信息内容载体属性和国别、经济体的维度组织信息内容</a:t>
            </a:r>
            <a:endParaRPr lang="zh-CN" altLang="en-US"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a:t>
            </a:r>
            <a:r>
              <a:rPr lang="zh-CN" altLang="en-US" sz="2000" b="1" dirty="0">
                <a:solidFill>
                  <a:srgbClr val="008080"/>
                </a:solidFill>
                <a:latin typeface="Times New Roman" panose="02020603050405020304" pitchFamily="18" charset="0"/>
                <a:ea typeface="幼圆" panose="02010509060101010101" pitchFamily="49" charset="-122"/>
              </a:rPr>
              <a:t>关注国际经济环境，应对经济全球化中的机会和挑战</a:t>
            </a:r>
            <a:endParaRPr lang="zh-CN" altLang="en-US"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a:t>
            </a:r>
            <a:r>
              <a:rPr lang="zh-CN" altLang="en-US" sz="2000" b="1" dirty="0">
                <a:solidFill>
                  <a:srgbClr val="008080"/>
                </a:solidFill>
                <a:latin typeface="Times New Roman" panose="02020603050405020304" pitchFamily="18" charset="0"/>
                <a:ea typeface="幼圆" panose="02010509060101010101" pitchFamily="49" charset="-122"/>
              </a:rPr>
              <a:t>有中经网对国际经济发展状况和趋势的独立观点</a:t>
            </a:r>
            <a:endParaRPr lang="zh-CN" altLang="en-US" sz="2000" b="1" dirty="0">
              <a:solidFill>
                <a:srgbClr val="008080"/>
              </a:solidFill>
              <a:latin typeface="Times New Roman" panose="02020603050405020304" pitchFamily="18" charset="0"/>
              <a:ea typeface="幼圆" panose="02010509060101010101" pitchFamily="49" charset="-122"/>
            </a:endParaRPr>
          </a:p>
        </p:txBody>
      </p:sp>
      <p:sp>
        <p:nvSpPr>
          <p:cNvPr id="6" name="圆角矩形 5"/>
          <p:cNvSpPr/>
          <p:nvPr/>
        </p:nvSpPr>
        <p:spPr>
          <a:xfrm>
            <a:off x="6286500" y="214313"/>
            <a:ext cx="2676525"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内容框架</a:t>
            </a:r>
            <a:r>
              <a:rPr kumimoji="0" lang="en-US" altLang="zh-CN" sz="1800" b="1" i="0" u="none" strike="noStrike" kern="1200" cap="none" spc="0" normalizeH="0" baseline="0" noProof="0" dirty="0">
                <a:ln>
                  <a:noFill/>
                </a:ln>
                <a:solidFill>
                  <a:schemeClr val="lt1"/>
                </a:solidFill>
                <a:effectLst/>
                <a:uLnTx/>
                <a:uFillTx/>
                <a:latin typeface="+mn-lt"/>
                <a:ea typeface="+mn-ea"/>
                <a:cs typeface="+mn-cs"/>
              </a:rPr>
              <a:t>-</a:t>
            </a: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板块介绍</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Text Box 3"/>
          <p:cNvSpPr txBox="1"/>
          <p:nvPr/>
        </p:nvSpPr>
        <p:spPr>
          <a:xfrm>
            <a:off x="395288" y="981075"/>
            <a:ext cx="3024187" cy="400050"/>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Calibri" panose="020F0502020204030204" pitchFamily="34" charset="0"/>
                <a:ea typeface="幼圆" panose="02010509060101010101" pitchFamily="49" charset="-122"/>
              </a:rPr>
              <a:t>行情要报</a:t>
            </a:r>
            <a:endParaRPr lang="en-US" altLang="zh-CN" sz="2000" b="1" dirty="0">
              <a:solidFill>
                <a:srgbClr val="C3E937"/>
              </a:solidFill>
              <a:latin typeface="Calibri" panose="020F0502020204030204" pitchFamily="34" charset="0"/>
              <a:ea typeface="幼圆" panose="02010509060101010101" pitchFamily="49" charset="-122"/>
            </a:endParaRPr>
          </a:p>
        </p:txBody>
      </p:sp>
      <p:sp>
        <p:nvSpPr>
          <p:cNvPr id="24579" name="Text Box 6"/>
          <p:cNvSpPr txBox="1"/>
          <p:nvPr/>
        </p:nvSpPr>
        <p:spPr>
          <a:xfrm>
            <a:off x="827088" y="1628775"/>
            <a:ext cx="7848600" cy="1631950"/>
          </a:xfrm>
          <a:prstGeom prst="rect">
            <a:avLst/>
          </a:prstGeom>
          <a:noFill/>
          <a:ln w="9525">
            <a:noFill/>
          </a:ln>
        </p:spPr>
        <p:txBody>
          <a:bodyPr>
            <a:spAutoFit/>
          </a:bodyPr>
          <a:p>
            <a:pPr>
              <a:spcBef>
                <a:spcPct val="50000"/>
              </a:spcBef>
              <a:buClr>
                <a:srgbClr val="FF9900"/>
              </a:buClr>
            </a:pPr>
            <a:r>
              <a:rPr lang="zh-CN" altLang="en-US" sz="2000" b="1" dirty="0">
                <a:solidFill>
                  <a:schemeClr val="tx2"/>
                </a:solidFill>
                <a:latin typeface="宋体" panose="02010600030101010101" pitchFamily="2" charset="-122"/>
              </a:rPr>
              <a:t>★</a:t>
            </a:r>
            <a:r>
              <a:rPr lang="zh-CN" altLang="zh-CN" sz="2000" b="1" dirty="0">
                <a:solidFill>
                  <a:srgbClr val="008080"/>
                </a:solidFill>
                <a:latin typeface="幼圆" panose="02010509060101010101" pitchFamily="49" charset="-122"/>
                <a:ea typeface="幼圆" panose="02010509060101010101" pitchFamily="49" charset="-122"/>
              </a:rPr>
              <a:t>汇集重要价格信息，关注行情趋势</a:t>
            </a:r>
            <a:endParaRPr lang="zh-CN" altLang="en-US" sz="2000" b="1" dirty="0">
              <a:solidFill>
                <a:srgbClr val="008080"/>
              </a:solidFill>
              <a:latin typeface="幼圆" panose="02010509060101010101" pitchFamily="49" charset="-122"/>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a:t>
            </a:r>
            <a:r>
              <a:rPr lang="zh-CN" altLang="zh-CN" sz="2000" b="1" dirty="0">
                <a:solidFill>
                  <a:srgbClr val="008080"/>
                </a:solidFill>
                <a:latin typeface="幼圆" panose="02010509060101010101" pitchFamily="49" charset="-122"/>
                <a:ea typeface="幼圆" panose="02010509060101010101" pitchFamily="49" charset="-122"/>
              </a:rPr>
              <a:t>包括CPI/PPI、证券、资金、外汇、大宗商品等的市场行情及趋势</a:t>
            </a:r>
            <a:endParaRPr lang="zh-CN" altLang="en-US" sz="2000" b="1" dirty="0">
              <a:solidFill>
                <a:srgbClr val="008080"/>
              </a:solidFill>
              <a:latin typeface="幼圆" panose="02010509060101010101" pitchFamily="49" charset="-122"/>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a:t>
            </a:r>
            <a:r>
              <a:rPr lang="zh-CN" altLang="zh-CN" sz="2000" b="1" dirty="0">
                <a:solidFill>
                  <a:srgbClr val="008080"/>
                </a:solidFill>
                <a:latin typeface="幼圆" panose="02010509060101010101" pitchFamily="49" charset="-122"/>
                <a:ea typeface="幼圆" panose="02010509060101010101" pitchFamily="49" charset="-122"/>
              </a:rPr>
              <a:t>聚焦价格波动，使用户迅速、全面了解市场最重要的行情变化和趋势走向</a:t>
            </a:r>
            <a:endParaRPr lang="zh-CN" altLang="en-US" sz="2000" b="1" dirty="0">
              <a:solidFill>
                <a:srgbClr val="008080"/>
              </a:solidFill>
              <a:latin typeface="幼圆" panose="02010509060101010101" pitchFamily="49" charset="-122"/>
              <a:ea typeface="幼圆" panose="02010509060101010101" pitchFamily="49" charset="-122"/>
            </a:endParaRPr>
          </a:p>
        </p:txBody>
      </p:sp>
      <p:pic>
        <p:nvPicPr>
          <p:cNvPr id="24580" name="Picture 3" descr="C:\Users\dell\Desktop\价格.png"/>
          <p:cNvPicPr>
            <a:picLocks noChangeAspect="1"/>
          </p:cNvPicPr>
          <p:nvPr/>
        </p:nvPicPr>
        <p:blipFill>
          <a:blip r:embed="rId1"/>
          <a:stretch>
            <a:fillRect/>
          </a:stretch>
        </p:blipFill>
        <p:spPr>
          <a:xfrm>
            <a:off x="1547813" y="3429000"/>
            <a:ext cx="6191250" cy="2543175"/>
          </a:xfrm>
          <a:prstGeom prst="rect">
            <a:avLst/>
          </a:prstGeom>
          <a:noFill/>
          <a:ln w="9525">
            <a:noFill/>
          </a:ln>
        </p:spPr>
      </p:pic>
      <p:sp>
        <p:nvSpPr>
          <p:cNvPr id="6" name="圆角矩形 5"/>
          <p:cNvSpPr/>
          <p:nvPr/>
        </p:nvSpPr>
        <p:spPr>
          <a:xfrm>
            <a:off x="6084888" y="188913"/>
            <a:ext cx="2676525"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内容框架</a:t>
            </a:r>
            <a:r>
              <a:rPr kumimoji="0" lang="en-US" altLang="zh-CN" sz="1800" b="1" i="0" u="none" strike="noStrike" kern="1200" cap="none" spc="0" normalizeH="0" baseline="0" noProof="0" dirty="0">
                <a:ln>
                  <a:noFill/>
                </a:ln>
                <a:solidFill>
                  <a:schemeClr val="lt1"/>
                </a:solidFill>
                <a:effectLst/>
                <a:uLnTx/>
                <a:uFillTx/>
                <a:latin typeface="+mn-lt"/>
                <a:ea typeface="+mn-ea"/>
                <a:cs typeface="+mn-cs"/>
              </a:rPr>
              <a:t>-</a:t>
            </a: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板块介绍</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Text Box 3"/>
          <p:cNvSpPr txBox="1"/>
          <p:nvPr/>
        </p:nvSpPr>
        <p:spPr>
          <a:xfrm>
            <a:off x="395288" y="981075"/>
            <a:ext cx="3024187" cy="400050"/>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Calibri" panose="020F0502020204030204" pitchFamily="34" charset="0"/>
                <a:ea typeface="幼圆" panose="02010509060101010101" pitchFamily="49" charset="-122"/>
              </a:rPr>
              <a:t>每日焦点</a:t>
            </a:r>
            <a:endParaRPr lang="en-US" altLang="zh-CN" sz="2000" b="1" dirty="0">
              <a:solidFill>
                <a:srgbClr val="C3E937"/>
              </a:solidFill>
              <a:latin typeface="Calibri" panose="020F0502020204030204" pitchFamily="34" charset="0"/>
              <a:ea typeface="幼圆" panose="02010509060101010101" pitchFamily="49" charset="-122"/>
            </a:endParaRPr>
          </a:p>
        </p:txBody>
      </p:sp>
      <p:sp>
        <p:nvSpPr>
          <p:cNvPr id="24580" name="Text Box 6"/>
          <p:cNvSpPr txBox="1">
            <a:spLocks noChangeArrowheads="1"/>
          </p:cNvSpPr>
          <p:nvPr/>
        </p:nvSpPr>
        <p:spPr bwMode="auto">
          <a:xfrm>
            <a:off x="827088" y="1628775"/>
            <a:ext cx="7634288" cy="2862263"/>
          </a:xfrm>
          <a:prstGeom prst="rect">
            <a:avLst/>
          </a:prstGeom>
          <a:noFill/>
          <a:ln w="9525">
            <a:noFill/>
            <a:miter lim="800000"/>
          </a:ln>
        </p:spPr>
        <p:txBody>
          <a:bodyPr>
            <a:spAutoFit/>
          </a:bodyPr>
          <a:lstStyle/>
          <a:p>
            <a:pPr marR="0" defTabSz="914400">
              <a:spcBef>
                <a:spcPct val="50000"/>
              </a:spcBef>
              <a:buClr>
                <a:srgbClr val="FF9900"/>
              </a:buClr>
              <a:buSzTx/>
              <a:buFontTx/>
              <a:buNone/>
              <a:defRPr/>
            </a:pPr>
            <a:r>
              <a:rPr kumimoji="0" lang="zh-CN" altLang="en-US" sz="2000" b="1" kern="1200" cap="none" spc="0" normalizeH="0" baseline="0" noProof="0" dirty="0">
                <a:solidFill>
                  <a:schemeClr val="tx2"/>
                </a:solidFill>
                <a:latin typeface="宋体" panose="02010600030101010101" pitchFamily="2" charset="-122"/>
                <a:ea typeface="宋体" panose="02010600030101010101" pitchFamily="2" charset="-122"/>
                <a:cs typeface="+mn-cs"/>
              </a:rPr>
              <a:t>★</a:t>
            </a:r>
            <a:r>
              <a:rPr kumimoji="0" lang="zh-CN" altLang="zh-CN"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注重</a:t>
            </a:r>
            <a:r>
              <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挖掘头部经济动态信息</a:t>
            </a:r>
            <a:r>
              <a:rPr kumimoji="0" lang="zh-CN" altLang="zh-CN"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和时效性的板块</a:t>
            </a:r>
            <a:r>
              <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a:t>
            </a:r>
            <a:endParaRPr kumimoji="0" lang="en-US" altLang="zh-CN" sz="2000" b="1" kern="1200" cap="none" spc="0" normalizeH="0" baseline="0" noProof="0" dirty="0">
              <a:solidFill>
                <a:srgbClr val="008080"/>
              </a:solidFill>
              <a:latin typeface="幼圆" panose="02010509060101010101" pitchFamily="49" charset="-122"/>
              <a:ea typeface="幼圆" panose="02010509060101010101" pitchFamily="49" charset="-122"/>
              <a:cs typeface="+mn-cs"/>
            </a:endParaRPr>
          </a:p>
          <a:p>
            <a:pPr marR="0" defTabSz="914400">
              <a:spcBef>
                <a:spcPct val="50000"/>
              </a:spcBef>
              <a:buClr>
                <a:srgbClr val="FF9900"/>
              </a:buClr>
              <a:buSzTx/>
              <a:buFontTx/>
              <a:buNone/>
              <a:defRPr/>
            </a:pPr>
            <a:r>
              <a:rPr kumimoji="0" lang="zh-CN" altLang="en-US" sz="2000" b="1" kern="1200" cap="none" spc="0" normalizeH="0" baseline="0" noProof="0" dirty="0">
                <a:solidFill>
                  <a:schemeClr val="tx2"/>
                </a:solidFill>
                <a:latin typeface="宋体" panose="02010600030101010101" pitchFamily="2" charset="-122"/>
                <a:ea typeface="宋体" panose="02010600030101010101" pitchFamily="2" charset="-122"/>
                <a:cs typeface="+mn-cs"/>
              </a:rPr>
              <a:t>★</a:t>
            </a:r>
            <a:r>
              <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以中央部委和国内外重要媒体信息为素材，以中经网长期经济研究积淀为支撑；</a:t>
            </a:r>
            <a:endParaRPr kumimoji="0" lang="en-US" altLang="zh-CN" sz="2000" b="1" kern="1200" cap="none" spc="0" normalizeH="0" baseline="0" noProof="0" dirty="0">
              <a:solidFill>
                <a:srgbClr val="008080"/>
              </a:solidFill>
              <a:latin typeface="幼圆" panose="02010509060101010101" pitchFamily="49" charset="-122"/>
              <a:ea typeface="幼圆" panose="02010509060101010101" pitchFamily="49" charset="-122"/>
              <a:cs typeface="+mn-cs"/>
            </a:endParaRPr>
          </a:p>
          <a:p>
            <a:pPr marR="0" defTabSz="914400">
              <a:spcBef>
                <a:spcPct val="50000"/>
              </a:spcBef>
              <a:buClr>
                <a:srgbClr val="FF9900"/>
              </a:buClr>
              <a:buSzTx/>
              <a:buFontTx/>
              <a:buNone/>
              <a:defRPr/>
            </a:pPr>
            <a:r>
              <a:rPr kumimoji="0" lang="zh-CN" altLang="en-US" sz="2000" b="1" kern="1200" cap="none" spc="0" normalizeH="0" baseline="0" noProof="0" dirty="0">
                <a:solidFill>
                  <a:schemeClr val="tx2"/>
                </a:solidFill>
                <a:latin typeface="宋体" panose="02010600030101010101" pitchFamily="2" charset="-122"/>
                <a:ea typeface="宋体" panose="02010600030101010101" pitchFamily="2" charset="-122"/>
                <a:cs typeface="+mn-cs"/>
              </a:rPr>
              <a:t>★</a:t>
            </a:r>
            <a:r>
              <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每日提炼整合数十篇短小精粹的财经资讯，仅用少许时间就能充分掌握当日最重要财经动态</a:t>
            </a:r>
            <a:endPar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endParaRPr>
          </a:p>
          <a:p>
            <a:pPr marR="0" defTabSz="914400">
              <a:spcBef>
                <a:spcPct val="50000"/>
              </a:spcBef>
              <a:buClr>
                <a:srgbClr val="FF9900"/>
              </a:buClr>
              <a:buSzTx/>
              <a:buFontTx/>
              <a:buNone/>
              <a:defRPr/>
            </a:pPr>
            <a:r>
              <a:rPr kumimoji="0" lang="zh-CN" altLang="en-US" sz="2000" b="1" kern="1200" cap="none" spc="0" normalizeH="0" baseline="0" noProof="0" dirty="0">
                <a:solidFill>
                  <a:schemeClr val="tx2">
                    <a:lumMod val="75000"/>
                  </a:schemeClr>
                </a:solidFill>
                <a:latin typeface="幼圆" panose="02010509060101010101" pitchFamily="49" charset="-122"/>
                <a:ea typeface="幼圆" panose="02010509060101010101" pitchFamily="49" charset="-122"/>
                <a:cs typeface="+mn-cs"/>
              </a:rPr>
              <a:t>★</a:t>
            </a:r>
            <a:r>
              <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结合新媒体平台（如微信公众号），拓展用户服务新途径</a:t>
            </a:r>
            <a:endPar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endParaRPr>
          </a:p>
          <a:p>
            <a:pPr marR="0" defTabSz="914400">
              <a:spcBef>
                <a:spcPct val="50000"/>
              </a:spcBef>
              <a:buClr>
                <a:srgbClr val="FF9900"/>
              </a:buClr>
              <a:buSzTx/>
              <a:buFontTx/>
              <a:buNone/>
              <a:defRPr/>
            </a:pPr>
            <a:endParaRPr kumimoji="0" lang="zh-CN" altLang="en-US" sz="2000" b="1" kern="1200" cap="none" spc="0" normalizeH="0" baseline="0" noProof="0" dirty="0">
              <a:solidFill>
                <a:srgbClr val="008080"/>
              </a:solidFill>
              <a:latin typeface="Times New Roman" panose="02020603050405020304" pitchFamily="18" charset="0"/>
              <a:ea typeface="幼圆" panose="02010509060101010101" pitchFamily="49" charset="-122"/>
              <a:cs typeface="+mn-cs"/>
            </a:endParaRPr>
          </a:p>
        </p:txBody>
      </p:sp>
      <p:pic>
        <p:nvPicPr>
          <p:cNvPr id="25604" name="Picture 2" descr="C:\Users\dell\Desktop\每日焦点.png"/>
          <p:cNvPicPr>
            <a:picLocks noChangeAspect="1"/>
          </p:cNvPicPr>
          <p:nvPr/>
        </p:nvPicPr>
        <p:blipFill>
          <a:blip r:embed="rId1"/>
          <a:stretch>
            <a:fillRect/>
          </a:stretch>
        </p:blipFill>
        <p:spPr>
          <a:xfrm>
            <a:off x="1331913" y="4149725"/>
            <a:ext cx="6480175" cy="2374900"/>
          </a:xfrm>
          <a:prstGeom prst="rect">
            <a:avLst/>
          </a:prstGeom>
          <a:noFill/>
          <a:ln w="9525">
            <a:noFill/>
          </a:ln>
        </p:spPr>
      </p:pic>
      <p:sp>
        <p:nvSpPr>
          <p:cNvPr id="6" name="圆角矩形 5"/>
          <p:cNvSpPr/>
          <p:nvPr/>
        </p:nvSpPr>
        <p:spPr>
          <a:xfrm>
            <a:off x="6084888" y="188913"/>
            <a:ext cx="2676525"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内容框架</a:t>
            </a:r>
            <a:r>
              <a:rPr kumimoji="0" lang="en-US" altLang="zh-CN" sz="1800" b="1" i="0" u="none" strike="noStrike" kern="1200" cap="none" spc="0" normalizeH="0" baseline="0" noProof="0" dirty="0">
                <a:ln>
                  <a:noFill/>
                </a:ln>
                <a:solidFill>
                  <a:schemeClr val="lt1"/>
                </a:solidFill>
                <a:effectLst/>
                <a:uLnTx/>
                <a:uFillTx/>
                <a:latin typeface="+mn-lt"/>
                <a:ea typeface="+mn-ea"/>
                <a:cs typeface="+mn-cs"/>
              </a:rPr>
              <a:t>-</a:t>
            </a: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板块介绍</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圆角矩形 4"/>
          <p:cNvSpPr/>
          <p:nvPr/>
        </p:nvSpPr>
        <p:spPr>
          <a:xfrm>
            <a:off x="7072313" y="214313"/>
            <a:ext cx="1892300"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服务方式</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pic>
        <p:nvPicPr>
          <p:cNvPr id="26627" name="Picture 7" descr="ibe2"/>
          <p:cNvPicPr>
            <a:picLocks noChangeAspect="1"/>
          </p:cNvPicPr>
          <p:nvPr/>
        </p:nvPicPr>
        <p:blipFill>
          <a:blip r:embed="rId1"/>
          <a:stretch>
            <a:fillRect/>
          </a:stretch>
        </p:blipFill>
        <p:spPr>
          <a:xfrm>
            <a:off x="4857750" y="1714500"/>
            <a:ext cx="3746500" cy="2420938"/>
          </a:xfrm>
          <a:prstGeom prst="rect">
            <a:avLst/>
          </a:prstGeom>
          <a:noFill/>
          <a:ln w="9525">
            <a:noFill/>
          </a:ln>
        </p:spPr>
      </p:pic>
      <p:sp>
        <p:nvSpPr>
          <p:cNvPr id="26628" name="Text Box 3"/>
          <p:cNvSpPr txBox="1"/>
          <p:nvPr/>
        </p:nvSpPr>
        <p:spPr>
          <a:xfrm>
            <a:off x="500063" y="1571625"/>
            <a:ext cx="4246562" cy="3786188"/>
          </a:xfrm>
          <a:prstGeom prst="rect">
            <a:avLst/>
          </a:prstGeom>
          <a:noFill/>
          <a:ln w="9525">
            <a:noFill/>
          </a:ln>
        </p:spPr>
        <p:txBody>
          <a:bodyPr>
            <a:spAutoFit/>
          </a:bodyPr>
          <a:p>
            <a:pPr marL="342900" indent="-342900">
              <a:lnSpc>
                <a:spcPct val="150000"/>
              </a:lnSpc>
              <a:buClr>
                <a:srgbClr val="FF9900"/>
              </a:buClr>
            </a:pPr>
            <a:r>
              <a:rPr lang="zh-CN" altLang="en-US" b="1" dirty="0">
                <a:solidFill>
                  <a:schemeClr val="tx2"/>
                </a:solidFill>
                <a:latin typeface="Times New Roman" panose="02020603050405020304" pitchFamily="18" charset="0"/>
                <a:ea typeface="幼圆" panose="02010509060101010101" pitchFamily="49" charset="-122"/>
                <a:sym typeface="Arial" panose="020B0604020202020204" pitchFamily="34" charset="0"/>
              </a:rPr>
              <a:t> </a:t>
            </a:r>
            <a:r>
              <a:rPr lang="zh-CN" altLang="en-US" b="1" dirty="0">
                <a:solidFill>
                  <a:schemeClr val="tx2"/>
                </a:solidFill>
                <a:latin typeface="宋体" panose="02010600030101010101" pitchFamily="2" charset="-122"/>
              </a:rPr>
              <a:t>★ </a:t>
            </a:r>
            <a:r>
              <a:rPr lang="zh-CN" altLang="en-US" sz="2000" b="1" dirty="0">
                <a:solidFill>
                  <a:srgbClr val="008080"/>
                </a:solidFill>
                <a:latin typeface="幼圆" panose="02010509060101010101" pitchFamily="49" charset="-122"/>
                <a:ea typeface="幼圆" panose="02010509060101010101" pitchFamily="49" charset="-122"/>
              </a:rPr>
              <a:t>镜像方式是将</a:t>
            </a:r>
            <a:r>
              <a:rPr lang="en-US" altLang="zh-CN" sz="2000" b="1" dirty="0">
                <a:solidFill>
                  <a:srgbClr val="008080"/>
                </a:solidFill>
                <a:latin typeface="宋体" panose="02010600030101010101" pitchFamily="2" charset="-122"/>
              </a:rPr>
              <a:t>《</a:t>
            </a:r>
            <a:r>
              <a:rPr lang="zh-CN" altLang="en-US" sz="2000" b="1" dirty="0">
                <a:solidFill>
                  <a:srgbClr val="008080"/>
                </a:solidFill>
                <a:latin typeface="Times New Roman" panose="02020603050405020304" pitchFamily="18" charset="0"/>
                <a:ea typeface="幼圆" panose="02010509060101010101" pitchFamily="49" charset="-122"/>
                <a:sym typeface="Arial" panose="020B0604020202020204" pitchFamily="34" charset="0"/>
              </a:rPr>
              <a:t>中经专网</a:t>
            </a:r>
            <a:r>
              <a:rPr lang="en-US" altLang="zh-CN" sz="2000" b="1" dirty="0">
                <a:solidFill>
                  <a:srgbClr val="008080"/>
                </a:solidFill>
                <a:latin typeface="Times New Roman" panose="02020603050405020304" pitchFamily="18" charset="0"/>
                <a:ea typeface="幼圆" panose="02010509060101010101" pitchFamily="49" charset="-122"/>
                <a:sym typeface="Arial" panose="020B0604020202020204" pitchFamily="34" charset="0"/>
              </a:rPr>
              <a:t>》</a:t>
            </a:r>
            <a:r>
              <a:rPr lang="zh-CN" altLang="en-US" sz="2000" b="1" dirty="0">
                <a:solidFill>
                  <a:srgbClr val="008080"/>
                </a:solidFill>
                <a:latin typeface="Times New Roman" panose="02020603050405020304" pitchFamily="18" charset="0"/>
                <a:ea typeface="幼圆" panose="02010509060101010101" pitchFamily="49" charset="-122"/>
                <a:sym typeface="Arial" panose="020B0604020202020204" pitchFamily="34" charset="0"/>
              </a:rPr>
              <a:t>的信息资源安装到用户的内网使用，通过网络传输等途径，实现信息内容的同步更新</a:t>
            </a:r>
            <a:endParaRPr lang="zh-CN" altLang="en-US" sz="2000" b="1" dirty="0">
              <a:solidFill>
                <a:srgbClr val="008080"/>
              </a:solidFill>
              <a:latin typeface="Times New Roman" panose="02020603050405020304" pitchFamily="18" charset="0"/>
              <a:ea typeface="幼圆" panose="02010509060101010101" pitchFamily="49" charset="-122"/>
              <a:sym typeface="Arial" panose="020B0604020202020204" pitchFamily="34" charset="0"/>
            </a:endParaRPr>
          </a:p>
          <a:p>
            <a:pPr marL="342900" indent="-342900">
              <a:lnSpc>
                <a:spcPct val="150000"/>
              </a:lnSpc>
              <a:buClr>
                <a:srgbClr val="FF9900"/>
              </a:buClr>
            </a:pPr>
            <a:r>
              <a:rPr lang="zh-CN" altLang="en-US" sz="2000" b="1" dirty="0">
                <a:solidFill>
                  <a:srgbClr val="008080"/>
                </a:solidFill>
                <a:latin typeface="Times New Roman" panose="02020603050405020304" pitchFamily="18" charset="0"/>
                <a:ea typeface="幼圆" panose="02010509060101010101" pitchFamily="49" charset="-122"/>
                <a:sym typeface="Arial" panose="020B0604020202020204" pitchFamily="34" charset="0"/>
              </a:rPr>
              <a:t> </a:t>
            </a:r>
            <a:endParaRPr lang="en-US" altLang="zh-CN" sz="2000" b="1" dirty="0">
              <a:solidFill>
                <a:srgbClr val="008080"/>
              </a:solidFill>
              <a:latin typeface="幼圆" panose="02010509060101010101" pitchFamily="49" charset="-122"/>
              <a:ea typeface="幼圆" panose="02010509060101010101" pitchFamily="49" charset="-122"/>
              <a:sym typeface="Arial" panose="020B0604020202020204" pitchFamily="34" charset="0"/>
            </a:endParaRPr>
          </a:p>
          <a:p>
            <a:pPr marL="342900" indent="-342900">
              <a:lnSpc>
                <a:spcPct val="150000"/>
              </a:lnSpc>
              <a:buClr>
                <a:srgbClr val="FF9900"/>
              </a:buClr>
            </a:pPr>
            <a:r>
              <a:rPr lang="zh-CN" altLang="en-US" sz="2000" b="1" dirty="0">
                <a:solidFill>
                  <a:srgbClr val="008080"/>
                </a:solidFill>
                <a:latin typeface="宋体" panose="02010600030101010101" pitchFamily="2" charset="-122"/>
              </a:rPr>
              <a:t>★ </a:t>
            </a:r>
            <a:r>
              <a:rPr lang="zh-CN" altLang="en-US" sz="2000" b="1" dirty="0">
                <a:solidFill>
                  <a:srgbClr val="008080"/>
                </a:solidFill>
                <a:latin typeface="幼圆" panose="02010509060101010101" pitchFamily="49" charset="-122"/>
                <a:ea typeface="幼圆" panose="02010509060101010101" pitchFamily="49" charset="-122"/>
              </a:rPr>
              <a:t>在线访问方式是通过互联网访问</a:t>
            </a:r>
            <a:r>
              <a:rPr lang="en-US" altLang="zh-CN" sz="2000" b="1" dirty="0">
                <a:solidFill>
                  <a:srgbClr val="008080"/>
                </a:solidFill>
                <a:latin typeface="幼圆" panose="02010509060101010101" pitchFamily="49" charset="-122"/>
                <a:ea typeface="幼圆" panose="02010509060101010101" pitchFamily="49" charset="-122"/>
              </a:rPr>
              <a:t>《</a:t>
            </a:r>
            <a:r>
              <a:rPr lang="zh-CN" altLang="en-US" sz="2000" b="1" dirty="0">
                <a:solidFill>
                  <a:srgbClr val="008080"/>
                </a:solidFill>
                <a:latin typeface="幼圆" panose="02010509060101010101" pitchFamily="49" charset="-122"/>
                <a:ea typeface="幼圆" panose="02010509060101010101" pitchFamily="49" charset="-122"/>
              </a:rPr>
              <a:t>中经专网</a:t>
            </a:r>
            <a:r>
              <a:rPr lang="en-US" altLang="zh-CN" sz="2000" b="1" dirty="0">
                <a:solidFill>
                  <a:srgbClr val="008080"/>
                </a:solidFill>
                <a:latin typeface="幼圆" panose="02010509060101010101" pitchFamily="49" charset="-122"/>
                <a:ea typeface="幼圆" panose="02010509060101010101" pitchFamily="49" charset="-122"/>
              </a:rPr>
              <a:t>》</a:t>
            </a:r>
            <a:r>
              <a:rPr lang="zh-CN" altLang="en-US" sz="2000" b="1" dirty="0">
                <a:solidFill>
                  <a:srgbClr val="008080"/>
                </a:solidFill>
                <a:latin typeface="幼圆" panose="02010509060101010101" pitchFamily="49" charset="-122"/>
                <a:ea typeface="幼圆" panose="02010509060101010101" pitchFamily="49" charset="-122"/>
              </a:rPr>
              <a:t>的网址，登录认证后浏览信息内容</a:t>
            </a:r>
            <a:endParaRPr lang="zh-CN" altLang="en-US" sz="2000" b="1" dirty="0">
              <a:solidFill>
                <a:srgbClr val="008080"/>
              </a:solidFill>
              <a:latin typeface="幼圆" panose="02010509060101010101" pitchFamily="49" charset="-122"/>
              <a:ea typeface="幼圆" panose="02010509060101010101" pitchFamily="49" charset="-122"/>
              <a:sym typeface="Arial" panose="020B0604020202020204" pitchFamily="34" charset="0"/>
            </a:endParaRPr>
          </a:p>
        </p:txBody>
      </p:sp>
      <p:sp>
        <p:nvSpPr>
          <p:cNvPr id="26629" name="Text Box 3"/>
          <p:cNvSpPr txBox="1"/>
          <p:nvPr/>
        </p:nvSpPr>
        <p:spPr>
          <a:xfrm>
            <a:off x="468313" y="981075"/>
            <a:ext cx="6461125" cy="396875"/>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Arial" panose="020B0604020202020204" pitchFamily="34" charset="0"/>
                <a:ea typeface="幼圆" panose="02010509060101010101" pitchFamily="49" charset="-122"/>
              </a:rPr>
              <a:t>中经专网的服务方式有两种，包括镜像和在线访问</a:t>
            </a:r>
            <a:endParaRPr lang="en-US" altLang="zh-CN" sz="2000" b="1" dirty="0">
              <a:solidFill>
                <a:srgbClr val="C3E937"/>
              </a:solidFill>
              <a:latin typeface="Arial" panose="020B0604020202020204" pitchFamily="34" charset="0"/>
              <a:ea typeface="幼圆" panose="02010509060101010101" pitchFamily="49"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圆角矩形 4"/>
          <p:cNvSpPr/>
          <p:nvPr/>
        </p:nvSpPr>
        <p:spPr>
          <a:xfrm>
            <a:off x="6643688" y="214313"/>
            <a:ext cx="2305050"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检 索使用</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
        <p:nvSpPr>
          <p:cNvPr id="27651" name="Text Box 3"/>
          <p:cNvSpPr txBox="1">
            <a:spLocks noChangeArrowheads="1"/>
          </p:cNvSpPr>
          <p:nvPr/>
        </p:nvSpPr>
        <p:spPr bwMode="auto">
          <a:xfrm>
            <a:off x="642938" y="1643063"/>
            <a:ext cx="8358188" cy="1338263"/>
          </a:xfrm>
          <a:prstGeom prst="rect">
            <a:avLst/>
          </a:prstGeom>
          <a:noFill/>
          <a:ln w="9525">
            <a:noFill/>
            <a:miter lim="800000"/>
          </a:ln>
        </p:spPr>
        <p:txBody>
          <a:bodyPr>
            <a:spAutoFit/>
          </a:bodyPr>
          <a:lstStyle/>
          <a:p>
            <a:pPr marL="342900" marR="0" indent="-342900" defTabSz="914400">
              <a:lnSpc>
                <a:spcPct val="150000"/>
              </a:lnSpc>
              <a:buClr>
                <a:schemeClr val="tx2">
                  <a:lumMod val="75000"/>
                </a:schemeClr>
              </a:buClr>
              <a:buSzTx/>
              <a:buFont typeface="宋体" panose="02010600030101010101" pitchFamily="2" charset="-122"/>
              <a:buChar char="★"/>
              <a:defRPr/>
            </a:pPr>
            <a:r>
              <a:rPr kumimoji="0" lang="zh-CN" altLang="en-US" b="1" kern="1200" cap="none" spc="0" normalizeH="0" baseline="0" noProof="0" dirty="0">
                <a:solidFill>
                  <a:srgbClr val="009999"/>
                </a:solidFill>
                <a:latin typeface="幼圆" panose="02010509060101010101" pitchFamily="49" charset="-122"/>
                <a:ea typeface="幼圆" panose="02010509060101010101" pitchFamily="49" charset="-122"/>
                <a:cs typeface="+mn-cs"/>
              </a:rPr>
              <a:t>在检索框中输入搜索的关键词，点击“搜索”按钮，可以调出所要查找的文献</a:t>
            </a:r>
            <a:endParaRPr kumimoji="0" lang="zh-CN" altLang="en-US" b="1" kern="1200" cap="none" spc="0" normalizeH="0" baseline="0" noProof="0" dirty="0">
              <a:solidFill>
                <a:srgbClr val="009999"/>
              </a:solidFill>
              <a:latin typeface="幼圆" panose="02010509060101010101" pitchFamily="49" charset="-122"/>
              <a:ea typeface="幼圆" panose="02010509060101010101" pitchFamily="49" charset="-122"/>
              <a:cs typeface="+mn-cs"/>
              <a:sym typeface="Arial" panose="020B0604020202020204" pitchFamily="34" charset="0"/>
            </a:endParaRPr>
          </a:p>
          <a:p>
            <a:pPr marL="342900" marR="0" indent="-342900" defTabSz="914400">
              <a:lnSpc>
                <a:spcPct val="150000"/>
              </a:lnSpc>
              <a:buClr>
                <a:srgbClr val="FF9900"/>
              </a:buClr>
              <a:buSzTx/>
              <a:buFontTx/>
              <a:buNone/>
              <a:defRPr/>
            </a:pPr>
            <a:r>
              <a:rPr kumimoji="0" lang="zh-CN" altLang="en-US" b="1" kern="1200" cap="none" spc="0" normalizeH="0" baseline="0" noProof="0" dirty="0">
                <a:solidFill>
                  <a:srgbClr val="009999"/>
                </a:solidFill>
                <a:latin typeface="Times New Roman" panose="02020603050405020304" pitchFamily="18" charset="0"/>
                <a:ea typeface="幼圆" panose="02010509060101010101" pitchFamily="49" charset="-122"/>
                <a:cs typeface="+mn-cs"/>
                <a:sym typeface="Arial" panose="020B0604020202020204" pitchFamily="34" charset="0"/>
              </a:rPr>
              <a:t> </a:t>
            </a:r>
            <a:endParaRPr kumimoji="0" lang="en-US" altLang="zh-CN" b="1" kern="1200" cap="none" spc="0" normalizeH="0" baseline="0" noProof="0" dirty="0">
              <a:solidFill>
                <a:srgbClr val="009999"/>
              </a:solidFill>
              <a:latin typeface="幼圆" panose="02010509060101010101" pitchFamily="49" charset="-122"/>
              <a:ea typeface="幼圆" panose="02010509060101010101" pitchFamily="49" charset="-122"/>
              <a:cs typeface="+mn-cs"/>
              <a:sym typeface="Arial" panose="020B0604020202020204" pitchFamily="34" charset="0"/>
            </a:endParaRPr>
          </a:p>
          <a:p>
            <a:pPr marL="342900" marR="0" indent="-342900" defTabSz="914400">
              <a:lnSpc>
                <a:spcPct val="150000"/>
              </a:lnSpc>
              <a:buClr>
                <a:srgbClr val="FF9900"/>
              </a:buClr>
              <a:buSzTx/>
              <a:buFontTx/>
              <a:buNone/>
              <a:defRPr/>
            </a:pPr>
            <a:endParaRPr kumimoji="0" lang="zh-CN" altLang="en-US" b="1" kern="1200" cap="none" spc="0" normalizeH="0" baseline="0" noProof="0" dirty="0">
              <a:solidFill>
                <a:srgbClr val="009999"/>
              </a:solidFill>
              <a:latin typeface="Times New Roman" panose="02020603050405020304" pitchFamily="18" charset="0"/>
              <a:ea typeface="幼圆" panose="02010509060101010101" pitchFamily="49" charset="-122"/>
              <a:cs typeface="+mn-cs"/>
              <a:sym typeface="Arial" panose="020B0604020202020204" pitchFamily="34" charset="0"/>
            </a:endParaRPr>
          </a:p>
        </p:txBody>
      </p:sp>
      <p:sp>
        <p:nvSpPr>
          <p:cNvPr id="27652" name="Text Box 3"/>
          <p:cNvSpPr txBox="1"/>
          <p:nvPr/>
        </p:nvSpPr>
        <p:spPr>
          <a:xfrm>
            <a:off x="642938" y="3857625"/>
            <a:ext cx="8247062" cy="1754188"/>
          </a:xfrm>
          <a:prstGeom prst="rect">
            <a:avLst/>
          </a:prstGeom>
          <a:noFill/>
          <a:ln w="9525">
            <a:noFill/>
          </a:ln>
        </p:spPr>
        <p:txBody>
          <a:bodyPr>
            <a:spAutoFit/>
          </a:bodyPr>
          <a:p>
            <a:pPr marL="342900" indent="-342900">
              <a:lnSpc>
                <a:spcPct val="150000"/>
              </a:lnSpc>
              <a:buClr>
                <a:srgbClr val="FF9900"/>
              </a:buClr>
            </a:pPr>
            <a:r>
              <a:rPr lang="zh-CN" altLang="en-US" b="1" dirty="0">
                <a:solidFill>
                  <a:schemeClr val="tx2"/>
                </a:solidFill>
                <a:latin typeface="Times New Roman" panose="02020603050405020304" pitchFamily="18" charset="0"/>
                <a:ea typeface="幼圆" panose="02010509060101010101" pitchFamily="49" charset="-122"/>
                <a:sym typeface="Arial" panose="020B0604020202020204" pitchFamily="34" charset="0"/>
              </a:rPr>
              <a:t> </a:t>
            </a:r>
            <a:r>
              <a:rPr lang="zh-CN" altLang="en-US" b="1" dirty="0">
                <a:solidFill>
                  <a:schemeClr val="tx2"/>
                </a:solidFill>
                <a:latin typeface="宋体" panose="02010600030101010101" pitchFamily="2" charset="-122"/>
              </a:rPr>
              <a:t>★ </a:t>
            </a:r>
            <a:r>
              <a:rPr lang="zh-CN" altLang="en-US" b="1" dirty="0">
                <a:solidFill>
                  <a:srgbClr val="009999"/>
                </a:solidFill>
                <a:latin typeface="幼圆" panose="02010509060101010101" pitchFamily="49" charset="-122"/>
                <a:ea typeface="幼圆" panose="02010509060101010101" pitchFamily="49" charset="-122"/>
              </a:rPr>
              <a:t>检索框设有“全部”、 “动态”、 “数表”、 “报告”、 “高级检索”、 “使用帮助”六个功能按钮</a:t>
            </a:r>
            <a:endParaRPr lang="zh-CN" altLang="en-US" b="1" dirty="0">
              <a:solidFill>
                <a:srgbClr val="009999"/>
              </a:solidFill>
              <a:latin typeface="幼圆" panose="02010509060101010101" pitchFamily="49" charset="-122"/>
              <a:ea typeface="幼圆" panose="02010509060101010101" pitchFamily="49" charset="-122"/>
              <a:sym typeface="Arial" panose="020B0604020202020204" pitchFamily="34" charset="0"/>
            </a:endParaRPr>
          </a:p>
          <a:p>
            <a:pPr marL="342900" indent="-342900">
              <a:lnSpc>
                <a:spcPct val="150000"/>
              </a:lnSpc>
              <a:buClr>
                <a:srgbClr val="FF9900"/>
              </a:buClr>
            </a:pPr>
            <a:r>
              <a:rPr lang="zh-CN" altLang="en-US" b="1" dirty="0">
                <a:solidFill>
                  <a:schemeClr val="tx2"/>
                </a:solidFill>
                <a:latin typeface="Times New Roman" panose="02020603050405020304" pitchFamily="18" charset="0"/>
                <a:ea typeface="幼圆" panose="02010509060101010101" pitchFamily="49" charset="-122"/>
                <a:sym typeface="Arial" panose="020B0604020202020204" pitchFamily="34" charset="0"/>
              </a:rPr>
              <a:t> </a:t>
            </a:r>
            <a:endParaRPr lang="en-US" altLang="zh-CN" b="1" dirty="0">
              <a:solidFill>
                <a:srgbClr val="008080"/>
              </a:solidFill>
              <a:latin typeface="幼圆" panose="02010509060101010101" pitchFamily="49" charset="-122"/>
              <a:ea typeface="幼圆" panose="02010509060101010101" pitchFamily="49" charset="-122"/>
              <a:sym typeface="Arial" panose="020B0604020202020204" pitchFamily="34" charset="0"/>
            </a:endParaRPr>
          </a:p>
          <a:p>
            <a:pPr marL="342900" indent="-342900">
              <a:lnSpc>
                <a:spcPct val="150000"/>
              </a:lnSpc>
              <a:buClr>
                <a:srgbClr val="FF9900"/>
              </a:buClr>
            </a:pPr>
            <a:endParaRPr lang="zh-CN" altLang="en-US" b="1" dirty="0">
              <a:solidFill>
                <a:srgbClr val="008080"/>
              </a:solidFill>
              <a:latin typeface="Times New Roman" panose="02020603050405020304" pitchFamily="18" charset="0"/>
              <a:ea typeface="幼圆" panose="02010509060101010101" pitchFamily="49" charset="-122"/>
              <a:sym typeface="Arial" panose="020B0604020202020204" pitchFamily="34" charset="0"/>
            </a:endParaRPr>
          </a:p>
        </p:txBody>
      </p:sp>
      <p:sp>
        <p:nvSpPr>
          <p:cNvPr id="27653" name="Text Box 3"/>
          <p:cNvSpPr txBox="1"/>
          <p:nvPr/>
        </p:nvSpPr>
        <p:spPr>
          <a:xfrm>
            <a:off x="714375" y="1143000"/>
            <a:ext cx="7143750" cy="396875"/>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幼圆" panose="02010509060101010101" pitchFamily="49" charset="-122"/>
                <a:ea typeface="幼圆" panose="02010509060101010101" pitchFamily="49" charset="-122"/>
              </a:rPr>
              <a:t>使用中经专网数据库全文检索功能，可以查询所需要的文献</a:t>
            </a:r>
            <a:endParaRPr lang="en-US" altLang="zh-CN" sz="2000" b="1" dirty="0">
              <a:solidFill>
                <a:srgbClr val="C3E937"/>
              </a:solidFill>
              <a:latin typeface="Arial" panose="020B0604020202020204" pitchFamily="34" charset="0"/>
              <a:ea typeface="幼圆" panose="02010509060101010101" pitchFamily="49" charset="-122"/>
            </a:endParaRPr>
          </a:p>
        </p:txBody>
      </p:sp>
      <p:pic>
        <p:nvPicPr>
          <p:cNvPr id="27654" name="Picture 6" descr="C:\Users\dell\Desktop\ibenew_search.png"/>
          <p:cNvPicPr>
            <a:picLocks noChangeAspect="1"/>
          </p:cNvPicPr>
          <p:nvPr/>
        </p:nvPicPr>
        <p:blipFill>
          <a:blip r:embed="rId1"/>
          <a:stretch>
            <a:fillRect/>
          </a:stretch>
        </p:blipFill>
        <p:spPr>
          <a:xfrm>
            <a:off x="1187450" y="2349500"/>
            <a:ext cx="6994525" cy="1223963"/>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Text Box 3"/>
          <p:cNvSpPr txBox="1"/>
          <p:nvPr/>
        </p:nvSpPr>
        <p:spPr>
          <a:xfrm>
            <a:off x="428625" y="928688"/>
            <a:ext cx="8247063" cy="1754187"/>
          </a:xfrm>
          <a:prstGeom prst="rect">
            <a:avLst/>
          </a:prstGeom>
          <a:noFill/>
          <a:ln w="9525">
            <a:noFill/>
          </a:ln>
        </p:spPr>
        <p:txBody>
          <a:bodyPr>
            <a:spAutoFit/>
          </a:bodyPr>
          <a:p>
            <a:pPr marL="342900" indent="-342900">
              <a:lnSpc>
                <a:spcPct val="150000"/>
              </a:lnSpc>
              <a:buClr>
                <a:srgbClr val="FF9900"/>
              </a:buClr>
            </a:pPr>
            <a:r>
              <a:rPr lang="zh-CN" altLang="en-US" b="1" dirty="0">
                <a:solidFill>
                  <a:schemeClr val="tx2"/>
                </a:solidFill>
                <a:latin typeface="Times New Roman" panose="02020603050405020304" pitchFamily="18" charset="0"/>
                <a:ea typeface="幼圆" panose="02010509060101010101" pitchFamily="49" charset="-122"/>
                <a:sym typeface="Arial" panose="020B0604020202020204" pitchFamily="34" charset="0"/>
              </a:rPr>
              <a:t> </a:t>
            </a:r>
            <a:r>
              <a:rPr lang="zh-CN" altLang="en-US" b="1" dirty="0">
                <a:solidFill>
                  <a:schemeClr val="tx2"/>
                </a:solidFill>
                <a:latin typeface="宋体" panose="02010600030101010101" pitchFamily="2" charset="-122"/>
              </a:rPr>
              <a:t>★ </a:t>
            </a:r>
            <a:r>
              <a:rPr lang="zh-CN" altLang="en-US" b="1" dirty="0">
                <a:solidFill>
                  <a:srgbClr val="C00000"/>
                </a:solidFill>
                <a:latin typeface="幼圆" panose="02010509060101010101" pitchFamily="49" charset="-122"/>
                <a:ea typeface="幼圆" panose="02010509060101010101" pitchFamily="49" charset="-122"/>
              </a:rPr>
              <a:t>全部：</a:t>
            </a:r>
            <a:r>
              <a:rPr lang="zh-CN" altLang="en-US" b="1" dirty="0">
                <a:solidFill>
                  <a:srgbClr val="008080"/>
                </a:solidFill>
                <a:latin typeface="幼圆" panose="02010509060101010101" pitchFamily="49" charset="-122"/>
                <a:ea typeface="幼圆" panose="02010509060101010101" pitchFamily="49" charset="-122"/>
              </a:rPr>
              <a:t>选中“全部”按钮进行检索，可以调出全部文献中包含关键字的文献列表</a:t>
            </a:r>
            <a:endParaRPr lang="zh-CN" altLang="en-US" b="1" dirty="0">
              <a:solidFill>
                <a:srgbClr val="008080"/>
              </a:solidFill>
              <a:latin typeface="幼圆" panose="02010509060101010101" pitchFamily="49" charset="-122"/>
              <a:ea typeface="幼圆" panose="02010509060101010101" pitchFamily="49" charset="-122"/>
              <a:sym typeface="Arial" panose="020B0604020202020204" pitchFamily="34" charset="0"/>
            </a:endParaRPr>
          </a:p>
          <a:p>
            <a:pPr marL="342900" indent="-342900">
              <a:lnSpc>
                <a:spcPct val="150000"/>
              </a:lnSpc>
              <a:buClr>
                <a:srgbClr val="FF9900"/>
              </a:buClr>
            </a:pPr>
            <a:r>
              <a:rPr lang="zh-CN" altLang="en-US" b="1" dirty="0">
                <a:solidFill>
                  <a:schemeClr val="tx2"/>
                </a:solidFill>
                <a:latin typeface="Times New Roman" panose="02020603050405020304" pitchFamily="18" charset="0"/>
                <a:ea typeface="幼圆" panose="02010509060101010101" pitchFamily="49" charset="-122"/>
                <a:sym typeface="Arial" panose="020B0604020202020204" pitchFamily="34" charset="0"/>
              </a:rPr>
              <a:t> </a:t>
            </a:r>
            <a:endParaRPr lang="en-US" altLang="zh-CN" b="1" dirty="0">
              <a:solidFill>
                <a:srgbClr val="008080"/>
              </a:solidFill>
              <a:latin typeface="幼圆" panose="02010509060101010101" pitchFamily="49" charset="-122"/>
              <a:ea typeface="幼圆" panose="02010509060101010101" pitchFamily="49" charset="-122"/>
              <a:sym typeface="Arial" panose="020B0604020202020204" pitchFamily="34" charset="0"/>
            </a:endParaRPr>
          </a:p>
          <a:p>
            <a:pPr marL="342900" indent="-342900">
              <a:lnSpc>
                <a:spcPct val="150000"/>
              </a:lnSpc>
              <a:buClr>
                <a:srgbClr val="FF9900"/>
              </a:buClr>
            </a:pPr>
            <a:endParaRPr lang="zh-CN" altLang="en-US" b="1" dirty="0">
              <a:solidFill>
                <a:srgbClr val="008080"/>
              </a:solidFill>
              <a:latin typeface="Times New Roman" panose="02020603050405020304" pitchFamily="18" charset="0"/>
              <a:ea typeface="幼圆" panose="02010509060101010101" pitchFamily="49" charset="-122"/>
              <a:sym typeface="Arial" panose="020B0604020202020204" pitchFamily="34" charset="0"/>
            </a:endParaRPr>
          </a:p>
        </p:txBody>
      </p:sp>
      <p:sp>
        <p:nvSpPr>
          <p:cNvPr id="28675" name="Text Box 3"/>
          <p:cNvSpPr txBox="1"/>
          <p:nvPr/>
        </p:nvSpPr>
        <p:spPr>
          <a:xfrm>
            <a:off x="571500" y="2643188"/>
            <a:ext cx="8247063" cy="3600450"/>
          </a:xfrm>
          <a:prstGeom prst="rect">
            <a:avLst/>
          </a:prstGeom>
          <a:noFill/>
          <a:ln w="9525">
            <a:noFill/>
          </a:ln>
        </p:spPr>
        <p:txBody>
          <a:bodyPr>
            <a:spAutoFit/>
          </a:bodyPr>
          <a:p>
            <a:pPr marL="342900" indent="-342900">
              <a:lnSpc>
                <a:spcPct val="150000"/>
              </a:lnSpc>
              <a:buClr>
                <a:srgbClr val="FF9900"/>
              </a:buClr>
            </a:pPr>
            <a:r>
              <a:rPr lang="zh-CN" altLang="en-US" sz="1600" b="1" dirty="0">
                <a:solidFill>
                  <a:schemeClr val="tx2"/>
                </a:solidFill>
                <a:latin typeface="宋体" panose="02010600030101010101" pitchFamily="2" charset="-122"/>
              </a:rPr>
              <a:t>★ </a:t>
            </a:r>
            <a:r>
              <a:rPr lang="zh-CN" altLang="en-US" b="1" dirty="0">
                <a:solidFill>
                  <a:srgbClr val="C00000"/>
                </a:solidFill>
                <a:latin typeface="幼圆" panose="02010509060101010101" pitchFamily="49" charset="-122"/>
                <a:ea typeface="幼圆" panose="02010509060101010101" pitchFamily="49" charset="-122"/>
              </a:rPr>
              <a:t>动态：</a:t>
            </a:r>
            <a:r>
              <a:rPr lang="zh-CN" altLang="en-US" b="1" dirty="0">
                <a:solidFill>
                  <a:srgbClr val="008080"/>
                </a:solidFill>
                <a:latin typeface="幼圆" panose="02010509060101010101" pitchFamily="49" charset="-122"/>
                <a:ea typeface="幼圆" panose="02010509060101010101" pitchFamily="49" charset="-122"/>
              </a:rPr>
              <a:t>选中“动态”按钮进行检索，可以调出动态消息文献中包含关键字的文献列表</a:t>
            </a:r>
            <a:endParaRPr lang="en-US" altLang="zh-CN" b="1" dirty="0">
              <a:solidFill>
                <a:srgbClr val="008080"/>
              </a:solidFill>
              <a:latin typeface="幼圆" panose="02010509060101010101" pitchFamily="49" charset="-122"/>
              <a:ea typeface="幼圆" panose="02010509060101010101" pitchFamily="49" charset="-122"/>
            </a:endParaRPr>
          </a:p>
          <a:p>
            <a:pPr marL="342900" indent="-342900">
              <a:lnSpc>
                <a:spcPct val="150000"/>
              </a:lnSpc>
              <a:buClr>
                <a:srgbClr val="FF9900"/>
              </a:buClr>
            </a:pPr>
            <a:r>
              <a:rPr lang="zh-CN" altLang="en-US" b="1" dirty="0">
                <a:solidFill>
                  <a:schemeClr val="tx2"/>
                </a:solidFill>
                <a:latin typeface="幼圆" panose="02010509060101010101" pitchFamily="49" charset="-122"/>
                <a:ea typeface="幼圆" panose="02010509060101010101" pitchFamily="49" charset="-122"/>
              </a:rPr>
              <a:t>★ </a:t>
            </a:r>
            <a:r>
              <a:rPr lang="zh-CN" altLang="en-US" b="1" dirty="0">
                <a:solidFill>
                  <a:srgbClr val="C00000"/>
                </a:solidFill>
                <a:latin typeface="幼圆" panose="02010509060101010101" pitchFamily="49" charset="-122"/>
                <a:ea typeface="幼圆" panose="02010509060101010101" pitchFamily="49" charset="-122"/>
              </a:rPr>
              <a:t>数表：</a:t>
            </a:r>
            <a:r>
              <a:rPr lang="zh-CN" altLang="en-US" b="1" dirty="0">
                <a:solidFill>
                  <a:srgbClr val="008080"/>
                </a:solidFill>
                <a:latin typeface="幼圆" panose="02010509060101010101" pitchFamily="49" charset="-122"/>
                <a:ea typeface="幼圆" panose="02010509060101010101" pitchFamily="49" charset="-122"/>
              </a:rPr>
              <a:t>选中“数表”按钮进行检索，可以调出图表文献中包含关键字的文献列表</a:t>
            </a:r>
            <a:endParaRPr lang="en-US" altLang="zh-CN" b="1" dirty="0">
              <a:solidFill>
                <a:srgbClr val="008080"/>
              </a:solidFill>
              <a:latin typeface="幼圆" panose="02010509060101010101" pitchFamily="49" charset="-122"/>
              <a:ea typeface="幼圆" panose="02010509060101010101" pitchFamily="49" charset="-122"/>
            </a:endParaRPr>
          </a:p>
          <a:p>
            <a:pPr marL="342900" indent="-342900">
              <a:lnSpc>
                <a:spcPct val="150000"/>
              </a:lnSpc>
              <a:buClr>
                <a:srgbClr val="FF9900"/>
              </a:buClr>
            </a:pPr>
            <a:r>
              <a:rPr lang="zh-CN" altLang="en-US" b="1" dirty="0">
                <a:solidFill>
                  <a:schemeClr val="tx2"/>
                </a:solidFill>
                <a:latin typeface="幼圆" panose="02010509060101010101" pitchFamily="49" charset="-122"/>
                <a:ea typeface="幼圆" panose="02010509060101010101" pitchFamily="49" charset="-122"/>
              </a:rPr>
              <a:t>★ </a:t>
            </a:r>
            <a:r>
              <a:rPr lang="zh-CN" altLang="en-US" b="1" dirty="0">
                <a:solidFill>
                  <a:srgbClr val="C00000"/>
                </a:solidFill>
                <a:latin typeface="幼圆" panose="02010509060101010101" pitchFamily="49" charset="-122"/>
                <a:ea typeface="幼圆" panose="02010509060101010101" pitchFamily="49" charset="-122"/>
              </a:rPr>
              <a:t>报告：</a:t>
            </a:r>
            <a:r>
              <a:rPr lang="zh-CN" altLang="en-US" b="1" dirty="0">
                <a:solidFill>
                  <a:srgbClr val="008080"/>
                </a:solidFill>
                <a:latin typeface="幼圆" panose="02010509060101010101" pitchFamily="49" charset="-122"/>
                <a:ea typeface="幼圆" panose="02010509060101010101" pitchFamily="49" charset="-122"/>
              </a:rPr>
              <a:t>选中“报告”按钮进行检索，可以调出报告文献中包含关键字的文献列表</a:t>
            </a:r>
            <a:endParaRPr lang="en-US" altLang="zh-CN" b="1" dirty="0">
              <a:solidFill>
                <a:srgbClr val="008080"/>
              </a:solidFill>
              <a:latin typeface="幼圆" panose="02010509060101010101" pitchFamily="49" charset="-122"/>
              <a:ea typeface="幼圆" panose="02010509060101010101" pitchFamily="49" charset="-122"/>
            </a:endParaRPr>
          </a:p>
          <a:p>
            <a:pPr marL="342900" indent="-342900">
              <a:lnSpc>
                <a:spcPct val="150000"/>
              </a:lnSpc>
              <a:buClr>
                <a:srgbClr val="FF9900"/>
              </a:buClr>
            </a:pPr>
            <a:r>
              <a:rPr lang="zh-CN" altLang="en-US" b="1" dirty="0">
                <a:solidFill>
                  <a:schemeClr val="tx2"/>
                </a:solidFill>
                <a:latin typeface="幼圆" panose="02010509060101010101" pitchFamily="49" charset="-122"/>
                <a:ea typeface="幼圆" panose="02010509060101010101" pitchFamily="49" charset="-122"/>
              </a:rPr>
              <a:t>★ </a:t>
            </a:r>
            <a:r>
              <a:rPr lang="zh-CN" altLang="en-US" b="1" dirty="0">
                <a:solidFill>
                  <a:srgbClr val="C00000"/>
                </a:solidFill>
                <a:latin typeface="幼圆" panose="02010509060101010101" pitchFamily="49" charset="-122"/>
                <a:ea typeface="幼圆" panose="02010509060101010101" pitchFamily="49" charset="-122"/>
              </a:rPr>
              <a:t>高级搜索：</a:t>
            </a:r>
            <a:r>
              <a:rPr lang="zh-CN" altLang="en-US" b="1" dirty="0">
                <a:solidFill>
                  <a:srgbClr val="008080"/>
                </a:solidFill>
                <a:latin typeface="幼圆" panose="02010509060101010101" pitchFamily="49" charset="-122"/>
                <a:ea typeface="幼圆" panose="02010509060101010101" pitchFamily="49" charset="-122"/>
              </a:rPr>
              <a:t>点击“高级搜索”按钮，可以调出高级检索界面，进行关键字与栏目、排序、发布时间等属性的组合检索，提高检索效率</a:t>
            </a:r>
            <a:endParaRPr lang="en-US" altLang="zh-CN" b="1" dirty="0">
              <a:solidFill>
                <a:srgbClr val="008080"/>
              </a:solidFill>
              <a:latin typeface="幼圆" panose="02010509060101010101" pitchFamily="49" charset="-122"/>
              <a:ea typeface="幼圆" panose="02010509060101010101" pitchFamily="49" charset="-122"/>
            </a:endParaRPr>
          </a:p>
          <a:p>
            <a:pPr marL="342900" indent="-342900">
              <a:lnSpc>
                <a:spcPct val="150000"/>
              </a:lnSpc>
              <a:buClr>
                <a:srgbClr val="FF9900"/>
              </a:buClr>
            </a:pPr>
            <a:endParaRPr lang="en-US" altLang="zh-CN" sz="1600" b="1" dirty="0">
              <a:solidFill>
                <a:srgbClr val="008080"/>
              </a:solidFill>
              <a:latin typeface="宋体" panose="02010600030101010101" pitchFamily="2" charset="-122"/>
            </a:endParaRPr>
          </a:p>
          <a:p>
            <a:pPr marL="342900" indent="-342900">
              <a:lnSpc>
                <a:spcPct val="150000"/>
              </a:lnSpc>
              <a:buClr>
                <a:srgbClr val="FF9900"/>
              </a:buClr>
            </a:pPr>
            <a:endParaRPr lang="zh-CN" altLang="en-US" sz="1600" b="1" dirty="0">
              <a:solidFill>
                <a:srgbClr val="008080"/>
              </a:solidFill>
              <a:latin typeface="Times New Roman" panose="02020603050405020304" pitchFamily="18" charset="0"/>
              <a:ea typeface="幼圆" panose="02010509060101010101" pitchFamily="49" charset="-122"/>
              <a:sym typeface="Arial" panose="020B0604020202020204" pitchFamily="34" charset="0"/>
            </a:endParaRPr>
          </a:p>
          <a:p>
            <a:pPr marL="342900" indent="-342900">
              <a:lnSpc>
                <a:spcPct val="150000"/>
              </a:lnSpc>
              <a:buClr>
                <a:srgbClr val="FF9900"/>
              </a:buClr>
            </a:pPr>
            <a:r>
              <a:rPr lang="zh-CN" altLang="en-US" b="1" dirty="0">
                <a:solidFill>
                  <a:schemeClr val="tx2"/>
                </a:solidFill>
                <a:latin typeface="Times New Roman" panose="02020603050405020304" pitchFamily="18" charset="0"/>
                <a:ea typeface="幼圆" panose="02010509060101010101" pitchFamily="49" charset="-122"/>
                <a:sym typeface="Arial" panose="020B0604020202020204" pitchFamily="34" charset="0"/>
              </a:rPr>
              <a:t> </a:t>
            </a:r>
            <a:endParaRPr lang="en-US" altLang="zh-CN" b="1" dirty="0">
              <a:solidFill>
                <a:srgbClr val="008080"/>
              </a:solidFill>
              <a:latin typeface="幼圆" panose="02010509060101010101" pitchFamily="49" charset="-122"/>
              <a:ea typeface="幼圆" panose="02010509060101010101" pitchFamily="49" charset="-122"/>
              <a:sym typeface="Arial" panose="020B0604020202020204" pitchFamily="34" charset="0"/>
            </a:endParaRPr>
          </a:p>
          <a:p>
            <a:pPr marL="342900" indent="-342900">
              <a:lnSpc>
                <a:spcPct val="150000"/>
              </a:lnSpc>
              <a:buClr>
                <a:srgbClr val="FF9900"/>
              </a:buClr>
            </a:pPr>
            <a:endParaRPr lang="zh-CN" altLang="en-US" b="1" dirty="0">
              <a:solidFill>
                <a:srgbClr val="008080"/>
              </a:solidFill>
              <a:latin typeface="Times New Roman" panose="02020603050405020304" pitchFamily="18" charset="0"/>
              <a:ea typeface="幼圆" panose="02010509060101010101" pitchFamily="49" charset="-122"/>
              <a:sym typeface="Arial" panose="020B0604020202020204" pitchFamily="34" charset="0"/>
            </a:endParaRPr>
          </a:p>
        </p:txBody>
      </p:sp>
      <p:sp>
        <p:nvSpPr>
          <p:cNvPr id="6" name="圆角矩形 5"/>
          <p:cNvSpPr/>
          <p:nvPr/>
        </p:nvSpPr>
        <p:spPr>
          <a:xfrm>
            <a:off x="6643688" y="214313"/>
            <a:ext cx="2305050"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检 索使用</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pic>
        <p:nvPicPr>
          <p:cNvPr id="28677" name="Picture 6" descr="C:\Users\dell\Desktop\ibenew_search.png"/>
          <p:cNvPicPr>
            <a:picLocks noChangeAspect="1"/>
          </p:cNvPicPr>
          <p:nvPr/>
        </p:nvPicPr>
        <p:blipFill>
          <a:blip r:embed="rId1"/>
          <a:stretch>
            <a:fillRect/>
          </a:stretch>
        </p:blipFill>
        <p:spPr>
          <a:xfrm>
            <a:off x="1835150" y="1628775"/>
            <a:ext cx="5715000" cy="100012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Text Box 3"/>
          <p:cNvSpPr txBox="1"/>
          <p:nvPr/>
        </p:nvSpPr>
        <p:spPr>
          <a:xfrm>
            <a:off x="285750" y="1071563"/>
            <a:ext cx="8247063" cy="1338262"/>
          </a:xfrm>
          <a:prstGeom prst="rect">
            <a:avLst/>
          </a:prstGeom>
          <a:noFill/>
          <a:ln w="9525">
            <a:noFill/>
          </a:ln>
        </p:spPr>
        <p:txBody>
          <a:bodyPr>
            <a:spAutoFit/>
          </a:bodyPr>
          <a:p>
            <a:pPr marL="342900" indent="-342900">
              <a:lnSpc>
                <a:spcPct val="150000"/>
              </a:lnSpc>
              <a:buClr>
                <a:srgbClr val="FF9900"/>
              </a:buClr>
            </a:pPr>
            <a:endParaRPr lang="en-US" altLang="zh-CN" b="1" dirty="0">
              <a:solidFill>
                <a:schemeClr val="tx2"/>
              </a:solidFill>
              <a:latin typeface="宋体" panose="02010600030101010101" pitchFamily="2" charset="-122"/>
            </a:endParaRPr>
          </a:p>
          <a:p>
            <a:pPr marL="342900" indent="-342900">
              <a:lnSpc>
                <a:spcPct val="150000"/>
              </a:lnSpc>
              <a:buClr>
                <a:srgbClr val="FF9900"/>
              </a:buClr>
            </a:pPr>
            <a:r>
              <a:rPr lang="zh-CN" altLang="en-US" b="1" dirty="0">
                <a:solidFill>
                  <a:schemeClr val="tx2"/>
                </a:solidFill>
                <a:latin typeface="Times New Roman" panose="02020603050405020304" pitchFamily="18" charset="0"/>
                <a:ea typeface="幼圆" panose="02010509060101010101" pitchFamily="49" charset="-122"/>
                <a:sym typeface="Arial" panose="020B0604020202020204" pitchFamily="34" charset="0"/>
              </a:rPr>
              <a:t> </a:t>
            </a:r>
            <a:endParaRPr lang="en-US" altLang="zh-CN" b="1" dirty="0">
              <a:solidFill>
                <a:srgbClr val="008080"/>
              </a:solidFill>
              <a:latin typeface="幼圆" panose="02010509060101010101" pitchFamily="49" charset="-122"/>
              <a:ea typeface="幼圆" panose="02010509060101010101" pitchFamily="49" charset="-122"/>
              <a:sym typeface="Arial" panose="020B0604020202020204" pitchFamily="34" charset="0"/>
            </a:endParaRPr>
          </a:p>
          <a:p>
            <a:pPr marL="342900" indent="-342900">
              <a:lnSpc>
                <a:spcPct val="150000"/>
              </a:lnSpc>
              <a:buClr>
                <a:srgbClr val="FF9900"/>
              </a:buClr>
            </a:pPr>
            <a:endParaRPr lang="zh-CN" altLang="en-US" b="1" dirty="0">
              <a:solidFill>
                <a:srgbClr val="008080"/>
              </a:solidFill>
              <a:latin typeface="Times New Roman" panose="02020603050405020304" pitchFamily="18" charset="0"/>
              <a:ea typeface="幼圆" panose="02010509060101010101" pitchFamily="49" charset="-122"/>
              <a:sym typeface="Arial" panose="020B0604020202020204" pitchFamily="34" charset="0"/>
            </a:endParaRPr>
          </a:p>
        </p:txBody>
      </p:sp>
      <p:sp>
        <p:nvSpPr>
          <p:cNvPr id="29700" name="Text Box 3"/>
          <p:cNvSpPr txBox="1">
            <a:spLocks noChangeArrowheads="1"/>
          </p:cNvSpPr>
          <p:nvPr/>
        </p:nvSpPr>
        <p:spPr bwMode="auto">
          <a:xfrm>
            <a:off x="428625" y="1714500"/>
            <a:ext cx="8247063" cy="3600450"/>
          </a:xfrm>
          <a:prstGeom prst="rect">
            <a:avLst/>
          </a:prstGeom>
          <a:noFill/>
          <a:ln w="9525">
            <a:noFill/>
            <a:miter lim="800000"/>
          </a:ln>
        </p:spPr>
        <p:txBody>
          <a:bodyPr>
            <a:spAutoFit/>
          </a:bodyPr>
          <a:lstStyle/>
          <a:p>
            <a:pPr marL="342900" marR="0" indent="-342900" defTabSz="914400">
              <a:lnSpc>
                <a:spcPct val="150000"/>
              </a:lnSpc>
              <a:buClr>
                <a:srgbClr val="FF9900"/>
              </a:buClr>
              <a:buSzTx/>
              <a:buFontTx/>
              <a:buNone/>
              <a:defRPr/>
            </a:pPr>
            <a:r>
              <a:rPr kumimoji="0" lang="zh-CN" altLang="en-US" sz="2000" b="1" kern="1200" cap="none" spc="0" normalizeH="0" baseline="0" noProof="0" dirty="0">
                <a:solidFill>
                  <a:schemeClr val="tx2"/>
                </a:solidFill>
                <a:latin typeface="宋体" panose="02010600030101010101" pitchFamily="2" charset="-122"/>
                <a:ea typeface="宋体" panose="02010600030101010101" pitchFamily="2" charset="-122"/>
                <a:cs typeface="+mn-cs"/>
              </a:rPr>
              <a:t>★ </a:t>
            </a:r>
            <a:r>
              <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如果多个关键字之间是“或”的关系，请用逗号</a:t>
            </a:r>
            <a:r>
              <a:rPr kumimoji="0" lang="zh-CN" altLang="en-US" sz="2000" b="1" kern="1200" cap="none" spc="0" normalizeH="0" baseline="0" noProof="0" dirty="0">
                <a:solidFill>
                  <a:srgbClr val="C00000"/>
                </a:solidFill>
                <a:latin typeface="幼圆" panose="02010509060101010101" pitchFamily="49" charset="-122"/>
                <a:ea typeface="幼圆" panose="02010509060101010101" pitchFamily="49" charset="-122"/>
                <a:cs typeface="+mn-cs"/>
              </a:rPr>
              <a:t>（“</a:t>
            </a:r>
            <a:r>
              <a:rPr kumimoji="0" lang="en-US" altLang="zh-CN" sz="2000" b="1" kern="1200" cap="none" spc="0" normalizeH="0" baseline="0" noProof="0" dirty="0">
                <a:solidFill>
                  <a:srgbClr val="C00000"/>
                </a:solidFill>
                <a:latin typeface="幼圆" panose="02010509060101010101" pitchFamily="49" charset="-122"/>
                <a:ea typeface="幼圆" panose="02010509060101010101" pitchFamily="49" charset="-122"/>
                <a:cs typeface="+mn-cs"/>
              </a:rPr>
              <a:t>,”</a:t>
            </a:r>
            <a:r>
              <a:rPr kumimoji="0" lang="zh-CN" altLang="en-US" sz="2000" b="1" kern="1200" cap="none" spc="0" normalizeH="0" baseline="0" noProof="0" dirty="0">
                <a:solidFill>
                  <a:srgbClr val="C00000"/>
                </a:solidFill>
                <a:latin typeface="幼圆" panose="02010509060101010101" pitchFamily="49" charset="-122"/>
                <a:ea typeface="幼圆" panose="02010509060101010101" pitchFamily="49" charset="-122"/>
                <a:cs typeface="+mn-cs"/>
              </a:rPr>
              <a:t>）</a:t>
            </a:r>
            <a:r>
              <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隔开，例如“经济</a:t>
            </a:r>
            <a:r>
              <a:rPr kumimoji="0" lang="en-US" altLang="zh-CN"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a:t>
            </a:r>
            <a:r>
              <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信息”，检索结果包括文献正文中含有“经济”或“信息”的内容列表</a:t>
            </a:r>
            <a:endPar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sym typeface="Arial" panose="020B0604020202020204" pitchFamily="34" charset="0"/>
            </a:endParaRPr>
          </a:p>
          <a:p>
            <a:pPr marL="342900" marR="0" indent="-342900" defTabSz="914400">
              <a:lnSpc>
                <a:spcPct val="150000"/>
              </a:lnSpc>
              <a:buClr>
                <a:srgbClr val="FF9900"/>
              </a:buClr>
              <a:buSzTx/>
              <a:buFontTx/>
              <a:buNone/>
              <a:defRPr/>
            </a:pPr>
            <a:endParaRPr kumimoji="0" lang="en-US" altLang="zh-CN" sz="2000" b="1" kern="1200" cap="none" spc="0" normalizeH="0" baseline="0" noProof="0" dirty="0">
              <a:solidFill>
                <a:srgbClr val="008080"/>
              </a:solidFill>
              <a:latin typeface="幼圆" panose="02010509060101010101" pitchFamily="49" charset="-122"/>
              <a:ea typeface="幼圆" panose="02010509060101010101" pitchFamily="49" charset="-122"/>
              <a:cs typeface="+mn-cs"/>
            </a:endParaRPr>
          </a:p>
          <a:p>
            <a:pPr marL="342900" marR="0" indent="-342900" defTabSz="914400">
              <a:lnSpc>
                <a:spcPct val="150000"/>
              </a:lnSpc>
              <a:buClr>
                <a:schemeClr val="tx2">
                  <a:lumMod val="75000"/>
                </a:schemeClr>
              </a:buClr>
              <a:buSzTx/>
              <a:buFont typeface="宋体" panose="02010600030101010101" pitchFamily="2" charset="-122"/>
              <a:buChar char="★"/>
              <a:defRPr/>
            </a:pPr>
            <a:r>
              <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如果多个关键字之间是“与”的关系请用分号</a:t>
            </a:r>
            <a:r>
              <a:rPr kumimoji="0" lang="zh-CN" altLang="en-US" sz="2000" b="1" kern="1200" cap="none" spc="0" normalizeH="0" baseline="0" noProof="0" dirty="0">
                <a:solidFill>
                  <a:srgbClr val="C00000"/>
                </a:solidFill>
                <a:latin typeface="幼圆" panose="02010509060101010101" pitchFamily="49" charset="-122"/>
                <a:ea typeface="幼圆" panose="02010509060101010101" pitchFamily="49" charset="-122"/>
                <a:cs typeface="+mn-cs"/>
              </a:rPr>
              <a:t>（“；</a:t>
            </a:r>
            <a:r>
              <a:rPr kumimoji="0" lang="en-US" altLang="zh-CN" sz="2000" b="1" kern="1200" cap="none" spc="0" normalizeH="0" baseline="0" noProof="0" dirty="0">
                <a:solidFill>
                  <a:srgbClr val="C00000"/>
                </a:solidFill>
                <a:latin typeface="幼圆" panose="02010509060101010101" pitchFamily="49" charset="-122"/>
                <a:ea typeface="幼圆" panose="02010509060101010101" pitchFamily="49" charset="-122"/>
                <a:cs typeface="+mn-cs"/>
              </a:rPr>
              <a:t>”</a:t>
            </a:r>
            <a:r>
              <a:rPr kumimoji="0" lang="zh-CN" altLang="en-US" sz="2000" b="1" kern="1200" cap="none" spc="0" normalizeH="0" baseline="0" noProof="0" dirty="0">
                <a:solidFill>
                  <a:srgbClr val="C00000"/>
                </a:solidFill>
                <a:latin typeface="幼圆" panose="02010509060101010101" pitchFamily="49" charset="-122"/>
                <a:ea typeface="幼圆" panose="02010509060101010101" pitchFamily="49" charset="-122"/>
                <a:cs typeface="+mn-cs"/>
              </a:rPr>
              <a:t>）</a:t>
            </a:r>
            <a:r>
              <a:rPr kumimoji="0" lang="zh-CN" altLang="en-US" sz="2000" b="1" kern="1200" cap="none" spc="0" normalizeH="0" baseline="0" noProof="0" dirty="0">
                <a:solidFill>
                  <a:srgbClr val="008080"/>
                </a:solidFill>
                <a:latin typeface="幼圆" panose="02010509060101010101" pitchFamily="49" charset="-122"/>
                <a:ea typeface="幼圆" panose="02010509060101010101" pitchFamily="49" charset="-122"/>
                <a:cs typeface="+mn-cs"/>
              </a:rPr>
              <a:t>隔开，例如 “经济；信息”，检索结果包括文献正文中既含有“经济”又含有“信息”的内容列表</a:t>
            </a:r>
            <a:endParaRPr kumimoji="0" lang="en-US" altLang="zh-CN" sz="2000" b="1" kern="1200" cap="none" spc="0" normalizeH="0" baseline="0" noProof="0" dirty="0">
              <a:solidFill>
                <a:srgbClr val="008080"/>
              </a:solidFill>
              <a:latin typeface="幼圆" panose="02010509060101010101" pitchFamily="49" charset="-122"/>
              <a:ea typeface="幼圆" panose="02010509060101010101" pitchFamily="49" charset="-122"/>
              <a:cs typeface="+mn-cs"/>
            </a:endParaRPr>
          </a:p>
          <a:p>
            <a:pPr marL="342900" marR="0" indent="-342900" defTabSz="914400">
              <a:lnSpc>
                <a:spcPct val="150000"/>
              </a:lnSpc>
              <a:buClr>
                <a:srgbClr val="FF9900"/>
              </a:buClr>
              <a:buSzTx/>
              <a:buFontTx/>
              <a:buNone/>
              <a:defRPr/>
            </a:pPr>
            <a:endParaRPr kumimoji="0" lang="en-US" altLang="zh-CN" sz="1600" b="1" kern="1200" cap="none" spc="0" normalizeH="0" baseline="0" noProof="0" dirty="0">
              <a:solidFill>
                <a:srgbClr val="008080"/>
              </a:solidFill>
              <a:latin typeface="宋体" panose="02010600030101010101" pitchFamily="2" charset="-122"/>
              <a:ea typeface="宋体" panose="02010600030101010101" pitchFamily="2" charset="-122"/>
              <a:cs typeface="+mn-cs"/>
            </a:endParaRPr>
          </a:p>
          <a:p>
            <a:pPr marL="342900" marR="0" indent="-342900" defTabSz="914400">
              <a:lnSpc>
                <a:spcPct val="150000"/>
              </a:lnSpc>
              <a:buClr>
                <a:srgbClr val="FF9900"/>
              </a:buClr>
              <a:buSzTx/>
              <a:buFontTx/>
              <a:buNone/>
              <a:defRPr/>
            </a:pPr>
            <a:endParaRPr kumimoji="0" lang="zh-CN" altLang="en-US" sz="1600" b="1" kern="1200" cap="none" spc="0" normalizeH="0" baseline="0" noProof="0" dirty="0">
              <a:solidFill>
                <a:srgbClr val="008080"/>
              </a:solidFill>
              <a:latin typeface="Times New Roman" panose="02020603050405020304" pitchFamily="18" charset="0"/>
              <a:ea typeface="幼圆" panose="02010509060101010101" pitchFamily="49" charset="-122"/>
              <a:cs typeface="+mn-cs"/>
              <a:sym typeface="Arial" panose="020B0604020202020204" pitchFamily="34" charset="0"/>
            </a:endParaRPr>
          </a:p>
          <a:p>
            <a:pPr marL="342900" marR="0" indent="-342900" defTabSz="914400">
              <a:lnSpc>
                <a:spcPct val="150000"/>
              </a:lnSpc>
              <a:buClr>
                <a:srgbClr val="FF9900"/>
              </a:buClr>
              <a:buSzTx/>
              <a:buFontTx/>
              <a:buNone/>
              <a:defRPr/>
            </a:pPr>
            <a:r>
              <a:rPr kumimoji="0" lang="zh-CN" altLang="en-US" b="1" kern="1200" cap="none" spc="0" normalizeH="0" baseline="0" noProof="0" dirty="0">
                <a:solidFill>
                  <a:schemeClr val="tx2"/>
                </a:solidFill>
                <a:latin typeface="Times New Roman" panose="02020603050405020304" pitchFamily="18" charset="0"/>
                <a:ea typeface="幼圆" panose="02010509060101010101" pitchFamily="49" charset="-122"/>
                <a:cs typeface="+mn-cs"/>
                <a:sym typeface="Arial" panose="020B0604020202020204" pitchFamily="34" charset="0"/>
              </a:rPr>
              <a:t> </a:t>
            </a:r>
            <a:endParaRPr kumimoji="0" lang="en-US" altLang="zh-CN" b="1" kern="1200" cap="none" spc="0" normalizeH="0" baseline="0" noProof="0" dirty="0">
              <a:solidFill>
                <a:srgbClr val="008080"/>
              </a:solidFill>
              <a:latin typeface="幼圆" panose="02010509060101010101" pitchFamily="49" charset="-122"/>
              <a:ea typeface="幼圆" panose="02010509060101010101" pitchFamily="49" charset="-122"/>
              <a:cs typeface="+mn-cs"/>
              <a:sym typeface="Arial" panose="020B0604020202020204" pitchFamily="34" charset="0"/>
            </a:endParaRPr>
          </a:p>
          <a:p>
            <a:pPr marL="342900" marR="0" indent="-342900" defTabSz="914400">
              <a:lnSpc>
                <a:spcPct val="150000"/>
              </a:lnSpc>
              <a:buClr>
                <a:srgbClr val="FF9900"/>
              </a:buClr>
              <a:buSzTx/>
              <a:buFontTx/>
              <a:buNone/>
              <a:defRPr/>
            </a:pPr>
            <a:endParaRPr kumimoji="0" lang="zh-CN" altLang="en-US" b="1" kern="1200" cap="none" spc="0" normalizeH="0" baseline="0" noProof="0" dirty="0">
              <a:solidFill>
                <a:srgbClr val="008080"/>
              </a:solidFill>
              <a:latin typeface="Times New Roman" panose="02020603050405020304" pitchFamily="18" charset="0"/>
              <a:ea typeface="幼圆" panose="02010509060101010101" pitchFamily="49" charset="-122"/>
              <a:cs typeface="+mn-cs"/>
              <a:sym typeface="Arial" panose="020B0604020202020204" pitchFamily="34" charset="0"/>
            </a:endParaRPr>
          </a:p>
        </p:txBody>
      </p:sp>
      <p:sp>
        <p:nvSpPr>
          <p:cNvPr id="2" name="Text Box 3"/>
          <p:cNvSpPr txBox="1"/>
          <p:nvPr/>
        </p:nvSpPr>
        <p:spPr>
          <a:xfrm>
            <a:off x="428625" y="1071563"/>
            <a:ext cx="5786438" cy="396875"/>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幼圆" panose="02010509060101010101" pitchFamily="49" charset="-122"/>
                <a:ea typeface="幼圆" panose="02010509060101010101" pitchFamily="49" charset="-122"/>
              </a:rPr>
              <a:t>中经专网数据库可以使用多关键字组合检索功能</a:t>
            </a:r>
            <a:endParaRPr lang="en-US" altLang="zh-CN" sz="2000" b="1" dirty="0">
              <a:solidFill>
                <a:srgbClr val="C3E937"/>
              </a:solidFill>
              <a:latin typeface="Arial" panose="020B0604020202020204" pitchFamily="34" charset="0"/>
              <a:ea typeface="幼圆" panose="02010509060101010101" pitchFamily="49" charset="-122"/>
            </a:endParaRPr>
          </a:p>
        </p:txBody>
      </p:sp>
      <p:sp>
        <p:nvSpPr>
          <p:cNvPr id="7" name="圆角矩形 6"/>
          <p:cNvSpPr/>
          <p:nvPr/>
        </p:nvSpPr>
        <p:spPr>
          <a:xfrm>
            <a:off x="6643688" y="214313"/>
            <a:ext cx="2305050"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检 索使用</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Text Box 3"/>
          <p:cNvSpPr txBox="1"/>
          <p:nvPr/>
        </p:nvSpPr>
        <p:spPr>
          <a:xfrm>
            <a:off x="428625" y="1714500"/>
            <a:ext cx="8247063" cy="4200525"/>
          </a:xfrm>
          <a:prstGeom prst="rect">
            <a:avLst/>
          </a:prstGeom>
          <a:noFill/>
          <a:ln w="9525">
            <a:noFill/>
          </a:ln>
        </p:spPr>
        <p:txBody>
          <a:bodyPr>
            <a:spAutoFit/>
          </a:bodyPr>
          <a:p>
            <a:pPr marL="342900" indent="-342900">
              <a:lnSpc>
                <a:spcPct val="150000"/>
              </a:lnSpc>
              <a:buClr>
                <a:srgbClr val="FF9900"/>
              </a:buClr>
            </a:pPr>
            <a:r>
              <a:rPr lang="zh-CN" altLang="en-US" sz="1600" b="1" dirty="0">
                <a:solidFill>
                  <a:schemeClr val="tx2"/>
                </a:solidFill>
                <a:latin typeface="宋体" panose="02010600030101010101" pitchFamily="2" charset="-122"/>
              </a:rPr>
              <a:t>★ </a:t>
            </a:r>
            <a:r>
              <a:rPr lang="zh-CN" altLang="en-US" b="1" dirty="0">
                <a:solidFill>
                  <a:srgbClr val="008080"/>
                </a:solidFill>
                <a:latin typeface="幼圆" panose="02010509060101010101" pitchFamily="49" charset="-122"/>
                <a:ea typeface="幼圆" panose="02010509060101010101" pitchFamily="49" charset="-122"/>
              </a:rPr>
              <a:t>点击“高级检索”按钮，进入高级检索页面可以设置以下检索参数</a:t>
            </a:r>
            <a:br>
              <a:rPr lang="zh-CN" altLang="en-US" dirty="0">
                <a:solidFill>
                  <a:srgbClr val="008080"/>
                </a:solidFill>
                <a:latin typeface="幼圆" panose="02010509060101010101" pitchFamily="49" charset="-122"/>
                <a:ea typeface="幼圆" panose="02010509060101010101" pitchFamily="49" charset="-122"/>
              </a:rPr>
            </a:br>
            <a:r>
              <a:rPr lang="en-US" altLang="zh-CN" dirty="0">
                <a:solidFill>
                  <a:srgbClr val="008080"/>
                </a:solidFill>
                <a:latin typeface="幼圆" panose="02010509060101010101" pitchFamily="49" charset="-122"/>
                <a:ea typeface="幼圆" panose="02010509060101010101" pitchFamily="49" charset="-122"/>
              </a:rPr>
              <a:t>1.</a:t>
            </a:r>
            <a:r>
              <a:rPr lang="zh-CN" altLang="en-US" dirty="0">
                <a:solidFill>
                  <a:srgbClr val="008080"/>
                </a:solidFill>
                <a:latin typeface="幼圆" panose="02010509060101010101" pitchFamily="49" charset="-122"/>
                <a:ea typeface="幼圆" panose="02010509060101010101" pitchFamily="49" charset="-122"/>
              </a:rPr>
              <a:t>关键词：调出包含该关键字的文献 </a:t>
            </a:r>
            <a:br>
              <a:rPr lang="zh-CN" altLang="en-US" dirty="0">
                <a:solidFill>
                  <a:srgbClr val="008080"/>
                </a:solidFill>
                <a:latin typeface="幼圆" panose="02010509060101010101" pitchFamily="49" charset="-122"/>
                <a:ea typeface="幼圆" panose="02010509060101010101" pitchFamily="49" charset="-122"/>
              </a:rPr>
            </a:br>
            <a:r>
              <a:rPr lang="en-US" altLang="zh-CN" dirty="0">
                <a:solidFill>
                  <a:srgbClr val="008080"/>
                </a:solidFill>
                <a:latin typeface="幼圆" panose="02010509060101010101" pitchFamily="49" charset="-122"/>
                <a:ea typeface="幼圆" panose="02010509060101010101" pitchFamily="49" charset="-122"/>
              </a:rPr>
              <a:t>2.</a:t>
            </a:r>
            <a:r>
              <a:rPr lang="zh-CN" altLang="en-US" dirty="0">
                <a:solidFill>
                  <a:srgbClr val="008080"/>
                </a:solidFill>
                <a:latin typeface="幼圆" panose="02010509060101010101" pitchFamily="49" charset="-122"/>
                <a:ea typeface="幼圆" panose="02010509060101010101" pitchFamily="49" charset="-122"/>
              </a:rPr>
              <a:t>栏目：调出所选栏目中包含关键字的文献 </a:t>
            </a:r>
            <a:br>
              <a:rPr lang="zh-CN" altLang="en-US" dirty="0">
                <a:solidFill>
                  <a:srgbClr val="008080"/>
                </a:solidFill>
                <a:latin typeface="幼圆" panose="02010509060101010101" pitchFamily="49" charset="-122"/>
                <a:ea typeface="幼圆" panose="02010509060101010101" pitchFamily="49" charset="-122"/>
              </a:rPr>
            </a:br>
            <a:r>
              <a:rPr lang="en-US" altLang="zh-CN" dirty="0">
                <a:solidFill>
                  <a:srgbClr val="008080"/>
                </a:solidFill>
                <a:latin typeface="幼圆" panose="02010509060101010101" pitchFamily="49" charset="-122"/>
                <a:ea typeface="幼圆" panose="02010509060101010101" pitchFamily="49" charset="-122"/>
              </a:rPr>
              <a:t>3.</a:t>
            </a:r>
            <a:r>
              <a:rPr lang="zh-CN" altLang="en-US" dirty="0">
                <a:solidFill>
                  <a:srgbClr val="008080"/>
                </a:solidFill>
                <a:latin typeface="幼圆" panose="02010509060101010101" pitchFamily="49" charset="-122"/>
                <a:ea typeface="幼圆" panose="02010509060101010101" pitchFamily="49" charset="-122"/>
              </a:rPr>
              <a:t>排序：根据相关度或时间顺序排列检索结果中的文献</a:t>
            </a:r>
            <a:br>
              <a:rPr lang="zh-CN" altLang="en-US" dirty="0">
                <a:solidFill>
                  <a:srgbClr val="008080"/>
                </a:solidFill>
                <a:latin typeface="幼圆" panose="02010509060101010101" pitchFamily="49" charset="-122"/>
                <a:ea typeface="幼圆" panose="02010509060101010101" pitchFamily="49" charset="-122"/>
              </a:rPr>
            </a:br>
            <a:r>
              <a:rPr lang="en-US" altLang="zh-CN" dirty="0">
                <a:solidFill>
                  <a:srgbClr val="008080"/>
                </a:solidFill>
                <a:latin typeface="幼圆" panose="02010509060101010101" pitchFamily="49" charset="-122"/>
                <a:ea typeface="幼圆" panose="02010509060101010101" pitchFamily="49" charset="-122"/>
              </a:rPr>
              <a:t>4.</a:t>
            </a:r>
            <a:r>
              <a:rPr lang="zh-CN" altLang="en-US" dirty="0">
                <a:solidFill>
                  <a:srgbClr val="008080"/>
                </a:solidFill>
                <a:latin typeface="幼圆" panose="02010509060101010101" pitchFamily="49" charset="-122"/>
                <a:ea typeface="幼圆" panose="02010509060101010101" pitchFamily="49" charset="-122"/>
              </a:rPr>
              <a:t>时间范围：调出所选时间段内包含关键字的文献；如果只输入开始日期，将搜索晚于开始日期上载的所有文献中包含关键字的内容；如果只输入截止时间，将搜索早于截止时间上载的所有文献中包含关键字的内容 </a:t>
            </a:r>
            <a:endParaRPr lang="en-US" altLang="zh-CN" b="1" dirty="0">
              <a:solidFill>
                <a:srgbClr val="008080"/>
              </a:solidFill>
              <a:latin typeface="幼圆" panose="02010509060101010101" pitchFamily="49" charset="-122"/>
              <a:ea typeface="幼圆" panose="02010509060101010101" pitchFamily="49" charset="-122"/>
            </a:endParaRPr>
          </a:p>
          <a:p>
            <a:pPr marL="342900" indent="-342900">
              <a:lnSpc>
                <a:spcPct val="150000"/>
              </a:lnSpc>
              <a:buClr>
                <a:srgbClr val="FF9900"/>
              </a:buClr>
            </a:pPr>
            <a:endParaRPr lang="zh-CN" altLang="en-US" sz="1600" b="1" dirty="0">
              <a:solidFill>
                <a:srgbClr val="008080"/>
              </a:solidFill>
              <a:latin typeface="Times New Roman" panose="02020603050405020304" pitchFamily="18" charset="0"/>
              <a:ea typeface="幼圆" panose="02010509060101010101" pitchFamily="49" charset="-122"/>
              <a:sym typeface="Arial" panose="020B0604020202020204" pitchFamily="34" charset="0"/>
            </a:endParaRPr>
          </a:p>
          <a:p>
            <a:pPr marL="342900" indent="-342900">
              <a:lnSpc>
                <a:spcPct val="150000"/>
              </a:lnSpc>
              <a:buClr>
                <a:srgbClr val="FF9900"/>
              </a:buClr>
            </a:pPr>
            <a:r>
              <a:rPr lang="zh-CN" altLang="en-US" b="1" dirty="0">
                <a:solidFill>
                  <a:schemeClr val="tx2"/>
                </a:solidFill>
                <a:latin typeface="Times New Roman" panose="02020603050405020304" pitchFamily="18" charset="0"/>
                <a:ea typeface="幼圆" panose="02010509060101010101" pitchFamily="49" charset="-122"/>
                <a:sym typeface="Arial" panose="020B0604020202020204" pitchFamily="34" charset="0"/>
              </a:rPr>
              <a:t> </a:t>
            </a:r>
            <a:endParaRPr lang="en-US" altLang="zh-CN" b="1" dirty="0">
              <a:solidFill>
                <a:srgbClr val="008080"/>
              </a:solidFill>
              <a:latin typeface="幼圆" panose="02010509060101010101" pitchFamily="49" charset="-122"/>
              <a:ea typeface="幼圆" panose="02010509060101010101" pitchFamily="49" charset="-122"/>
              <a:sym typeface="Arial" panose="020B0604020202020204" pitchFamily="34" charset="0"/>
            </a:endParaRPr>
          </a:p>
          <a:p>
            <a:pPr marL="342900" indent="-342900">
              <a:lnSpc>
                <a:spcPct val="150000"/>
              </a:lnSpc>
              <a:buClr>
                <a:srgbClr val="FF9900"/>
              </a:buClr>
            </a:pPr>
            <a:endParaRPr lang="zh-CN" altLang="en-US" b="1" dirty="0">
              <a:solidFill>
                <a:srgbClr val="008080"/>
              </a:solidFill>
              <a:latin typeface="Times New Roman" panose="02020603050405020304" pitchFamily="18" charset="0"/>
              <a:ea typeface="幼圆" panose="02010509060101010101" pitchFamily="49" charset="-122"/>
              <a:sym typeface="Arial" panose="020B0604020202020204" pitchFamily="34" charset="0"/>
            </a:endParaRPr>
          </a:p>
        </p:txBody>
      </p:sp>
      <p:sp>
        <p:nvSpPr>
          <p:cNvPr id="30723" name="Text Box 3"/>
          <p:cNvSpPr txBox="1"/>
          <p:nvPr/>
        </p:nvSpPr>
        <p:spPr>
          <a:xfrm>
            <a:off x="428625" y="1071563"/>
            <a:ext cx="4572000" cy="396875"/>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幼圆" panose="02010509060101010101" pitchFamily="49" charset="-122"/>
                <a:ea typeface="幼圆" panose="02010509060101010101" pitchFamily="49" charset="-122"/>
              </a:rPr>
              <a:t>中经专网数据库也具有高级检索功能</a:t>
            </a:r>
            <a:endParaRPr lang="en-US" altLang="zh-CN" sz="2000" b="1" dirty="0">
              <a:solidFill>
                <a:srgbClr val="C3E937"/>
              </a:solidFill>
              <a:latin typeface="Arial" panose="020B0604020202020204" pitchFamily="34" charset="0"/>
              <a:ea typeface="幼圆" panose="02010509060101010101" pitchFamily="49" charset="-122"/>
            </a:endParaRPr>
          </a:p>
        </p:txBody>
      </p:sp>
      <p:sp>
        <p:nvSpPr>
          <p:cNvPr id="7" name="圆角矩形 6"/>
          <p:cNvSpPr/>
          <p:nvPr/>
        </p:nvSpPr>
        <p:spPr>
          <a:xfrm>
            <a:off x="6643688" y="214313"/>
            <a:ext cx="2305050"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检 索使用</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Box 4"/>
          <p:cNvSpPr txBox="1"/>
          <p:nvPr/>
        </p:nvSpPr>
        <p:spPr>
          <a:xfrm>
            <a:off x="5429250" y="357188"/>
            <a:ext cx="3500438" cy="369888"/>
          </a:xfrm>
          <a:prstGeom prst="rect">
            <a:avLst/>
          </a:prstGeom>
          <a:noFill/>
        </p:spPr>
        <p:txBody>
          <a:bodyPr>
            <a:spAutoFit/>
          </a:bodyPr>
          <a:lstStyle/>
          <a:p>
            <a:pPr marR="0" algn="ctr" defTabSz="914400">
              <a:buClrTx/>
              <a:buSzTx/>
              <a:buFontTx/>
              <a:buNone/>
              <a:defRPr/>
            </a:pPr>
            <a:r>
              <a:rPr kumimoji="0" lang="zh-CN" altLang="en-US" kern="1200" cap="none" spc="0" normalizeH="0" baseline="0" noProof="0" dirty="0">
                <a:latin typeface="+mj-ea"/>
                <a:ea typeface="+mj-ea"/>
                <a:cs typeface="+mn-cs"/>
              </a:rPr>
              <a:t>中经专网  </a:t>
            </a:r>
            <a:r>
              <a:rPr kumimoji="0" lang="en-US" altLang="zh-CN" kern="1200" cap="none" spc="0" normalizeH="0" baseline="0" noProof="0" dirty="0">
                <a:latin typeface="+mj-ea"/>
                <a:ea typeface="+mj-ea"/>
                <a:cs typeface="+mn-cs"/>
              </a:rPr>
              <a:t>http://ibe.cei.cn</a:t>
            </a:r>
            <a:endParaRPr kumimoji="0" lang="zh-CN" altLang="en-US" kern="1200" cap="none" spc="0" normalizeH="0" baseline="0" noProof="0" dirty="0">
              <a:latin typeface="+mj-ea"/>
              <a:ea typeface="+mj-ea"/>
              <a:cs typeface="+mn-cs"/>
            </a:endParaRPr>
          </a:p>
        </p:txBody>
      </p:sp>
      <p:pic>
        <p:nvPicPr>
          <p:cNvPr id="3" name="图片 2"/>
          <p:cNvPicPr>
            <a:picLocks noChangeAspect="1"/>
          </p:cNvPicPr>
          <p:nvPr>
            <p:custDataLst>
              <p:tags r:id="rId1"/>
            </p:custDataLst>
          </p:nvPr>
        </p:nvPicPr>
        <p:blipFill>
          <a:blip r:embed="rId2"/>
          <a:stretch>
            <a:fillRect/>
          </a:stretch>
        </p:blipFill>
        <p:spPr>
          <a:xfrm>
            <a:off x="323215" y="980440"/>
            <a:ext cx="8181975" cy="3612515"/>
          </a:xfrm>
          <a:prstGeom prst="rect">
            <a:avLst/>
          </a:prstGeom>
        </p:spPr>
      </p:pic>
      <p:pic>
        <p:nvPicPr>
          <p:cNvPr id="8" name="图片 7"/>
          <p:cNvPicPr>
            <a:picLocks noChangeAspect="1"/>
          </p:cNvPicPr>
          <p:nvPr/>
        </p:nvPicPr>
        <p:blipFill>
          <a:blip r:embed="rId3"/>
          <a:srcRect r="14789" b="5417"/>
          <a:stretch>
            <a:fillRect/>
          </a:stretch>
        </p:blipFill>
        <p:spPr>
          <a:xfrm>
            <a:off x="251460" y="4592955"/>
            <a:ext cx="7705090" cy="651510"/>
          </a:xfrm>
          <a:prstGeom prst="rect">
            <a:avLst/>
          </a:prstGeom>
        </p:spPr>
      </p:pic>
      <p:pic>
        <p:nvPicPr>
          <p:cNvPr id="4" name="图片 3"/>
          <p:cNvPicPr>
            <a:picLocks noChangeAspect="1"/>
          </p:cNvPicPr>
          <p:nvPr/>
        </p:nvPicPr>
        <p:blipFill>
          <a:blip r:embed="rId4"/>
          <a:srcRect r="13276" b="-12319"/>
          <a:stretch>
            <a:fillRect/>
          </a:stretch>
        </p:blipFill>
        <p:spPr>
          <a:xfrm>
            <a:off x="323850" y="5229225"/>
            <a:ext cx="7632700" cy="82423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Text Box 3"/>
          <p:cNvSpPr txBox="1"/>
          <p:nvPr/>
        </p:nvSpPr>
        <p:spPr>
          <a:xfrm>
            <a:off x="428625" y="1714500"/>
            <a:ext cx="8247063" cy="2124075"/>
          </a:xfrm>
          <a:prstGeom prst="rect">
            <a:avLst/>
          </a:prstGeom>
          <a:noFill/>
          <a:ln w="9525">
            <a:noFill/>
          </a:ln>
        </p:spPr>
        <p:txBody>
          <a:bodyPr>
            <a:spAutoFit/>
          </a:bodyPr>
          <a:p>
            <a:pPr marL="342900" indent="-342900">
              <a:lnSpc>
                <a:spcPct val="150000"/>
              </a:lnSpc>
              <a:buClr>
                <a:srgbClr val="FF9900"/>
              </a:buClr>
            </a:pPr>
            <a:r>
              <a:rPr lang="zh-CN" altLang="en-US" sz="1600" b="1" dirty="0">
                <a:solidFill>
                  <a:schemeClr val="tx2"/>
                </a:solidFill>
                <a:latin typeface="宋体" panose="02010600030101010101" pitchFamily="2" charset="-122"/>
              </a:rPr>
              <a:t>★ </a:t>
            </a:r>
            <a:r>
              <a:rPr lang="zh-CN" altLang="en-US" b="1" dirty="0">
                <a:solidFill>
                  <a:srgbClr val="008080"/>
                </a:solidFill>
                <a:latin typeface="幼圆" panose="02010509060101010101" pitchFamily="49" charset="-122"/>
                <a:ea typeface="幼圆" panose="02010509060101010101" pitchFamily="49" charset="-122"/>
              </a:rPr>
              <a:t>在检索结果页中</a:t>
            </a:r>
            <a:r>
              <a:rPr lang="en-US" altLang="zh-CN" b="1" dirty="0">
                <a:solidFill>
                  <a:srgbClr val="008080"/>
                </a:solidFill>
                <a:latin typeface="幼圆" panose="02010509060101010101" pitchFamily="49" charset="-122"/>
                <a:ea typeface="幼圆" panose="02010509060101010101" pitchFamily="49" charset="-122"/>
              </a:rPr>
              <a:t>,</a:t>
            </a:r>
            <a:r>
              <a:rPr lang="zh-CN" altLang="en-US" b="1" dirty="0">
                <a:solidFill>
                  <a:srgbClr val="008080"/>
                </a:solidFill>
                <a:latin typeface="幼圆" panose="02010509060101010101" pitchFamily="49" charset="-122"/>
                <a:ea typeface="幼圆" panose="02010509060101010101" pitchFamily="49" charset="-122"/>
              </a:rPr>
              <a:t>选中在“在结果中查询”的复选框</a:t>
            </a:r>
            <a:r>
              <a:rPr lang="en-US" altLang="zh-CN" b="1" dirty="0">
                <a:solidFill>
                  <a:srgbClr val="008080"/>
                </a:solidFill>
                <a:latin typeface="幼圆" panose="02010509060101010101" pitchFamily="49" charset="-122"/>
                <a:ea typeface="幼圆" panose="02010509060101010101" pitchFamily="49" charset="-122"/>
              </a:rPr>
              <a:t>,</a:t>
            </a:r>
            <a:r>
              <a:rPr lang="zh-CN" altLang="en-US" b="1" dirty="0">
                <a:solidFill>
                  <a:srgbClr val="008080"/>
                </a:solidFill>
                <a:latin typeface="幼圆" panose="02010509060101010101" pitchFamily="49" charset="-122"/>
                <a:ea typeface="幼圆" panose="02010509060101010101" pitchFamily="49" charset="-122"/>
              </a:rPr>
              <a:t>再输入关键词进行搜索</a:t>
            </a:r>
            <a:r>
              <a:rPr lang="en-US" altLang="zh-CN" b="1" dirty="0">
                <a:solidFill>
                  <a:srgbClr val="008080"/>
                </a:solidFill>
                <a:latin typeface="幼圆" panose="02010509060101010101" pitchFamily="49" charset="-122"/>
                <a:ea typeface="幼圆" panose="02010509060101010101" pitchFamily="49" charset="-122"/>
              </a:rPr>
              <a:t>,</a:t>
            </a:r>
            <a:r>
              <a:rPr lang="zh-CN" altLang="en-US" b="1" dirty="0">
                <a:solidFill>
                  <a:srgbClr val="008080"/>
                </a:solidFill>
                <a:latin typeface="幼圆" panose="02010509060101010101" pitchFamily="49" charset="-122"/>
                <a:ea typeface="幼圆" panose="02010509060101010101" pitchFamily="49" charset="-122"/>
              </a:rPr>
              <a:t>就会在已有的检索结果集合中进行查询</a:t>
            </a:r>
            <a:br>
              <a:rPr lang="zh-CN" altLang="en-US" sz="1600" dirty="0">
                <a:latin typeface="Arial" panose="020B0604020202020204" pitchFamily="34" charset="0"/>
              </a:rPr>
            </a:br>
            <a:endParaRPr lang="zh-CN" altLang="en-US" sz="1600" b="1" dirty="0">
              <a:solidFill>
                <a:srgbClr val="008080"/>
              </a:solidFill>
              <a:latin typeface="Times New Roman" panose="02020603050405020304" pitchFamily="18" charset="0"/>
              <a:ea typeface="幼圆" panose="02010509060101010101" pitchFamily="49" charset="-122"/>
              <a:sym typeface="Arial" panose="020B0604020202020204" pitchFamily="34" charset="0"/>
            </a:endParaRPr>
          </a:p>
          <a:p>
            <a:pPr marL="342900" indent="-342900">
              <a:lnSpc>
                <a:spcPct val="150000"/>
              </a:lnSpc>
              <a:buClr>
                <a:srgbClr val="FF9900"/>
              </a:buClr>
            </a:pPr>
            <a:r>
              <a:rPr lang="zh-CN" altLang="en-US" b="1" dirty="0">
                <a:solidFill>
                  <a:schemeClr val="tx2"/>
                </a:solidFill>
                <a:latin typeface="Times New Roman" panose="02020603050405020304" pitchFamily="18" charset="0"/>
                <a:ea typeface="幼圆" panose="02010509060101010101" pitchFamily="49" charset="-122"/>
                <a:sym typeface="Arial" panose="020B0604020202020204" pitchFamily="34" charset="0"/>
              </a:rPr>
              <a:t> </a:t>
            </a:r>
            <a:endParaRPr lang="en-US" altLang="zh-CN" b="1" dirty="0">
              <a:solidFill>
                <a:srgbClr val="008080"/>
              </a:solidFill>
              <a:latin typeface="幼圆" panose="02010509060101010101" pitchFamily="49" charset="-122"/>
              <a:ea typeface="幼圆" panose="02010509060101010101" pitchFamily="49" charset="-122"/>
              <a:sym typeface="Arial" panose="020B0604020202020204" pitchFamily="34" charset="0"/>
            </a:endParaRPr>
          </a:p>
          <a:p>
            <a:pPr marL="342900" indent="-342900">
              <a:lnSpc>
                <a:spcPct val="150000"/>
              </a:lnSpc>
              <a:buClr>
                <a:srgbClr val="FF9900"/>
              </a:buClr>
            </a:pPr>
            <a:endParaRPr lang="zh-CN" altLang="en-US" b="1" dirty="0">
              <a:solidFill>
                <a:srgbClr val="008080"/>
              </a:solidFill>
              <a:latin typeface="Times New Roman" panose="02020603050405020304" pitchFamily="18" charset="0"/>
              <a:ea typeface="幼圆" panose="02010509060101010101" pitchFamily="49" charset="-122"/>
              <a:sym typeface="Arial" panose="020B0604020202020204" pitchFamily="34" charset="0"/>
            </a:endParaRPr>
          </a:p>
        </p:txBody>
      </p:sp>
      <p:pic>
        <p:nvPicPr>
          <p:cNvPr id="31747" name="图片 5" descr="srch03.png"/>
          <p:cNvPicPr>
            <a:picLocks noChangeAspect="1"/>
          </p:cNvPicPr>
          <p:nvPr/>
        </p:nvPicPr>
        <p:blipFill>
          <a:blip r:embed="rId1"/>
          <a:stretch>
            <a:fillRect/>
          </a:stretch>
        </p:blipFill>
        <p:spPr>
          <a:xfrm>
            <a:off x="1928813" y="2714625"/>
            <a:ext cx="5500687" cy="3422650"/>
          </a:xfrm>
          <a:prstGeom prst="rect">
            <a:avLst/>
          </a:prstGeom>
          <a:noFill/>
          <a:ln w="9525">
            <a:noFill/>
          </a:ln>
        </p:spPr>
      </p:pic>
      <p:sp>
        <p:nvSpPr>
          <p:cNvPr id="6" name="圆角矩形 5"/>
          <p:cNvSpPr/>
          <p:nvPr/>
        </p:nvSpPr>
        <p:spPr>
          <a:xfrm>
            <a:off x="6643688" y="214313"/>
            <a:ext cx="2305050"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检 索使用</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
        <p:nvSpPr>
          <p:cNvPr id="31749" name="Text Box 3"/>
          <p:cNvSpPr txBox="1"/>
          <p:nvPr/>
        </p:nvSpPr>
        <p:spPr>
          <a:xfrm>
            <a:off x="428625" y="1071563"/>
            <a:ext cx="7215188" cy="396875"/>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幼圆" panose="02010509060101010101" pitchFamily="49" charset="-122"/>
                <a:ea typeface="幼圆" panose="02010509060101010101" pitchFamily="49" charset="-122"/>
              </a:rPr>
              <a:t>在检索结果中查询，可以更加准确地聚焦所要查找的文献</a:t>
            </a:r>
            <a:endParaRPr lang="en-US" altLang="zh-CN" sz="2000" b="1" dirty="0">
              <a:solidFill>
                <a:srgbClr val="C3E937"/>
              </a:solidFill>
              <a:latin typeface="Arial" panose="020B0604020202020204" pitchFamily="34" charset="0"/>
              <a:ea typeface="幼圆" panose="02010509060101010101"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Text Box 3"/>
          <p:cNvSpPr txBox="1"/>
          <p:nvPr/>
        </p:nvSpPr>
        <p:spPr>
          <a:xfrm>
            <a:off x="428625" y="1714500"/>
            <a:ext cx="8247063" cy="2032000"/>
          </a:xfrm>
          <a:prstGeom prst="rect">
            <a:avLst/>
          </a:prstGeom>
          <a:noFill/>
          <a:ln w="9525">
            <a:noFill/>
          </a:ln>
        </p:spPr>
        <p:txBody>
          <a:bodyPr>
            <a:spAutoFit/>
          </a:bodyPr>
          <a:p>
            <a:pPr marL="342900" indent="-342900">
              <a:lnSpc>
                <a:spcPct val="150000"/>
              </a:lnSpc>
              <a:buClr>
                <a:srgbClr val="FF9900"/>
              </a:buClr>
            </a:pPr>
            <a:r>
              <a:rPr lang="zh-CN" altLang="en-US" sz="1600" b="1" dirty="0">
                <a:solidFill>
                  <a:schemeClr val="tx2"/>
                </a:solidFill>
                <a:latin typeface="宋体" panose="02010600030101010101" pitchFamily="2" charset="-122"/>
              </a:rPr>
              <a:t>★ </a:t>
            </a:r>
            <a:r>
              <a:rPr lang="zh-CN" altLang="en-US" sz="1600" b="1" dirty="0">
                <a:solidFill>
                  <a:srgbClr val="008080"/>
                </a:solidFill>
                <a:latin typeface="宋体" panose="02010600030101010101" pitchFamily="2" charset="-122"/>
              </a:rPr>
              <a:t>点击</a:t>
            </a:r>
            <a:r>
              <a:rPr lang="zh-CN" altLang="en-US" sz="1600" b="1" dirty="0">
                <a:solidFill>
                  <a:srgbClr val="008080"/>
                </a:solidFill>
                <a:latin typeface="Times New Roman" panose="02020603050405020304" pitchFamily="18" charset="0"/>
                <a:ea typeface="幼圆" panose="02010509060101010101" pitchFamily="49" charset="-122"/>
                <a:sym typeface="Arial" panose="020B0604020202020204" pitchFamily="34" charset="0"/>
              </a:rPr>
              <a:t>“使用帮助”按钮，调出检索功能的联机使用说明，可疑帮助使用者了解检索功能的使用方法</a:t>
            </a:r>
            <a:br>
              <a:rPr lang="zh-CN" altLang="en-US" sz="1600" dirty="0">
                <a:latin typeface="Arial" panose="020B0604020202020204" pitchFamily="34" charset="0"/>
              </a:rPr>
            </a:br>
            <a:endParaRPr lang="zh-CN" altLang="en-US" sz="1600" b="1" dirty="0">
              <a:solidFill>
                <a:srgbClr val="008080"/>
              </a:solidFill>
              <a:latin typeface="Times New Roman" panose="02020603050405020304" pitchFamily="18" charset="0"/>
              <a:ea typeface="幼圆" panose="02010509060101010101" pitchFamily="49" charset="-122"/>
              <a:sym typeface="Arial" panose="020B0604020202020204" pitchFamily="34" charset="0"/>
            </a:endParaRPr>
          </a:p>
          <a:p>
            <a:pPr marL="342900" indent="-342900">
              <a:lnSpc>
                <a:spcPct val="150000"/>
              </a:lnSpc>
              <a:buClr>
                <a:srgbClr val="FF9900"/>
              </a:buClr>
            </a:pPr>
            <a:r>
              <a:rPr lang="zh-CN" altLang="en-US" b="1" dirty="0">
                <a:solidFill>
                  <a:schemeClr val="tx2"/>
                </a:solidFill>
                <a:latin typeface="Times New Roman" panose="02020603050405020304" pitchFamily="18" charset="0"/>
                <a:ea typeface="幼圆" panose="02010509060101010101" pitchFamily="49" charset="-122"/>
                <a:sym typeface="Arial" panose="020B0604020202020204" pitchFamily="34" charset="0"/>
              </a:rPr>
              <a:t> </a:t>
            </a:r>
            <a:endParaRPr lang="en-US" altLang="zh-CN" b="1" dirty="0">
              <a:solidFill>
                <a:srgbClr val="008080"/>
              </a:solidFill>
              <a:latin typeface="幼圆" panose="02010509060101010101" pitchFamily="49" charset="-122"/>
              <a:ea typeface="幼圆" panose="02010509060101010101" pitchFamily="49" charset="-122"/>
              <a:sym typeface="Arial" panose="020B0604020202020204" pitchFamily="34" charset="0"/>
            </a:endParaRPr>
          </a:p>
          <a:p>
            <a:pPr marL="342900" indent="-342900">
              <a:lnSpc>
                <a:spcPct val="150000"/>
              </a:lnSpc>
              <a:buClr>
                <a:srgbClr val="FF9900"/>
              </a:buClr>
            </a:pPr>
            <a:endParaRPr lang="zh-CN" altLang="en-US" b="1" dirty="0">
              <a:solidFill>
                <a:srgbClr val="008080"/>
              </a:solidFill>
              <a:latin typeface="Times New Roman" panose="02020603050405020304" pitchFamily="18" charset="0"/>
              <a:ea typeface="幼圆" panose="02010509060101010101" pitchFamily="49" charset="-122"/>
              <a:sym typeface="Arial" panose="020B0604020202020204" pitchFamily="34" charset="0"/>
            </a:endParaRPr>
          </a:p>
        </p:txBody>
      </p:sp>
      <p:pic>
        <p:nvPicPr>
          <p:cNvPr id="32771" name="图片 6" descr="srch04.png"/>
          <p:cNvPicPr>
            <a:picLocks noChangeAspect="1"/>
          </p:cNvPicPr>
          <p:nvPr/>
        </p:nvPicPr>
        <p:blipFill>
          <a:blip r:embed="rId1"/>
          <a:stretch>
            <a:fillRect/>
          </a:stretch>
        </p:blipFill>
        <p:spPr>
          <a:xfrm>
            <a:off x="2143125" y="2643188"/>
            <a:ext cx="4938713" cy="3279775"/>
          </a:xfrm>
          <a:prstGeom prst="rect">
            <a:avLst/>
          </a:prstGeom>
          <a:noFill/>
          <a:ln w="9525">
            <a:noFill/>
          </a:ln>
        </p:spPr>
      </p:pic>
      <p:sp>
        <p:nvSpPr>
          <p:cNvPr id="6" name="圆角矩形 5"/>
          <p:cNvSpPr/>
          <p:nvPr/>
        </p:nvSpPr>
        <p:spPr>
          <a:xfrm>
            <a:off x="6643688" y="214313"/>
            <a:ext cx="2305050"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检 索使用</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
        <p:nvSpPr>
          <p:cNvPr id="32773" name="Text Box 3"/>
          <p:cNvSpPr txBox="1"/>
          <p:nvPr/>
        </p:nvSpPr>
        <p:spPr>
          <a:xfrm>
            <a:off x="428625" y="1071563"/>
            <a:ext cx="6000750" cy="396875"/>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Times New Roman" panose="02020603050405020304" pitchFamily="18" charset="0"/>
                <a:ea typeface="幼圆" panose="02010509060101010101" pitchFamily="49" charset="-122"/>
                <a:sym typeface="Arial" panose="020B0604020202020204" pitchFamily="34" charset="0"/>
              </a:rPr>
              <a:t>“使用帮助”按钮提供了对检索功能的简要说明</a:t>
            </a:r>
            <a:endParaRPr lang="en-US" altLang="zh-CN" sz="2000" b="1" dirty="0">
              <a:solidFill>
                <a:srgbClr val="C3E937"/>
              </a:solidFill>
              <a:latin typeface="Arial" panose="020B0604020202020204" pitchFamily="34" charset="0"/>
              <a:ea typeface="幼圆" panose="02010509060101010101" pitchFamily="49"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a:spLocks noChangeArrowheads="1"/>
          </p:cNvSpPr>
          <p:nvPr/>
        </p:nvSpPr>
        <p:spPr bwMode="auto">
          <a:xfrm>
            <a:off x="1571625" y="1928813"/>
            <a:ext cx="6357938" cy="1938338"/>
          </a:xfrm>
          <a:prstGeom prst="rect">
            <a:avLst/>
          </a:prstGeom>
          <a:noFill/>
          <a:ln w="9525">
            <a:noFill/>
            <a:miter lim="800000"/>
          </a:ln>
        </p:spPr>
        <p:txBody>
          <a:bodyPr>
            <a:spAutoFit/>
          </a:bodyPr>
          <a:lstStyle/>
          <a:p>
            <a:pPr marR="0" defTabSz="914400" fontAlgn="auto">
              <a:spcBef>
                <a:spcPts val="0"/>
              </a:spcBef>
              <a:spcAft>
                <a:spcPts val="0"/>
              </a:spcAft>
              <a:buClrTx/>
              <a:buSzTx/>
              <a:buFontTx/>
              <a:buNone/>
              <a:defRPr/>
            </a:pPr>
            <a:r>
              <a:rPr kumimoji="0" lang="zh-CN" altLang="en-US" sz="2400" b="1" kern="1200" cap="none" spc="0" normalizeH="0" baseline="0" noProof="0" dirty="0">
                <a:solidFill>
                  <a:schemeClr val="accent1">
                    <a:lumMod val="75000"/>
                  </a:schemeClr>
                </a:solidFill>
                <a:latin typeface="华文隶书" panose="02010800040101010101" pitchFamily="2" charset="-122"/>
                <a:ea typeface="华文隶书" panose="02010800040101010101" pitchFamily="2" charset="-122"/>
                <a:cs typeface="+mn-cs"/>
              </a:rPr>
              <a:t>        以上我们介绍了中经专网数据库的内容与检索使用方法，欢迎大家</a:t>
            </a:r>
            <a:r>
              <a:rPr kumimoji="0" lang="zh-CN" altLang="en-US" sz="2400" b="1" kern="1200" cap="none" spc="0" normalizeH="0" baseline="0" noProof="0" dirty="0" smtClean="0">
                <a:solidFill>
                  <a:schemeClr val="accent1">
                    <a:lumMod val="75000"/>
                  </a:schemeClr>
                </a:solidFill>
                <a:latin typeface="华文隶书" panose="02010800040101010101" pitchFamily="2" charset="-122"/>
                <a:ea typeface="华文隶书" panose="02010800040101010101" pitchFamily="2" charset="-122"/>
                <a:cs typeface="+mn-cs"/>
              </a:rPr>
              <a:t>使用。</a:t>
            </a:r>
            <a:endParaRPr kumimoji="0" lang="en-US" altLang="zh-CN" sz="2400" b="1" kern="1200" cap="none" spc="0" normalizeH="0" baseline="0" noProof="0" dirty="0">
              <a:solidFill>
                <a:schemeClr val="accent1">
                  <a:lumMod val="75000"/>
                </a:schemeClr>
              </a:solidFill>
              <a:latin typeface="华文隶书" panose="02010800040101010101" pitchFamily="2" charset="-122"/>
              <a:ea typeface="华文隶书" panose="02010800040101010101" pitchFamily="2" charset="-122"/>
              <a:cs typeface="+mn-cs"/>
            </a:endParaRPr>
          </a:p>
          <a:p>
            <a:pPr marR="0" defTabSz="914400" fontAlgn="auto">
              <a:spcBef>
                <a:spcPts val="0"/>
              </a:spcBef>
              <a:spcAft>
                <a:spcPts val="0"/>
              </a:spcAft>
              <a:buClrTx/>
              <a:buSzTx/>
              <a:buFontTx/>
              <a:buNone/>
              <a:defRPr/>
            </a:pPr>
            <a:r>
              <a:rPr kumimoji="0" lang="zh-CN" altLang="en-US" sz="2400" b="1" kern="1200" cap="none" spc="0" normalizeH="0" baseline="0" noProof="0" dirty="0">
                <a:solidFill>
                  <a:schemeClr val="accent1">
                    <a:lumMod val="75000"/>
                  </a:schemeClr>
                </a:solidFill>
                <a:latin typeface="华文隶书" panose="02010800040101010101" pitchFamily="2" charset="-122"/>
                <a:ea typeface="华文隶书" panose="02010800040101010101" pitchFamily="2" charset="-122"/>
                <a:cs typeface="+mn-cs"/>
              </a:rPr>
              <a:t>        使用中如有问题，请致电我们的用户服务热线：</a:t>
            </a:r>
            <a:r>
              <a:rPr kumimoji="0" lang="en-US" altLang="zh-CN" sz="2400" b="1" kern="1200" cap="none" spc="0" normalizeH="0" baseline="0" noProof="0" dirty="0">
                <a:solidFill>
                  <a:schemeClr val="accent1">
                    <a:lumMod val="75000"/>
                  </a:schemeClr>
                </a:solidFill>
                <a:latin typeface="华文隶书" panose="02010800040101010101" pitchFamily="2" charset="-122"/>
                <a:ea typeface="华文隶书" panose="02010800040101010101" pitchFamily="2" charset="-122"/>
                <a:cs typeface="+mn-cs"/>
              </a:rPr>
              <a:t>010-68558322</a:t>
            </a:r>
            <a:r>
              <a:rPr kumimoji="0" lang="zh-CN" altLang="en-US" sz="2400" b="1" kern="1200" cap="none" spc="0" normalizeH="0" baseline="0" noProof="0" dirty="0">
                <a:solidFill>
                  <a:schemeClr val="accent1">
                    <a:lumMod val="75000"/>
                  </a:schemeClr>
                </a:solidFill>
                <a:latin typeface="华文隶书" panose="02010800040101010101" pitchFamily="2" charset="-122"/>
                <a:ea typeface="华文隶书" panose="02010800040101010101" pitchFamily="2" charset="-122"/>
                <a:cs typeface="+mn-cs"/>
              </a:rPr>
              <a:t>，我们会在第一时间及时响应、</a:t>
            </a:r>
            <a:r>
              <a:rPr kumimoji="0" lang="zh-CN" altLang="en-US" sz="2400" b="1" kern="1200" cap="none" spc="0" normalizeH="0" baseline="0" noProof="0" dirty="0" smtClean="0">
                <a:solidFill>
                  <a:schemeClr val="accent1">
                    <a:lumMod val="75000"/>
                  </a:schemeClr>
                </a:solidFill>
                <a:latin typeface="华文隶书" panose="02010800040101010101" pitchFamily="2" charset="-122"/>
                <a:ea typeface="华文隶书" panose="02010800040101010101" pitchFamily="2" charset="-122"/>
                <a:cs typeface="+mn-cs"/>
              </a:rPr>
              <a:t>解决</a:t>
            </a:r>
            <a:r>
              <a:rPr kumimoji="0" lang="zh-CN" altLang="en-US" sz="2400" b="1" kern="1200" cap="none" spc="0" normalizeH="0" baseline="0" noProof="0" dirty="0">
                <a:solidFill>
                  <a:schemeClr val="accent1">
                    <a:lumMod val="75000"/>
                  </a:schemeClr>
                </a:solidFill>
                <a:latin typeface="华文隶书" panose="02010800040101010101" pitchFamily="2" charset="-122"/>
                <a:ea typeface="华文隶书" panose="02010800040101010101" pitchFamily="2" charset="-122"/>
                <a:cs typeface="+mn-cs"/>
              </a:rPr>
              <a:t>。</a:t>
            </a:r>
            <a:endParaRPr kumimoji="0" lang="zh-CN" altLang="zh-CN" sz="2400" b="1" kern="1200" cap="none" spc="0" normalizeH="0" baseline="0" noProof="0" dirty="0">
              <a:solidFill>
                <a:schemeClr val="accent1">
                  <a:lumMod val="75000"/>
                </a:schemeClr>
              </a:solidFill>
              <a:latin typeface="华文隶书" panose="02010800040101010101" pitchFamily="2" charset="-122"/>
              <a:ea typeface="华文隶书" panose="02010800040101010101" pitchFamily="2" charset="-122"/>
              <a:cs typeface="+mn-cs"/>
            </a:endParaRPr>
          </a:p>
        </p:txBody>
      </p:sp>
      <p:sp>
        <p:nvSpPr>
          <p:cNvPr id="5" name="TextBox 4"/>
          <p:cNvSpPr txBox="1"/>
          <p:nvPr/>
        </p:nvSpPr>
        <p:spPr>
          <a:xfrm>
            <a:off x="5429250" y="357188"/>
            <a:ext cx="3500438" cy="369888"/>
          </a:xfrm>
          <a:prstGeom prst="rect">
            <a:avLst/>
          </a:prstGeom>
          <a:noFill/>
        </p:spPr>
        <p:txBody>
          <a:bodyPr>
            <a:spAutoFit/>
          </a:bodyPr>
          <a:lstStyle/>
          <a:p>
            <a:pPr marR="0" algn="ctr" defTabSz="914400">
              <a:buClrTx/>
              <a:buSzTx/>
              <a:buFontTx/>
              <a:buNone/>
              <a:defRPr/>
            </a:pPr>
            <a:r>
              <a:rPr kumimoji="0" lang="zh-CN" altLang="en-US" kern="1200" cap="none" spc="0" normalizeH="0" baseline="0" noProof="0" dirty="0">
                <a:latin typeface="+mj-ea"/>
                <a:ea typeface="+mj-ea"/>
                <a:cs typeface="+mn-cs"/>
              </a:rPr>
              <a:t>中经专网  </a:t>
            </a:r>
            <a:r>
              <a:rPr kumimoji="0" lang="en-US" altLang="zh-CN" kern="1200" cap="none" spc="0" normalizeH="0" baseline="0" noProof="0" dirty="0">
                <a:latin typeface="+mj-ea"/>
                <a:ea typeface="+mj-ea"/>
                <a:cs typeface="+mn-cs"/>
              </a:rPr>
              <a:t>http://ibe.cei.cn</a:t>
            </a:r>
            <a:endParaRPr kumimoji="0" lang="zh-CN" altLang="en-US" kern="1200" cap="none" spc="0" normalizeH="0" baseline="0" noProof="0" dirty="0">
              <a:latin typeface="+mj-ea"/>
              <a:ea typeface="+mj-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Picture 2" descr="C:\Documents and Settings\liangt\桌面\重点产品PPT\ceilogo_中文_RGB.jpg"/>
          <p:cNvPicPr>
            <a:picLocks noChangeAspect="1"/>
          </p:cNvPicPr>
          <p:nvPr/>
        </p:nvPicPr>
        <p:blipFill>
          <a:blip r:embed="rId1"/>
          <a:stretch>
            <a:fillRect/>
          </a:stretch>
        </p:blipFill>
        <p:spPr>
          <a:xfrm>
            <a:off x="539750" y="260350"/>
            <a:ext cx="2232025" cy="458788"/>
          </a:xfrm>
          <a:prstGeom prst="rect">
            <a:avLst/>
          </a:prstGeom>
          <a:noFill/>
          <a:ln w="9525">
            <a:noFill/>
          </a:ln>
        </p:spPr>
      </p:pic>
      <p:cxnSp>
        <p:nvCxnSpPr>
          <p:cNvPr id="5" name="直接连接符 4"/>
          <p:cNvCxnSpPr/>
          <p:nvPr/>
        </p:nvCxnSpPr>
        <p:spPr>
          <a:xfrm>
            <a:off x="0" y="836613"/>
            <a:ext cx="9144000" cy="0"/>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0" y="6597650"/>
            <a:ext cx="9144000" cy="0"/>
          </a:xfrm>
          <a:prstGeom prst="line">
            <a:avLst/>
          </a:prstGeom>
          <a:ln w="635000">
            <a:solidFill>
              <a:srgbClr val="003399"/>
            </a:solidFill>
          </a:ln>
        </p:spPr>
        <p:style>
          <a:lnRef idx="1">
            <a:schemeClr val="accent1"/>
          </a:lnRef>
          <a:fillRef idx="0">
            <a:schemeClr val="accent1"/>
          </a:fillRef>
          <a:effectRef idx="0">
            <a:schemeClr val="accent1"/>
          </a:effectRef>
          <a:fontRef idx="minor">
            <a:schemeClr val="tx1"/>
          </a:fontRef>
        </p:style>
      </p:cxnSp>
      <p:sp>
        <p:nvSpPr>
          <p:cNvPr id="7" name="圆角矩形 6"/>
          <p:cNvSpPr/>
          <p:nvPr/>
        </p:nvSpPr>
        <p:spPr>
          <a:xfrm>
            <a:off x="7215188" y="214313"/>
            <a:ext cx="1714500"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产品简介</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
        <p:nvSpPr>
          <p:cNvPr id="14342" name="Rectangle 3"/>
          <p:cNvSpPr txBox="1"/>
          <p:nvPr/>
        </p:nvSpPr>
        <p:spPr>
          <a:xfrm>
            <a:off x="250825" y="1052513"/>
            <a:ext cx="4537075" cy="5184775"/>
          </a:xfrm>
          <a:prstGeom prst="rect">
            <a:avLst/>
          </a:prstGeom>
          <a:solidFill>
            <a:schemeClr val="bg1"/>
          </a:solidFill>
          <a:ln w="9525">
            <a:noFill/>
          </a:ln>
        </p:spPr>
        <p:txBody>
          <a:bodyPr/>
          <a:p>
            <a:pPr>
              <a:lnSpc>
                <a:spcPct val="140000"/>
              </a:lnSpc>
              <a:spcBef>
                <a:spcPct val="20000"/>
              </a:spcBef>
              <a:spcAft>
                <a:spcPts val="1200"/>
              </a:spcAft>
            </a:pPr>
            <a:r>
              <a:rPr lang="en-US" altLang="zh-CN" sz="2000" b="1" dirty="0">
                <a:solidFill>
                  <a:srgbClr val="009999"/>
                </a:solidFill>
                <a:latin typeface="幼圆" panose="02010509060101010101" pitchFamily="49" charset="-122"/>
                <a:ea typeface="幼圆" panose="02010509060101010101" pitchFamily="49" charset="-122"/>
              </a:rPr>
              <a:t>    《</a:t>
            </a:r>
            <a:r>
              <a:rPr lang="zh-CN" altLang="en-US" sz="2000" b="1" dirty="0">
                <a:solidFill>
                  <a:srgbClr val="009999"/>
                </a:solidFill>
                <a:latin typeface="幼圆" panose="02010509060101010101" pitchFamily="49" charset="-122"/>
                <a:ea typeface="幼圆" panose="02010509060101010101" pitchFamily="49" charset="-122"/>
              </a:rPr>
              <a:t>中经专网</a:t>
            </a:r>
            <a:r>
              <a:rPr lang="en-US" altLang="zh-CN" sz="2000" b="1" dirty="0">
                <a:solidFill>
                  <a:srgbClr val="009999"/>
                </a:solidFill>
                <a:latin typeface="幼圆" panose="02010509060101010101" pitchFamily="49" charset="-122"/>
                <a:ea typeface="幼圆" panose="02010509060101010101" pitchFamily="49" charset="-122"/>
              </a:rPr>
              <a:t>》</a:t>
            </a:r>
            <a:r>
              <a:rPr lang="zh-CN" altLang="en-US" sz="2000" b="1" dirty="0">
                <a:solidFill>
                  <a:srgbClr val="009999"/>
                </a:solidFill>
                <a:latin typeface="幼圆" panose="02010509060101010101" pitchFamily="49" charset="-122"/>
                <a:ea typeface="幼圆" panose="02010509060101010101" pitchFamily="49" charset="-122"/>
              </a:rPr>
              <a:t>是以宏观经济形势晴雨表为功能目标，面向机构用户内网设计开发的经济大数据系统。</a:t>
            </a:r>
            <a:endParaRPr lang="en-US" altLang="zh-CN" sz="2000" b="1" dirty="0">
              <a:solidFill>
                <a:srgbClr val="009999"/>
              </a:solidFill>
              <a:latin typeface="幼圆" panose="02010509060101010101" pitchFamily="49" charset="-122"/>
              <a:ea typeface="幼圆" panose="02010509060101010101" pitchFamily="49" charset="-122"/>
            </a:endParaRPr>
          </a:p>
          <a:p>
            <a:pPr>
              <a:lnSpc>
                <a:spcPct val="140000"/>
              </a:lnSpc>
              <a:spcBef>
                <a:spcPct val="20000"/>
              </a:spcBef>
            </a:pPr>
            <a:r>
              <a:rPr lang="en-US" altLang="zh-CN" sz="2000" b="1" dirty="0">
                <a:solidFill>
                  <a:srgbClr val="009999"/>
                </a:solidFill>
                <a:latin typeface="幼圆" panose="02010509060101010101" pitchFamily="49" charset="-122"/>
                <a:ea typeface="幼圆" panose="02010509060101010101" pitchFamily="49" charset="-122"/>
              </a:rPr>
              <a:t>    </a:t>
            </a:r>
            <a:r>
              <a:rPr lang="zh-CN" altLang="en-US" sz="2000" b="1" dirty="0">
                <a:solidFill>
                  <a:srgbClr val="009999"/>
                </a:solidFill>
                <a:latin typeface="幼圆" panose="02010509060101010101" pitchFamily="49" charset="-122"/>
                <a:ea typeface="幼圆" panose="02010509060101010101" pitchFamily="49" charset="-122"/>
              </a:rPr>
              <a:t>它由数据专家对经济数据、动态信息以及研究分析文章等内容进行汇集、提炼和挖掘，及时、全面、系统地反映国内外经济运行状态、发展趋势、政策动向，为政府管理部门、金融机构、大中型企业、研究单位以及高等院校的用户提供经济信息服务。</a:t>
            </a:r>
            <a:endParaRPr lang="zh-CN" altLang="en-US" sz="2000" dirty="0">
              <a:solidFill>
                <a:srgbClr val="009999"/>
              </a:solidFill>
              <a:latin typeface="幼圆" panose="02010509060101010101" pitchFamily="49" charset="-122"/>
              <a:ea typeface="幼圆" panose="02010509060101010101" pitchFamily="49" charset="-122"/>
            </a:endParaRPr>
          </a:p>
        </p:txBody>
      </p:sp>
      <p:pic>
        <p:nvPicPr>
          <p:cNvPr id="14343" name="Picture 9" descr="C:\Users\dell\Desktop\中经专网.png"/>
          <p:cNvPicPr>
            <a:picLocks noChangeAspect="1"/>
          </p:cNvPicPr>
          <p:nvPr/>
        </p:nvPicPr>
        <p:blipFill>
          <a:blip r:embed="rId2"/>
          <a:stretch>
            <a:fillRect/>
          </a:stretch>
        </p:blipFill>
        <p:spPr>
          <a:xfrm>
            <a:off x="5219700" y="981075"/>
            <a:ext cx="3492500" cy="5876925"/>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362" name="Group 2"/>
          <p:cNvGrpSpPr/>
          <p:nvPr/>
        </p:nvGrpSpPr>
        <p:grpSpPr>
          <a:xfrm>
            <a:off x="2484438" y="1700213"/>
            <a:ext cx="4419600" cy="4376737"/>
            <a:chOff x="1488" y="1200"/>
            <a:chExt cx="2784" cy="2757"/>
          </a:xfrm>
        </p:grpSpPr>
        <p:grpSp>
          <p:nvGrpSpPr>
            <p:cNvPr id="15376" name="Group 3"/>
            <p:cNvGrpSpPr/>
            <p:nvPr/>
          </p:nvGrpSpPr>
          <p:grpSpPr>
            <a:xfrm>
              <a:off x="1488" y="1200"/>
              <a:ext cx="2784" cy="2757"/>
              <a:chOff x="1824" y="633"/>
              <a:chExt cx="2834" cy="2849"/>
            </a:xfrm>
          </p:grpSpPr>
          <p:sp>
            <p:nvSpPr>
              <p:cNvPr id="8" name="Puzzle3"/>
              <p:cNvSpPr>
                <a:spLocks noEditPoints="1" noChangeArrowheads="1"/>
              </p:cNvSpPr>
              <p:nvPr/>
            </p:nvSpPr>
            <p:spPr bwMode="gray">
              <a:xfrm>
                <a:off x="3202"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9999FF"/>
              </a:solidFill>
              <a:ln w="57150">
                <a:solidFill>
                  <a:srgbClr val="FFFFFF"/>
                </a:solidFill>
                <a:miter lim="800000"/>
              </a:ln>
              <a:effectLst>
                <a:outerShdw dist="135003" dir="2471156" algn="ctr" rotWithShape="0">
                  <a:srgbClr val="000000">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Puzzle2"/>
              <p:cNvSpPr>
                <a:spLocks noEditPoints="1" noChangeArrowheads="1"/>
              </p:cNvSpPr>
              <p:nvPr/>
            </p:nvSpPr>
            <p:spPr bwMode="gray">
              <a:xfrm>
                <a:off x="2880" y="1736"/>
                <a:ext cx="1778" cy="1390"/>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99FFCC"/>
              </a:solidFill>
              <a:ln w="57150">
                <a:solidFill>
                  <a:srgbClr val="FFFFFF"/>
                </a:solidFill>
                <a:miter lim="800000"/>
              </a:ln>
              <a:effectLst>
                <a:outerShdw dist="135003" dir="2471156" algn="ctr" rotWithShape="0">
                  <a:srgbClr val="000000">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Puzzle4"/>
              <p:cNvSpPr>
                <a:spLocks noEditPoints="1" noChangeArrowheads="1"/>
              </p:cNvSpPr>
              <p:nvPr/>
            </p:nvSpPr>
            <p:spPr bwMode="gray">
              <a:xfrm>
                <a:off x="2193" y="1719"/>
                <a:ext cx="1077"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6699FF"/>
              </a:solidFill>
              <a:ln w="57150">
                <a:solidFill>
                  <a:srgbClr val="FFFFFF"/>
                </a:solidFill>
                <a:miter lim="800000"/>
              </a:ln>
              <a:effectLst>
                <a:outerShdw dist="135003" dir="2471156" algn="ctr" rotWithShape="0">
                  <a:srgbClr val="000000">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Puzzle1"/>
              <p:cNvSpPr>
                <a:spLocks noEditPoints="1" noChangeArrowheads="1"/>
              </p:cNvSpPr>
              <p:nvPr/>
            </p:nvSpPr>
            <p:spPr bwMode="gray">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92D050"/>
              </a:solidFill>
              <a:ln w="57150">
                <a:solidFill>
                  <a:srgbClr val="FFFFFF"/>
                </a:solidFill>
                <a:miter lim="800000"/>
              </a:ln>
              <a:effectLst>
                <a:outerShdw dist="135003" dir="2471156" algn="ctr" rotWithShape="0">
                  <a:srgbClr val="000000">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15377" name="Text Box 9"/>
            <p:cNvSpPr txBox="1"/>
            <p:nvPr/>
          </p:nvSpPr>
          <p:spPr>
            <a:xfrm>
              <a:off x="1798" y="2062"/>
              <a:ext cx="1200" cy="231"/>
            </a:xfrm>
            <a:prstGeom prst="rect">
              <a:avLst/>
            </a:prstGeom>
            <a:noFill/>
            <a:ln w="9525">
              <a:noFill/>
            </a:ln>
          </p:spPr>
          <p:txBody>
            <a:bodyPr>
              <a:spAutoFit/>
            </a:bodyPr>
            <a:p>
              <a:pPr algn="ctr" eaLnBrk="0" hangingPunct="0"/>
              <a:r>
                <a:rPr lang="en-US" altLang="zh-CN" b="1" dirty="0">
                  <a:solidFill>
                    <a:srgbClr val="3A0000"/>
                  </a:solidFill>
                  <a:latin typeface="Calibri" panose="020F0502020204030204" pitchFamily="34" charset="0"/>
                </a:rPr>
                <a:t>1.</a:t>
              </a:r>
              <a:r>
                <a:rPr lang="zh-CN" altLang="en-US" b="1" dirty="0">
                  <a:solidFill>
                    <a:srgbClr val="3A0000"/>
                  </a:solidFill>
                  <a:latin typeface="Calibri" panose="020F0502020204030204" pitchFamily="34" charset="0"/>
                </a:rPr>
                <a:t> 汇聚细节</a:t>
              </a:r>
              <a:endParaRPr lang="en-US" altLang="zh-CN" b="1" dirty="0">
                <a:solidFill>
                  <a:srgbClr val="3A0000"/>
                </a:solidFill>
                <a:latin typeface="Calibri" panose="020F0502020204030204" pitchFamily="34" charset="0"/>
              </a:endParaRPr>
            </a:p>
          </p:txBody>
        </p:sp>
      </p:grpSp>
      <p:sp>
        <p:nvSpPr>
          <p:cNvPr id="15363" name="矩形 11"/>
          <p:cNvSpPr/>
          <p:nvPr/>
        </p:nvSpPr>
        <p:spPr>
          <a:xfrm>
            <a:off x="357188" y="1785938"/>
            <a:ext cx="2160587" cy="2214562"/>
          </a:xfrm>
          <a:prstGeom prst="rect">
            <a:avLst/>
          </a:prstGeom>
          <a:noFill/>
          <a:ln w="9525">
            <a:noFill/>
          </a:ln>
        </p:spPr>
        <p:txBody>
          <a:bodyPr>
            <a:spAutoFit/>
          </a:bodyPr>
          <a:p>
            <a:pPr>
              <a:lnSpc>
                <a:spcPct val="120000"/>
              </a:lnSpc>
            </a:pPr>
            <a:r>
              <a:rPr lang="zh-CN" altLang="en-US" sz="1600" b="1" dirty="0">
                <a:solidFill>
                  <a:srgbClr val="009999"/>
                </a:solidFill>
                <a:latin typeface="幼圆" panose="02010509060101010101" pitchFamily="49" charset="-122"/>
                <a:ea typeface="幼圆" panose="02010509060101010101" pitchFamily="49" charset="-122"/>
              </a:rPr>
              <a:t>实时积累现实经济活动中大数据量的信息内容，反映经济活动的细节和历史沿革，提供经济活动全时点的信息，作为经济研究、决策的事实依据</a:t>
            </a:r>
            <a:endParaRPr lang="zh-CN" altLang="en-US" sz="1600" dirty="0">
              <a:solidFill>
                <a:srgbClr val="009999"/>
              </a:solidFill>
              <a:latin typeface="Arial" panose="020B0604020202020204" pitchFamily="34" charset="0"/>
            </a:endParaRPr>
          </a:p>
        </p:txBody>
      </p:sp>
      <p:sp>
        <p:nvSpPr>
          <p:cNvPr id="15364" name="Text Box 9"/>
          <p:cNvSpPr txBox="1"/>
          <p:nvPr/>
        </p:nvSpPr>
        <p:spPr>
          <a:xfrm>
            <a:off x="4714875" y="4286250"/>
            <a:ext cx="1905000" cy="366713"/>
          </a:xfrm>
          <a:prstGeom prst="rect">
            <a:avLst/>
          </a:prstGeom>
          <a:noFill/>
          <a:ln w="9525">
            <a:noFill/>
          </a:ln>
        </p:spPr>
        <p:txBody>
          <a:bodyPr>
            <a:spAutoFit/>
          </a:bodyPr>
          <a:p>
            <a:pPr algn="ctr" eaLnBrk="0" hangingPunct="0"/>
            <a:r>
              <a:rPr lang="en-US" altLang="zh-CN" b="1" dirty="0">
                <a:solidFill>
                  <a:srgbClr val="008080"/>
                </a:solidFill>
                <a:latin typeface="Calibri" panose="020F0502020204030204" pitchFamily="34" charset="0"/>
              </a:rPr>
              <a:t>4.</a:t>
            </a:r>
            <a:r>
              <a:rPr lang="zh-CN" altLang="en-US" b="1" dirty="0">
                <a:solidFill>
                  <a:srgbClr val="008080"/>
                </a:solidFill>
                <a:latin typeface="Calibri" panose="020F0502020204030204" pitchFamily="34" charset="0"/>
              </a:rPr>
              <a:t> 支持决策</a:t>
            </a:r>
            <a:endParaRPr lang="en-US" altLang="zh-CN" b="1" dirty="0">
              <a:solidFill>
                <a:srgbClr val="008080"/>
              </a:solidFill>
              <a:latin typeface="Calibri" panose="020F0502020204030204" pitchFamily="34" charset="0"/>
            </a:endParaRPr>
          </a:p>
        </p:txBody>
      </p:sp>
      <p:sp>
        <p:nvSpPr>
          <p:cNvPr id="15365" name="Text Box 9"/>
          <p:cNvSpPr txBox="1"/>
          <p:nvPr/>
        </p:nvSpPr>
        <p:spPr>
          <a:xfrm>
            <a:off x="4643438" y="2571750"/>
            <a:ext cx="1905000" cy="366713"/>
          </a:xfrm>
          <a:prstGeom prst="rect">
            <a:avLst/>
          </a:prstGeom>
          <a:noFill/>
          <a:ln w="9525">
            <a:noFill/>
          </a:ln>
        </p:spPr>
        <p:txBody>
          <a:bodyPr>
            <a:spAutoFit/>
          </a:bodyPr>
          <a:p>
            <a:pPr algn="ctr" eaLnBrk="0" hangingPunct="0"/>
            <a:r>
              <a:rPr lang="en-US" altLang="zh-CN" b="1" dirty="0">
                <a:solidFill>
                  <a:srgbClr val="C3E937"/>
                </a:solidFill>
                <a:latin typeface="Calibri" panose="020F0502020204030204" pitchFamily="34" charset="0"/>
              </a:rPr>
              <a:t>2.</a:t>
            </a:r>
            <a:r>
              <a:rPr lang="zh-CN" altLang="en-US" b="1" dirty="0">
                <a:solidFill>
                  <a:srgbClr val="C3E937"/>
                </a:solidFill>
                <a:latin typeface="Calibri" panose="020F0502020204030204" pitchFamily="34" charset="0"/>
              </a:rPr>
              <a:t> 科学组织</a:t>
            </a:r>
            <a:endParaRPr lang="en-US" altLang="zh-CN" b="1" dirty="0">
              <a:solidFill>
                <a:srgbClr val="C3E937"/>
              </a:solidFill>
              <a:latin typeface="Calibri" panose="020F0502020204030204" pitchFamily="34" charset="0"/>
            </a:endParaRPr>
          </a:p>
        </p:txBody>
      </p:sp>
      <p:sp>
        <p:nvSpPr>
          <p:cNvPr id="15366" name="Text Box 9"/>
          <p:cNvSpPr txBox="1"/>
          <p:nvPr/>
        </p:nvSpPr>
        <p:spPr>
          <a:xfrm>
            <a:off x="3071813" y="5072063"/>
            <a:ext cx="1905000" cy="366712"/>
          </a:xfrm>
          <a:prstGeom prst="rect">
            <a:avLst/>
          </a:prstGeom>
          <a:noFill/>
          <a:ln w="9525">
            <a:noFill/>
          </a:ln>
        </p:spPr>
        <p:txBody>
          <a:bodyPr>
            <a:spAutoFit/>
          </a:bodyPr>
          <a:p>
            <a:pPr algn="ctr" eaLnBrk="0" hangingPunct="0"/>
            <a:r>
              <a:rPr lang="en-US" altLang="zh-CN" b="1" dirty="0">
                <a:latin typeface="Calibri" panose="020F0502020204030204" pitchFamily="34" charset="0"/>
              </a:rPr>
              <a:t>3.</a:t>
            </a:r>
            <a:r>
              <a:rPr lang="zh-CN" altLang="en-US" b="1" dirty="0">
                <a:latin typeface="Calibri" panose="020F0502020204030204" pitchFamily="34" charset="0"/>
              </a:rPr>
              <a:t> 彰显趋势</a:t>
            </a:r>
            <a:endParaRPr lang="en-US" altLang="zh-CN" b="1" dirty="0">
              <a:latin typeface="Calibri" panose="020F0502020204030204" pitchFamily="34" charset="0"/>
            </a:endParaRPr>
          </a:p>
        </p:txBody>
      </p:sp>
      <p:sp>
        <p:nvSpPr>
          <p:cNvPr id="15367" name="矩形 15"/>
          <p:cNvSpPr/>
          <p:nvPr/>
        </p:nvSpPr>
        <p:spPr>
          <a:xfrm>
            <a:off x="428625" y="4429125"/>
            <a:ext cx="2089150" cy="1928813"/>
          </a:xfrm>
          <a:prstGeom prst="rect">
            <a:avLst/>
          </a:prstGeom>
          <a:noFill/>
          <a:ln w="9525">
            <a:noFill/>
          </a:ln>
        </p:spPr>
        <p:txBody>
          <a:bodyPr>
            <a:spAutoFit/>
          </a:bodyPr>
          <a:p>
            <a:pPr>
              <a:lnSpc>
                <a:spcPct val="120000"/>
              </a:lnSpc>
            </a:pPr>
            <a:r>
              <a:rPr lang="zh-CN" altLang="en-US" sz="1600" b="1" dirty="0">
                <a:solidFill>
                  <a:srgbClr val="009999"/>
                </a:solidFill>
                <a:latin typeface="幼圆" panose="02010509060101010101" pitchFamily="49" charset="-122"/>
                <a:ea typeface="幼圆" panose="02010509060101010101" pitchFamily="49" charset="-122"/>
              </a:rPr>
              <a:t>通过对事实信息的挖掘、分析研究和点评，以及模型研究方法的运用，力图使经济活动的规律和趋势显现出来</a:t>
            </a:r>
            <a:endParaRPr lang="zh-CN" altLang="en-US" sz="1600" dirty="0">
              <a:solidFill>
                <a:srgbClr val="009999"/>
              </a:solidFill>
              <a:latin typeface="Arial" panose="020B0604020202020204" pitchFamily="34" charset="0"/>
            </a:endParaRPr>
          </a:p>
        </p:txBody>
      </p:sp>
      <p:sp>
        <p:nvSpPr>
          <p:cNvPr id="15368" name="矩形 16"/>
          <p:cNvSpPr/>
          <p:nvPr/>
        </p:nvSpPr>
        <p:spPr>
          <a:xfrm>
            <a:off x="7072313" y="4071938"/>
            <a:ext cx="1928812" cy="2160587"/>
          </a:xfrm>
          <a:prstGeom prst="rect">
            <a:avLst/>
          </a:prstGeom>
          <a:noFill/>
          <a:ln w="9525">
            <a:noFill/>
          </a:ln>
        </p:spPr>
        <p:txBody>
          <a:bodyPr>
            <a:spAutoFit/>
          </a:bodyPr>
          <a:p>
            <a:pPr>
              <a:lnSpc>
                <a:spcPct val="120000"/>
              </a:lnSpc>
            </a:pPr>
            <a:r>
              <a:rPr lang="zh-CN" altLang="en-US" sz="1600" b="1" dirty="0">
                <a:solidFill>
                  <a:srgbClr val="009999"/>
                </a:solidFill>
                <a:latin typeface="幼圆" panose="02010509060101010101" pitchFamily="49" charset="-122"/>
                <a:ea typeface="幼圆" panose="02010509060101010101" pitchFamily="49" charset="-122"/>
              </a:rPr>
              <a:t>大量事实依据和研究观点、研究结论与用户掌握的自有信息和决策方法结合起来，直接支撑用户的业务活动决策</a:t>
            </a:r>
            <a:endParaRPr lang="zh-CN" altLang="en-US" sz="1600" dirty="0">
              <a:solidFill>
                <a:srgbClr val="009999"/>
              </a:solidFill>
              <a:latin typeface="Arial" panose="020B0604020202020204" pitchFamily="34" charset="0"/>
            </a:endParaRPr>
          </a:p>
        </p:txBody>
      </p:sp>
      <p:sp>
        <p:nvSpPr>
          <p:cNvPr id="15369" name="矩形 17"/>
          <p:cNvSpPr/>
          <p:nvPr/>
        </p:nvSpPr>
        <p:spPr>
          <a:xfrm>
            <a:off x="6786563" y="1714500"/>
            <a:ext cx="2055812" cy="1570038"/>
          </a:xfrm>
          <a:prstGeom prst="rect">
            <a:avLst/>
          </a:prstGeom>
          <a:noFill/>
          <a:ln w="9525">
            <a:noFill/>
          </a:ln>
        </p:spPr>
        <p:txBody>
          <a:bodyPr>
            <a:spAutoFit/>
          </a:bodyPr>
          <a:p>
            <a:pPr>
              <a:lnSpc>
                <a:spcPct val="120000"/>
              </a:lnSpc>
            </a:pPr>
            <a:r>
              <a:rPr lang="zh-CN" altLang="en-US" sz="1600" b="1" dirty="0">
                <a:solidFill>
                  <a:srgbClr val="009999"/>
                </a:solidFill>
                <a:latin typeface="幼圆" panose="02010509060101010101" pitchFamily="49" charset="-122"/>
                <a:ea typeface="幼圆" panose="02010509060101010101" pitchFamily="49" charset="-122"/>
              </a:rPr>
              <a:t>对信息内容按照经济领域和信息属性进行科学合理的规划管理和便捷的展示，提升零散信息的价值含量</a:t>
            </a:r>
            <a:endParaRPr lang="zh-CN" altLang="en-US" sz="1600" dirty="0">
              <a:solidFill>
                <a:srgbClr val="009999"/>
              </a:solidFill>
              <a:latin typeface="Arial" panose="020B0604020202020204" pitchFamily="34" charset="0"/>
            </a:endParaRPr>
          </a:p>
        </p:txBody>
      </p:sp>
      <p:sp>
        <p:nvSpPr>
          <p:cNvPr id="19" name="圆角矩形 18"/>
          <p:cNvSpPr/>
          <p:nvPr/>
        </p:nvSpPr>
        <p:spPr>
          <a:xfrm>
            <a:off x="7143750" y="214313"/>
            <a:ext cx="1785938"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设计理念</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
        <p:nvSpPr>
          <p:cNvPr id="20" name="圆角矩形标注 19"/>
          <p:cNvSpPr/>
          <p:nvPr/>
        </p:nvSpPr>
        <p:spPr>
          <a:xfrm>
            <a:off x="285750" y="1643063"/>
            <a:ext cx="2376488" cy="2428875"/>
          </a:xfrm>
          <a:prstGeom prst="wedgeRoundRectCallout">
            <a:avLst>
              <a:gd name="adj1" fmla="val 74079"/>
              <a:gd name="adj2" fmla="val -633"/>
              <a:gd name="adj3" fmla="val 16667"/>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圆角矩形标注 20"/>
          <p:cNvSpPr/>
          <p:nvPr/>
        </p:nvSpPr>
        <p:spPr>
          <a:xfrm>
            <a:off x="285750" y="4286250"/>
            <a:ext cx="2355850" cy="2000250"/>
          </a:xfrm>
          <a:prstGeom prst="wedgeRoundRectCallout">
            <a:avLst>
              <a:gd name="adj1" fmla="val 75132"/>
              <a:gd name="adj2" fmla="val 154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圆角矩形标注 21"/>
          <p:cNvSpPr/>
          <p:nvPr/>
        </p:nvSpPr>
        <p:spPr>
          <a:xfrm>
            <a:off x="6715125" y="1500188"/>
            <a:ext cx="2087563" cy="2162175"/>
          </a:xfrm>
          <a:prstGeom prst="wedgeRoundRectCallout">
            <a:avLst>
              <a:gd name="adj1" fmla="val -94775"/>
              <a:gd name="adj2" fmla="val -66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圆角矩形标注 22"/>
          <p:cNvSpPr/>
          <p:nvPr/>
        </p:nvSpPr>
        <p:spPr>
          <a:xfrm>
            <a:off x="7000875" y="3929063"/>
            <a:ext cx="2000250" cy="2376488"/>
          </a:xfrm>
          <a:prstGeom prst="wedgeRoundRectCallout">
            <a:avLst>
              <a:gd name="adj1" fmla="val -90646"/>
              <a:gd name="adj2" fmla="val 297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375" name="Text Box 3"/>
          <p:cNvSpPr txBox="1"/>
          <p:nvPr/>
        </p:nvSpPr>
        <p:spPr>
          <a:xfrm>
            <a:off x="214313" y="1000125"/>
            <a:ext cx="3929062" cy="396875"/>
          </a:xfrm>
          <a:prstGeom prst="rect">
            <a:avLst/>
          </a:prstGeom>
          <a:solidFill>
            <a:schemeClr val="tx2"/>
          </a:solidFill>
          <a:ln w="9525">
            <a:noFill/>
          </a:ln>
        </p:spPr>
        <p:txBody>
          <a:bodyPr>
            <a:spAutoFit/>
          </a:bodyPr>
          <a:p>
            <a:pPr>
              <a:spcBef>
                <a:spcPct val="50000"/>
              </a:spcBef>
            </a:pPr>
            <a:r>
              <a:rPr lang="zh-CN" altLang="en-US" sz="2000" b="1" dirty="0">
                <a:solidFill>
                  <a:srgbClr val="CCFF99"/>
                </a:solidFill>
                <a:latin typeface="Calibri" panose="020F0502020204030204" pitchFamily="34" charset="0"/>
                <a:ea typeface="幼圆" panose="02010509060101010101" pitchFamily="49" charset="-122"/>
              </a:rPr>
              <a:t>中经专网的设计理念有以下四点：</a:t>
            </a:r>
            <a:endParaRPr lang="en-US" altLang="zh-CN" sz="2000" b="1" dirty="0">
              <a:solidFill>
                <a:srgbClr val="CCFF99"/>
              </a:solidFill>
              <a:latin typeface="Calibri" panose="020F0502020204030204" pitchFamily="34" charset="0"/>
              <a:ea typeface="幼圆" panose="02010509060101010101"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386" name="Group 2"/>
          <p:cNvGrpSpPr/>
          <p:nvPr/>
        </p:nvGrpSpPr>
        <p:grpSpPr>
          <a:xfrm rot="-5400000">
            <a:off x="4040188" y="2319338"/>
            <a:ext cx="3776662" cy="3611562"/>
            <a:chOff x="2132" y="1152"/>
            <a:chExt cx="2620" cy="2486"/>
          </a:xfrm>
        </p:grpSpPr>
        <p:grpSp>
          <p:nvGrpSpPr>
            <p:cNvPr id="16433" name="Group 3"/>
            <p:cNvGrpSpPr/>
            <p:nvPr/>
          </p:nvGrpSpPr>
          <p:grpSpPr>
            <a:xfrm>
              <a:off x="2132" y="1152"/>
              <a:ext cx="1487" cy="1247"/>
              <a:chOff x="2057" y="862"/>
              <a:chExt cx="1549" cy="1351"/>
            </a:xfrm>
          </p:grpSpPr>
          <p:sp>
            <p:nvSpPr>
              <p:cNvPr id="16444" name="AutoShape 4"/>
              <p:cNvSpPr/>
              <p:nvPr/>
            </p:nvSpPr>
            <p:spPr>
              <a:xfrm>
                <a:off x="2070" y="885"/>
                <a:ext cx="1536" cy="1328"/>
              </a:xfrm>
              <a:prstGeom prst="hexagon">
                <a:avLst>
                  <a:gd name="adj" fmla="val 28915"/>
                  <a:gd name="vf" fmla="val 115470"/>
                </a:avLst>
              </a:prstGeom>
              <a:solidFill>
                <a:srgbClr val="808080"/>
              </a:solidFill>
              <a:ln w="9525">
                <a:noFill/>
              </a:ln>
            </p:spPr>
            <p:txBody>
              <a:bodyPr wrap="none" anchor="ctr" anchorCtr="0"/>
              <a:p>
                <a:endParaRPr lang="zh-CN" altLang="en-US" dirty="0">
                  <a:latin typeface="Arial" panose="020B0604020202020204" pitchFamily="34" charset="0"/>
                </a:endParaRPr>
              </a:p>
            </p:txBody>
          </p:sp>
          <p:sp>
            <p:nvSpPr>
              <p:cNvPr id="16445" name="AutoShape 5"/>
              <p:cNvSpPr/>
              <p:nvPr/>
            </p:nvSpPr>
            <p:spPr>
              <a:xfrm>
                <a:off x="2057" y="862"/>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6446" name="AutoShape 6"/>
              <p:cNvSpPr/>
              <p:nvPr/>
            </p:nvSpPr>
            <p:spPr>
              <a:xfrm>
                <a:off x="2147" y="942"/>
                <a:ext cx="1350" cy="1168"/>
              </a:xfrm>
              <a:prstGeom prst="hexagon">
                <a:avLst>
                  <a:gd name="adj" fmla="val 28895"/>
                  <a:gd name="vf" fmla="val 115470"/>
                </a:avLst>
              </a:prstGeom>
              <a:gradFill rotWithShape="1">
                <a:gsLst>
                  <a:gs pos="0">
                    <a:srgbClr val="7262EC"/>
                  </a:gs>
                  <a:gs pos="100000">
                    <a:srgbClr val="2614AA"/>
                  </a:gs>
                </a:gsLst>
                <a:lin ang="2700000" scaled="1"/>
                <a:tileRect/>
              </a:gra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grpSp>
        <p:sp>
          <p:nvSpPr>
            <p:cNvPr id="16434" name="Text Box 11"/>
            <p:cNvSpPr txBox="1"/>
            <p:nvPr/>
          </p:nvSpPr>
          <p:spPr>
            <a:xfrm rot="5400000">
              <a:off x="2499" y="1546"/>
              <a:ext cx="774" cy="422"/>
            </a:xfrm>
            <a:prstGeom prst="rect">
              <a:avLst/>
            </a:prstGeom>
            <a:noFill/>
            <a:ln w="9525">
              <a:noFill/>
            </a:ln>
          </p:spPr>
          <p:txBody>
            <a:bodyPr wrap="none">
              <a:spAutoFit/>
            </a:bodyPr>
            <a:p>
              <a:pPr algn="ctr" eaLnBrk="0" hangingPunct="0"/>
              <a:r>
                <a:rPr lang="en-US" altLang="zh-CN" sz="2400" b="1" dirty="0">
                  <a:solidFill>
                    <a:srgbClr val="FFFFFF"/>
                  </a:solidFill>
                  <a:latin typeface="Arial" panose="020B0604020202020204" pitchFamily="34" charset="0"/>
                </a:rPr>
                <a:t>Title</a:t>
              </a:r>
              <a:endParaRPr lang="en-US" altLang="zh-CN" sz="2400" b="1" dirty="0">
                <a:solidFill>
                  <a:srgbClr val="FFFFFF"/>
                </a:solidFill>
                <a:latin typeface="Arial" panose="020B0604020202020204" pitchFamily="34" charset="0"/>
              </a:endParaRPr>
            </a:p>
            <a:p>
              <a:pPr algn="ctr" eaLnBrk="0" hangingPunct="0"/>
              <a:r>
                <a:rPr lang="en-US" altLang="zh-CN" sz="1400" dirty="0">
                  <a:solidFill>
                    <a:srgbClr val="FFFFFF"/>
                  </a:solidFill>
                  <a:latin typeface="Arial" panose="020B0604020202020204" pitchFamily="34" charset="0"/>
                </a:rPr>
                <a:t>Add your text</a:t>
              </a:r>
              <a:endParaRPr lang="en-US" altLang="zh-CN" sz="1400" dirty="0">
                <a:solidFill>
                  <a:srgbClr val="FFFFFF"/>
                </a:solidFill>
                <a:latin typeface="Arial" panose="020B0604020202020204" pitchFamily="34" charset="0"/>
              </a:endParaRPr>
            </a:p>
          </p:txBody>
        </p:sp>
        <p:grpSp>
          <p:nvGrpSpPr>
            <p:cNvPr id="16435" name="Group 13"/>
            <p:cNvGrpSpPr/>
            <p:nvPr/>
          </p:nvGrpSpPr>
          <p:grpSpPr>
            <a:xfrm>
              <a:off x="3264" y="1776"/>
              <a:ext cx="1488" cy="1247"/>
              <a:chOff x="3174" y="2656"/>
              <a:chExt cx="1549" cy="1351"/>
            </a:xfrm>
          </p:grpSpPr>
          <p:sp>
            <p:nvSpPr>
              <p:cNvPr id="16441" name="AutoShape 14"/>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p>
                <a:endParaRPr lang="zh-CN" altLang="en-US" dirty="0">
                  <a:latin typeface="Arial" panose="020B0604020202020204" pitchFamily="34" charset="0"/>
                </a:endParaRPr>
              </a:p>
            </p:txBody>
          </p:sp>
          <p:sp>
            <p:nvSpPr>
              <p:cNvPr id="16442" name="AutoShape 15"/>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6" name="AutoShape 16"/>
              <p:cNvSpPr>
                <a:spLocks noChangeArrowheads="1"/>
              </p:cNvSpPr>
              <p:nvPr/>
            </p:nvSpPr>
            <p:spPr bwMode="gray">
              <a:xfrm>
                <a:off x="3258" y="2736"/>
                <a:ext cx="1352" cy="1164"/>
              </a:xfrm>
              <a:prstGeom prst="hexagon">
                <a:avLst>
                  <a:gd name="adj" fmla="val 28896"/>
                  <a:gd name="vf" fmla="val 115470"/>
                </a:avLst>
              </a:prstGeom>
              <a:solidFill>
                <a:schemeClr val="accent5">
                  <a:lumMod val="40000"/>
                  <a:lumOff val="60000"/>
                </a:schemeClr>
              </a:solidFill>
              <a:ln w="9525">
                <a:solidFill>
                  <a:schemeClr val="tx1"/>
                </a:solid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6436" name="Group 18"/>
            <p:cNvGrpSpPr/>
            <p:nvPr/>
          </p:nvGrpSpPr>
          <p:grpSpPr>
            <a:xfrm>
              <a:off x="2142" y="2391"/>
              <a:ext cx="1488" cy="1247"/>
              <a:chOff x="3174" y="2656"/>
              <a:chExt cx="1549" cy="1351"/>
            </a:xfrm>
          </p:grpSpPr>
          <p:sp>
            <p:nvSpPr>
              <p:cNvPr id="16438" name="AutoShape 19"/>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p>
                <a:endParaRPr lang="zh-CN" altLang="en-US" dirty="0">
                  <a:latin typeface="Arial" panose="020B0604020202020204" pitchFamily="34" charset="0"/>
                </a:endParaRPr>
              </a:p>
            </p:txBody>
          </p:sp>
          <p:sp>
            <p:nvSpPr>
              <p:cNvPr id="16439" name="AutoShape 20"/>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6440" name="AutoShape 21"/>
              <p:cNvSpPr/>
              <p:nvPr/>
            </p:nvSpPr>
            <p:spPr>
              <a:xfrm>
                <a:off x="3264" y="2736"/>
                <a:ext cx="1350" cy="1168"/>
              </a:xfrm>
              <a:prstGeom prst="hexagon">
                <a:avLst>
                  <a:gd name="adj" fmla="val 28895"/>
                  <a:gd name="vf" fmla="val 115470"/>
                </a:avLst>
              </a:prstGeom>
              <a:gradFill rotWithShape="1">
                <a:gsLst>
                  <a:gs pos="0">
                    <a:srgbClr val="0066CC"/>
                  </a:gs>
                  <a:gs pos="100000">
                    <a:srgbClr val="002F5E"/>
                  </a:gs>
                </a:gsLst>
                <a:lin ang="5400000" scaled="1"/>
                <a:tileRect/>
              </a:gra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grpSp>
        <p:sp>
          <p:nvSpPr>
            <p:cNvPr id="16437" name="Text Box 22"/>
            <p:cNvSpPr txBox="1"/>
            <p:nvPr/>
          </p:nvSpPr>
          <p:spPr>
            <a:xfrm>
              <a:off x="2513" y="2746"/>
              <a:ext cx="774" cy="422"/>
            </a:xfrm>
            <a:prstGeom prst="rect">
              <a:avLst/>
            </a:prstGeom>
            <a:noFill/>
            <a:ln w="9525">
              <a:noFill/>
            </a:ln>
          </p:spPr>
          <p:txBody>
            <a:bodyPr wrap="none">
              <a:spAutoFit/>
            </a:bodyPr>
            <a:p>
              <a:pPr algn="ctr" eaLnBrk="0" hangingPunct="0"/>
              <a:r>
                <a:rPr lang="en-US" altLang="zh-CN" sz="2400" b="1" dirty="0">
                  <a:solidFill>
                    <a:srgbClr val="FFFFFF"/>
                  </a:solidFill>
                  <a:latin typeface="Arial" panose="020B0604020202020204" pitchFamily="34" charset="0"/>
                </a:rPr>
                <a:t>Title</a:t>
              </a:r>
              <a:endParaRPr lang="en-US" altLang="zh-CN" sz="2400" b="1" dirty="0">
                <a:solidFill>
                  <a:srgbClr val="FFFFFF"/>
                </a:solidFill>
                <a:latin typeface="Arial" panose="020B0604020202020204" pitchFamily="34" charset="0"/>
              </a:endParaRPr>
            </a:p>
            <a:p>
              <a:pPr algn="ctr" eaLnBrk="0" hangingPunct="0"/>
              <a:r>
                <a:rPr lang="en-US" altLang="zh-CN" sz="1400" dirty="0">
                  <a:solidFill>
                    <a:srgbClr val="FFFFFF"/>
                  </a:solidFill>
                  <a:latin typeface="Arial" panose="020B0604020202020204" pitchFamily="34" charset="0"/>
                </a:rPr>
                <a:t>Add your text</a:t>
              </a:r>
              <a:endParaRPr lang="en-US" altLang="zh-CN" sz="1400" dirty="0">
                <a:solidFill>
                  <a:srgbClr val="FFFFFF"/>
                </a:solidFill>
                <a:latin typeface="Arial" panose="020B0604020202020204" pitchFamily="34" charset="0"/>
              </a:endParaRPr>
            </a:p>
          </p:txBody>
        </p:sp>
      </p:grpSp>
      <p:grpSp>
        <p:nvGrpSpPr>
          <p:cNvPr id="16387" name="Group 2"/>
          <p:cNvGrpSpPr/>
          <p:nvPr/>
        </p:nvGrpSpPr>
        <p:grpSpPr>
          <a:xfrm rot="-5400000">
            <a:off x="500063" y="2314575"/>
            <a:ext cx="3689350" cy="3611563"/>
            <a:chOff x="2132" y="1152"/>
            <a:chExt cx="2620" cy="2486"/>
          </a:xfrm>
        </p:grpSpPr>
        <p:grpSp>
          <p:nvGrpSpPr>
            <p:cNvPr id="16420" name="Group 3"/>
            <p:cNvGrpSpPr/>
            <p:nvPr/>
          </p:nvGrpSpPr>
          <p:grpSpPr>
            <a:xfrm>
              <a:off x="2132" y="1152"/>
              <a:ext cx="1487" cy="1247"/>
              <a:chOff x="2057" y="862"/>
              <a:chExt cx="1549" cy="1351"/>
            </a:xfrm>
          </p:grpSpPr>
          <p:sp>
            <p:nvSpPr>
              <p:cNvPr id="16430" name="AutoShape 4"/>
              <p:cNvSpPr/>
              <p:nvPr/>
            </p:nvSpPr>
            <p:spPr>
              <a:xfrm>
                <a:off x="2070" y="885"/>
                <a:ext cx="1536" cy="1328"/>
              </a:xfrm>
              <a:prstGeom prst="hexagon">
                <a:avLst>
                  <a:gd name="adj" fmla="val 28915"/>
                  <a:gd name="vf" fmla="val 115470"/>
                </a:avLst>
              </a:prstGeom>
              <a:solidFill>
                <a:srgbClr val="808080"/>
              </a:solidFill>
              <a:ln w="9525">
                <a:noFill/>
              </a:ln>
            </p:spPr>
            <p:txBody>
              <a:bodyPr wrap="none" anchor="ctr" anchorCtr="0"/>
              <a:p>
                <a:endParaRPr lang="zh-CN" altLang="en-US" dirty="0">
                  <a:latin typeface="Arial" panose="020B0604020202020204" pitchFamily="34" charset="0"/>
                </a:endParaRPr>
              </a:p>
            </p:txBody>
          </p:sp>
          <p:sp>
            <p:nvSpPr>
              <p:cNvPr id="16431" name="AutoShape 5"/>
              <p:cNvSpPr/>
              <p:nvPr/>
            </p:nvSpPr>
            <p:spPr>
              <a:xfrm>
                <a:off x="2057" y="862"/>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43" name="AutoShape 6"/>
              <p:cNvSpPr>
                <a:spLocks noChangeArrowheads="1"/>
              </p:cNvSpPr>
              <p:nvPr/>
            </p:nvSpPr>
            <p:spPr bwMode="gray">
              <a:xfrm>
                <a:off x="2153" y="943"/>
                <a:ext cx="1348" cy="1167"/>
              </a:xfrm>
              <a:prstGeom prst="hexagon">
                <a:avLst>
                  <a:gd name="adj" fmla="val 28896"/>
                  <a:gd name="vf" fmla="val 115470"/>
                </a:avLst>
              </a:prstGeom>
              <a:solidFill>
                <a:schemeClr val="accent3">
                  <a:lumMod val="75000"/>
                </a:schemeClr>
              </a:solidFill>
              <a:ln w="9525">
                <a:solidFill>
                  <a:schemeClr val="tx1"/>
                </a:solid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6421" name="Group 13"/>
            <p:cNvGrpSpPr/>
            <p:nvPr/>
          </p:nvGrpSpPr>
          <p:grpSpPr>
            <a:xfrm>
              <a:off x="3264" y="1776"/>
              <a:ext cx="1488" cy="1247"/>
              <a:chOff x="3174" y="2656"/>
              <a:chExt cx="1549" cy="1351"/>
            </a:xfrm>
          </p:grpSpPr>
          <p:sp>
            <p:nvSpPr>
              <p:cNvPr id="16427" name="AutoShape 14"/>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p>
                <a:endParaRPr lang="zh-CN" altLang="en-US" dirty="0">
                  <a:latin typeface="Arial" panose="020B0604020202020204" pitchFamily="34" charset="0"/>
                </a:endParaRPr>
              </a:p>
            </p:txBody>
          </p:sp>
          <p:sp>
            <p:nvSpPr>
              <p:cNvPr id="16428" name="AutoShape 15"/>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6429" name="AutoShape 16"/>
              <p:cNvSpPr/>
              <p:nvPr/>
            </p:nvSpPr>
            <p:spPr>
              <a:xfrm>
                <a:off x="3264" y="2736"/>
                <a:ext cx="1350" cy="1168"/>
              </a:xfrm>
              <a:prstGeom prst="hexagon">
                <a:avLst>
                  <a:gd name="adj" fmla="val 28895"/>
                  <a:gd name="vf" fmla="val 115470"/>
                </a:avLst>
              </a:prstGeom>
              <a:solidFill>
                <a:srgbClr val="92D050"/>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grpSp>
        <p:grpSp>
          <p:nvGrpSpPr>
            <p:cNvPr id="16422" name="Group 18"/>
            <p:cNvGrpSpPr/>
            <p:nvPr/>
          </p:nvGrpSpPr>
          <p:grpSpPr>
            <a:xfrm>
              <a:off x="2142" y="2391"/>
              <a:ext cx="1488" cy="1247"/>
              <a:chOff x="3174" y="2656"/>
              <a:chExt cx="1549" cy="1351"/>
            </a:xfrm>
          </p:grpSpPr>
          <p:sp>
            <p:nvSpPr>
              <p:cNvPr id="16424" name="AutoShape 19"/>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p>
                <a:endParaRPr lang="zh-CN" altLang="en-US" dirty="0">
                  <a:latin typeface="Arial" panose="020B0604020202020204" pitchFamily="34" charset="0"/>
                </a:endParaRPr>
              </a:p>
            </p:txBody>
          </p:sp>
          <p:sp>
            <p:nvSpPr>
              <p:cNvPr id="16425" name="AutoShape 20"/>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6426" name="AutoShape 21"/>
              <p:cNvSpPr/>
              <p:nvPr/>
            </p:nvSpPr>
            <p:spPr>
              <a:xfrm>
                <a:off x="3264" y="2736"/>
                <a:ext cx="1350" cy="1168"/>
              </a:xfrm>
              <a:prstGeom prst="hexagon">
                <a:avLst>
                  <a:gd name="adj" fmla="val 28895"/>
                  <a:gd name="vf" fmla="val 115470"/>
                </a:avLst>
              </a:prstGeom>
              <a:gradFill rotWithShape="1">
                <a:gsLst>
                  <a:gs pos="0">
                    <a:srgbClr val="0066CC"/>
                  </a:gs>
                  <a:gs pos="100000">
                    <a:srgbClr val="002F5E"/>
                  </a:gs>
                </a:gsLst>
                <a:lin ang="5400000" scaled="1"/>
                <a:tileRect/>
              </a:gra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grpSp>
        <p:sp>
          <p:nvSpPr>
            <p:cNvPr id="16423" name="Text Box 22"/>
            <p:cNvSpPr txBox="1"/>
            <p:nvPr/>
          </p:nvSpPr>
          <p:spPr>
            <a:xfrm>
              <a:off x="2513" y="2746"/>
              <a:ext cx="774" cy="422"/>
            </a:xfrm>
            <a:prstGeom prst="rect">
              <a:avLst/>
            </a:prstGeom>
            <a:noFill/>
            <a:ln w="9525">
              <a:noFill/>
            </a:ln>
          </p:spPr>
          <p:txBody>
            <a:bodyPr wrap="none">
              <a:spAutoFit/>
            </a:bodyPr>
            <a:p>
              <a:pPr algn="ctr" eaLnBrk="0" hangingPunct="0"/>
              <a:r>
                <a:rPr lang="en-US" altLang="zh-CN" sz="2400" b="1" dirty="0">
                  <a:solidFill>
                    <a:srgbClr val="FFFFFF"/>
                  </a:solidFill>
                  <a:latin typeface="Arial" panose="020B0604020202020204" pitchFamily="34" charset="0"/>
                </a:rPr>
                <a:t>Title</a:t>
              </a:r>
              <a:endParaRPr lang="en-US" altLang="zh-CN" sz="2400" b="1" dirty="0">
                <a:solidFill>
                  <a:srgbClr val="FFFFFF"/>
                </a:solidFill>
                <a:latin typeface="Arial" panose="020B0604020202020204" pitchFamily="34" charset="0"/>
              </a:endParaRPr>
            </a:p>
            <a:p>
              <a:pPr algn="ctr" eaLnBrk="0" hangingPunct="0"/>
              <a:r>
                <a:rPr lang="en-US" altLang="zh-CN" sz="1400" dirty="0">
                  <a:solidFill>
                    <a:srgbClr val="FFFFFF"/>
                  </a:solidFill>
                  <a:latin typeface="Arial" panose="020B0604020202020204" pitchFamily="34" charset="0"/>
                </a:rPr>
                <a:t>Add your text</a:t>
              </a:r>
              <a:endParaRPr lang="en-US" altLang="zh-CN" sz="1400" dirty="0">
                <a:solidFill>
                  <a:srgbClr val="FFFFFF"/>
                </a:solidFill>
                <a:latin typeface="Arial" panose="020B0604020202020204" pitchFamily="34" charset="0"/>
              </a:endParaRPr>
            </a:p>
          </p:txBody>
        </p:sp>
      </p:grpSp>
      <p:grpSp>
        <p:nvGrpSpPr>
          <p:cNvPr id="16388" name="Group 2"/>
          <p:cNvGrpSpPr/>
          <p:nvPr/>
        </p:nvGrpSpPr>
        <p:grpSpPr>
          <a:xfrm rot="-5400000">
            <a:off x="2282825" y="2346325"/>
            <a:ext cx="3689350" cy="3611563"/>
            <a:chOff x="2132" y="1152"/>
            <a:chExt cx="2620" cy="2486"/>
          </a:xfrm>
        </p:grpSpPr>
        <p:grpSp>
          <p:nvGrpSpPr>
            <p:cNvPr id="16408" name="Group 3"/>
            <p:cNvGrpSpPr/>
            <p:nvPr/>
          </p:nvGrpSpPr>
          <p:grpSpPr>
            <a:xfrm>
              <a:off x="2132" y="1152"/>
              <a:ext cx="1487" cy="1247"/>
              <a:chOff x="2057" y="862"/>
              <a:chExt cx="1549" cy="1351"/>
            </a:xfrm>
          </p:grpSpPr>
          <p:sp>
            <p:nvSpPr>
              <p:cNvPr id="16417" name="AutoShape 4"/>
              <p:cNvSpPr/>
              <p:nvPr/>
            </p:nvSpPr>
            <p:spPr>
              <a:xfrm>
                <a:off x="2070" y="885"/>
                <a:ext cx="1536" cy="1328"/>
              </a:xfrm>
              <a:prstGeom prst="hexagon">
                <a:avLst>
                  <a:gd name="adj" fmla="val 28915"/>
                  <a:gd name="vf" fmla="val 115470"/>
                </a:avLst>
              </a:prstGeom>
              <a:solidFill>
                <a:srgbClr val="808080"/>
              </a:solidFill>
              <a:ln w="9525">
                <a:noFill/>
              </a:ln>
            </p:spPr>
            <p:txBody>
              <a:bodyPr wrap="none" anchor="ctr" anchorCtr="0"/>
              <a:p>
                <a:endParaRPr lang="zh-CN" altLang="en-US" dirty="0">
                  <a:latin typeface="Arial" panose="020B0604020202020204" pitchFamily="34" charset="0"/>
                </a:endParaRPr>
              </a:p>
            </p:txBody>
          </p:sp>
          <p:sp>
            <p:nvSpPr>
              <p:cNvPr id="16418" name="AutoShape 5"/>
              <p:cNvSpPr/>
              <p:nvPr/>
            </p:nvSpPr>
            <p:spPr>
              <a:xfrm>
                <a:off x="2057" y="862"/>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6419" name="AutoShape 6"/>
              <p:cNvSpPr/>
              <p:nvPr/>
            </p:nvSpPr>
            <p:spPr>
              <a:xfrm>
                <a:off x="2147" y="942"/>
                <a:ext cx="1350" cy="1168"/>
              </a:xfrm>
              <a:prstGeom prst="hexagon">
                <a:avLst>
                  <a:gd name="adj" fmla="val 28895"/>
                  <a:gd name="vf" fmla="val 115470"/>
                </a:avLst>
              </a:prstGeom>
              <a:solidFill>
                <a:srgbClr val="3399FF"/>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grpSp>
        <p:grpSp>
          <p:nvGrpSpPr>
            <p:cNvPr id="16409" name="Group 13"/>
            <p:cNvGrpSpPr/>
            <p:nvPr/>
          </p:nvGrpSpPr>
          <p:grpSpPr>
            <a:xfrm>
              <a:off x="3264" y="1776"/>
              <a:ext cx="1488" cy="1247"/>
              <a:chOff x="3174" y="2656"/>
              <a:chExt cx="1549" cy="1351"/>
            </a:xfrm>
          </p:grpSpPr>
          <p:sp>
            <p:nvSpPr>
              <p:cNvPr id="16414" name="AutoShape 14"/>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p>
                <a:endParaRPr lang="zh-CN" altLang="en-US" dirty="0">
                  <a:latin typeface="Arial" panose="020B0604020202020204" pitchFamily="34" charset="0"/>
                </a:endParaRPr>
              </a:p>
            </p:txBody>
          </p:sp>
          <p:sp>
            <p:nvSpPr>
              <p:cNvPr id="16415" name="AutoShape 15"/>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6416" name="AutoShape 16"/>
              <p:cNvSpPr/>
              <p:nvPr/>
            </p:nvSpPr>
            <p:spPr>
              <a:xfrm>
                <a:off x="3264" y="2736"/>
                <a:ext cx="1350" cy="1168"/>
              </a:xfrm>
              <a:prstGeom prst="hexagon">
                <a:avLst>
                  <a:gd name="adj" fmla="val 28895"/>
                  <a:gd name="vf" fmla="val 115470"/>
                </a:avLst>
              </a:prstGeom>
              <a:solidFill>
                <a:srgbClr val="C3E937"/>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grpSp>
        <p:grpSp>
          <p:nvGrpSpPr>
            <p:cNvPr id="16410" name="Group 18"/>
            <p:cNvGrpSpPr/>
            <p:nvPr/>
          </p:nvGrpSpPr>
          <p:grpSpPr>
            <a:xfrm>
              <a:off x="2142" y="2391"/>
              <a:ext cx="1488" cy="1247"/>
              <a:chOff x="3174" y="2656"/>
              <a:chExt cx="1549" cy="1351"/>
            </a:xfrm>
          </p:grpSpPr>
          <p:sp>
            <p:nvSpPr>
              <p:cNvPr id="16411" name="AutoShape 19"/>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p>
                <a:endParaRPr lang="zh-CN" altLang="en-US" dirty="0">
                  <a:latin typeface="Arial" panose="020B0604020202020204" pitchFamily="34" charset="0"/>
                </a:endParaRPr>
              </a:p>
            </p:txBody>
          </p:sp>
          <p:sp>
            <p:nvSpPr>
              <p:cNvPr id="16412" name="AutoShape 20"/>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55" name="AutoShape 21"/>
              <p:cNvSpPr>
                <a:spLocks noChangeArrowheads="1"/>
              </p:cNvSpPr>
              <p:nvPr/>
            </p:nvSpPr>
            <p:spPr bwMode="gray">
              <a:xfrm>
                <a:off x="3267" y="2737"/>
                <a:ext cx="1352" cy="1167"/>
              </a:xfrm>
              <a:prstGeom prst="hexagon">
                <a:avLst>
                  <a:gd name="adj" fmla="val 28896"/>
                  <a:gd name="vf" fmla="val 115470"/>
                </a:avLst>
              </a:prstGeom>
              <a:solidFill>
                <a:schemeClr val="tx2">
                  <a:lumMod val="60000"/>
                  <a:lumOff val="40000"/>
                </a:schemeClr>
              </a:solidFill>
              <a:ln w="9525">
                <a:solidFill>
                  <a:schemeClr val="tx1"/>
                </a:solid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grpSp>
        <p:nvGrpSpPr>
          <p:cNvPr id="16389" name="Group 2"/>
          <p:cNvGrpSpPr/>
          <p:nvPr/>
        </p:nvGrpSpPr>
        <p:grpSpPr>
          <a:xfrm rot="-5400000">
            <a:off x="5437188" y="2794000"/>
            <a:ext cx="3689350" cy="2717800"/>
            <a:chOff x="2132" y="1152"/>
            <a:chExt cx="2620" cy="1871"/>
          </a:xfrm>
        </p:grpSpPr>
        <p:grpSp>
          <p:nvGrpSpPr>
            <p:cNvPr id="16400" name="Group 3"/>
            <p:cNvGrpSpPr/>
            <p:nvPr/>
          </p:nvGrpSpPr>
          <p:grpSpPr>
            <a:xfrm>
              <a:off x="2132" y="1152"/>
              <a:ext cx="1487" cy="1247"/>
              <a:chOff x="2057" y="862"/>
              <a:chExt cx="1549" cy="1351"/>
            </a:xfrm>
          </p:grpSpPr>
          <p:sp>
            <p:nvSpPr>
              <p:cNvPr id="16405" name="AutoShape 4"/>
              <p:cNvSpPr/>
              <p:nvPr/>
            </p:nvSpPr>
            <p:spPr>
              <a:xfrm>
                <a:off x="2070" y="885"/>
                <a:ext cx="1536" cy="1328"/>
              </a:xfrm>
              <a:prstGeom prst="hexagon">
                <a:avLst>
                  <a:gd name="adj" fmla="val 28915"/>
                  <a:gd name="vf" fmla="val 115470"/>
                </a:avLst>
              </a:prstGeom>
              <a:solidFill>
                <a:srgbClr val="808080"/>
              </a:solidFill>
              <a:ln w="9525">
                <a:noFill/>
              </a:ln>
            </p:spPr>
            <p:txBody>
              <a:bodyPr wrap="none" anchor="ctr" anchorCtr="0"/>
              <a:p>
                <a:endParaRPr lang="zh-CN" altLang="en-US" dirty="0">
                  <a:latin typeface="Arial" panose="020B0604020202020204" pitchFamily="34" charset="0"/>
                </a:endParaRPr>
              </a:p>
            </p:txBody>
          </p:sp>
          <p:sp>
            <p:nvSpPr>
              <p:cNvPr id="16406" name="AutoShape 5"/>
              <p:cNvSpPr/>
              <p:nvPr/>
            </p:nvSpPr>
            <p:spPr>
              <a:xfrm>
                <a:off x="2057" y="862"/>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6407" name="AutoShape 6"/>
              <p:cNvSpPr/>
              <p:nvPr/>
            </p:nvSpPr>
            <p:spPr>
              <a:xfrm>
                <a:off x="2147" y="942"/>
                <a:ext cx="1350" cy="1168"/>
              </a:xfrm>
              <a:prstGeom prst="hexagon">
                <a:avLst>
                  <a:gd name="adj" fmla="val 28895"/>
                  <a:gd name="vf" fmla="val 115470"/>
                </a:avLst>
              </a:prstGeom>
              <a:solidFill>
                <a:srgbClr val="9999FF"/>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grpSp>
        <p:grpSp>
          <p:nvGrpSpPr>
            <p:cNvPr id="16401" name="Group 13"/>
            <p:cNvGrpSpPr/>
            <p:nvPr/>
          </p:nvGrpSpPr>
          <p:grpSpPr>
            <a:xfrm>
              <a:off x="3264" y="1776"/>
              <a:ext cx="1488" cy="1247"/>
              <a:chOff x="3174" y="2656"/>
              <a:chExt cx="1549" cy="1351"/>
            </a:xfrm>
          </p:grpSpPr>
          <p:sp>
            <p:nvSpPr>
              <p:cNvPr id="16402" name="AutoShape 14"/>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p>
                <a:endParaRPr lang="zh-CN" altLang="en-US" dirty="0">
                  <a:latin typeface="Arial" panose="020B0604020202020204" pitchFamily="34" charset="0"/>
                </a:endParaRPr>
              </a:p>
            </p:txBody>
          </p:sp>
          <p:sp>
            <p:nvSpPr>
              <p:cNvPr id="16403" name="AutoShape 15"/>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6404" name="AutoShape 16"/>
              <p:cNvSpPr/>
              <p:nvPr/>
            </p:nvSpPr>
            <p:spPr>
              <a:xfrm>
                <a:off x="3264" y="2736"/>
                <a:ext cx="1350" cy="1168"/>
              </a:xfrm>
              <a:prstGeom prst="hexagon">
                <a:avLst>
                  <a:gd name="adj" fmla="val 28895"/>
                  <a:gd name="vf" fmla="val 115470"/>
                </a:avLst>
              </a:prstGeom>
              <a:solidFill>
                <a:srgbClr val="00FF99"/>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grpSp>
      </p:grpSp>
      <p:sp>
        <p:nvSpPr>
          <p:cNvPr id="86" name="圆角矩形 85"/>
          <p:cNvSpPr/>
          <p:nvPr/>
        </p:nvSpPr>
        <p:spPr>
          <a:xfrm>
            <a:off x="6786563" y="285750"/>
            <a:ext cx="217963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内容框架</a:t>
            </a:r>
            <a:r>
              <a:rPr kumimoji="0" lang="en-US" altLang="zh-CN" sz="1800" b="1" i="0" u="none" strike="noStrike" kern="1200" cap="none" spc="0" normalizeH="0" baseline="0" noProof="0" dirty="0">
                <a:ln>
                  <a:noFill/>
                </a:ln>
                <a:solidFill>
                  <a:schemeClr val="lt1"/>
                </a:solidFill>
                <a:effectLst/>
                <a:uLnTx/>
                <a:uFillTx/>
                <a:latin typeface="+mn-lt"/>
                <a:ea typeface="+mn-ea"/>
                <a:cs typeface="+mn-cs"/>
              </a:rPr>
              <a:t>-</a:t>
            </a: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板块构架</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
        <p:nvSpPr>
          <p:cNvPr id="16391" name="Text Box 11"/>
          <p:cNvSpPr txBox="1"/>
          <p:nvPr/>
        </p:nvSpPr>
        <p:spPr>
          <a:xfrm>
            <a:off x="1601788" y="3146425"/>
            <a:ext cx="1422400" cy="460375"/>
          </a:xfrm>
          <a:prstGeom prst="rect">
            <a:avLst/>
          </a:prstGeom>
          <a:noFill/>
          <a:ln w="9525">
            <a:noFill/>
          </a:ln>
        </p:spPr>
        <p:txBody>
          <a:bodyPr wrap="none">
            <a:spAutoFit/>
          </a:bodyPr>
          <a:p>
            <a:pPr algn="ctr" eaLnBrk="0" hangingPunct="0"/>
            <a:r>
              <a:rPr lang="zh-CN" altLang="en-US" sz="2400" b="1" dirty="0">
                <a:solidFill>
                  <a:srgbClr val="008080"/>
                </a:solidFill>
                <a:latin typeface="Arial" panose="020B0604020202020204" pitchFamily="34" charset="0"/>
              </a:rPr>
              <a:t>综合频道</a:t>
            </a:r>
            <a:endParaRPr lang="en-US" altLang="zh-CN" sz="2400" b="1" dirty="0">
              <a:solidFill>
                <a:srgbClr val="008080"/>
              </a:solidFill>
              <a:latin typeface="Arial" panose="020B0604020202020204" pitchFamily="34" charset="0"/>
            </a:endParaRPr>
          </a:p>
        </p:txBody>
      </p:sp>
      <p:sp>
        <p:nvSpPr>
          <p:cNvPr id="16392" name="Text Box 11"/>
          <p:cNvSpPr txBox="1"/>
          <p:nvPr/>
        </p:nvSpPr>
        <p:spPr>
          <a:xfrm>
            <a:off x="3402013" y="3146425"/>
            <a:ext cx="1422400" cy="461963"/>
          </a:xfrm>
          <a:prstGeom prst="rect">
            <a:avLst/>
          </a:prstGeom>
          <a:noFill/>
          <a:ln w="9525">
            <a:noFill/>
          </a:ln>
        </p:spPr>
        <p:txBody>
          <a:bodyPr wrap="none">
            <a:spAutoFit/>
          </a:bodyPr>
          <a:p>
            <a:pPr algn="ctr" eaLnBrk="0" hangingPunct="0"/>
            <a:r>
              <a:rPr lang="zh-CN" altLang="en-US" sz="2400" b="1" dirty="0">
                <a:solidFill>
                  <a:srgbClr val="008080"/>
                </a:solidFill>
                <a:latin typeface="Arial" panose="020B0604020202020204" pitchFamily="34" charset="0"/>
              </a:rPr>
              <a:t>宏观频道</a:t>
            </a:r>
            <a:endParaRPr lang="en-US" altLang="zh-CN" sz="2400" b="1" dirty="0">
              <a:solidFill>
                <a:srgbClr val="008080"/>
              </a:solidFill>
              <a:latin typeface="Arial" panose="020B0604020202020204" pitchFamily="34" charset="0"/>
            </a:endParaRPr>
          </a:p>
        </p:txBody>
      </p:sp>
      <p:sp>
        <p:nvSpPr>
          <p:cNvPr id="16393" name="Text Box 11"/>
          <p:cNvSpPr txBox="1"/>
          <p:nvPr/>
        </p:nvSpPr>
        <p:spPr>
          <a:xfrm>
            <a:off x="5202238" y="3146425"/>
            <a:ext cx="1422400" cy="461963"/>
          </a:xfrm>
          <a:prstGeom prst="rect">
            <a:avLst/>
          </a:prstGeom>
          <a:noFill/>
          <a:ln w="9525">
            <a:noFill/>
          </a:ln>
        </p:spPr>
        <p:txBody>
          <a:bodyPr wrap="none">
            <a:spAutoFit/>
          </a:bodyPr>
          <a:p>
            <a:pPr algn="ctr" eaLnBrk="0" hangingPunct="0"/>
            <a:r>
              <a:rPr lang="zh-CN" altLang="en-US" sz="2400" b="1" dirty="0">
                <a:solidFill>
                  <a:srgbClr val="008080"/>
                </a:solidFill>
                <a:latin typeface="Arial" panose="020B0604020202020204" pitchFamily="34" charset="0"/>
              </a:rPr>
              <a:t>金融频道</a:t>
            </a:r>
            <a:endParaRPr lang="en-US" altLang="zh-CN" sz="2400" b="1" dirty="0">
              <a:solidFill>
                <a:srgbClr val="008080"/>
              </a:solidFill>
              <a:latin typeface="Arial" panose="020B0604020202020204" pitchFamily="34" charset="0"/>
            </a:endParaRPr>
          </a:p>
        </p:txBody>
      </p:sp>
      <p:sp>
        <p:nvSpPr>
          <p:cNvPr id="16394" name="Text Box 11"/>
          <p:cNvSpPr txBox="1"/>
          <p:nvPr/>
        </p:nvSpPr>
        <p:spPr>
          <a:xfrm>
            <a:off x="7002463" y="3146425"/>
            <a:ext cx="1422400" cy="461963"/>
          </a:xfrm>
          <a:prstGeom prst="rect">
            <a:avLst/>
          </a:prstGeom>
          <a:noFill/>
          <a:ln w="9525">
            <a:noFill/>
          </a:ln>
        </p:spPr>
        <p:txBody>
          <a:bodyPr wrap="none">
            <a:spAutoFit/>
          </a:bodyPr>
          <a:p>
            <a:pPr algn="ctr" eaLnBrk="0" hangingPunct="0"/>
            <a:r>
              <a:rPr lang="zh-CN" altLang="en-US" sz="2400" b="1" dirty="0">
                <a:solidFill>
                  <a:srgbClr val="008080"/>
                </a:solidFill>
                <a:latin typeface="Arial" panose="020B0604020202020204" pitchFamily="34" charset="0"/>
              </a:rPr>
              <a:t>行业频道</a:t>
            </a:r>
            <a:endParaRPr lang="en-US" altLang="zh-CN" sz="2400" b="1" dirty="0">
              <a:solidFill>
                <a:srgbClr val="008080"/>
              </a:solidFill>
              <a:latin typeface="Arial" panose="020B0604020202020204" pitchFamily="34" charset="0"/>
            </a:endParaRPr>
          </a:p>
        </p:txBody>
      </p:sp>
      <p:sp>
        <p:nvSpPr>
          <p:cNvPr id="16395" name="Text Box 11"/>
          <p:cNvSpPr txBox="1"/>
          <p:nvPr/>
        </p:nvSpPr>
        <p:spPr>
          <a:xfrm>
            <a:off x="666750" y="4730750"/>
            <a:ext cx="1420813" cy="460375"/>
          </a:xfrm>
          <a:prstGeom prst="rect">
            <a:avLst/>
          </a:prstGeom>
          <a:noFill/>
          <a:ln w="9525">
            <a:noFill/>
          </a:ln>
        </p:spPr>
        <p:txBody>
          <a:bodyPr wrap="none">
            <a:spAutoFit/>
          </a:bodyPr>
          <a:p>
            <a:pPr algn="ctr" eaLnBrk="0" hangingPunct="0"/>
            <a:r>
              <a:rPr lang="zh-CN" altLang="en-US" sz="2400" b="1" dirty="0">
                <a:solidFill>
                  <a:srgbClr val="FFC000"/>
                </a:solidFill>
                <a:latin typeface="Arial" panose="020B0604020202020204" pitchFamily="34" charset="0"/>
              </a:rPr>
              <a:t>地区频道</a:t>
            </a:r>
            <a:endParaRPr lang="en-US" altLang="zh-CN" sz="2400" b="1" dirty="0">
              <a:solidFill>
                <a:srgbClr val="FFC000"/>
              </a:solidFill>
              <a:latin typeface="Arial" panose="020B0604020202020204" pitchFamily="34" charset="0"/>
            </a:endParaRPr>
          </a:p>
        </p:txBody>
      </p:sp>
      <p:sp>
        <p:nvSpPr>
          <p:cNvPr id="16396" name="Text Box 11"/>
          <p:cNvSpPr txBox="1"/>
          <p:nvPr/>
        </p:nvSpPr>
        <p:spPr>
          <a:xfrm>
            <a:off x="2465388" y="4730750"/>
            <a:ext cx="1422400" cy="460375"/>
          </a:xfrm>
          <a:prstGeom prst="rect">
            <a:avLst/>
          </a:prstGeom>
          <a:noFill/>
          <a:ln w="9525">
            <a:noFill/>
          </a:ln>
        </p:spPr>
        <p:txBody>
          <a:bodyPr wrap="none">
            <a:spAutoFit/>
          </a:bodyPr>
          <a:p>
            <a:pPr algn="ctr" eaLnBrk="0" hangingPunct="0"/>
            <a:r>
              <a:rPr lang="zh-CN" altLang="en-US" sz="2400" b="1" dirty="0">
                <a:solidFill>
                  <a:srgbClr val="92D050"/>
                </a:solidFill>
                <a:latin typeface="Arial" panose="020B0604020202020204" pitchFamily="34" charset="0"/>
              </a:rPr>
              <a:t>国际频道</a:t>
            </a:r>
            <a:endParaRPr lang="en-US" altLang="zh-CN" sz="2400" b="1" dirty="0">
              <a:solidFill>
                <a:srgbClr val="92D050"/>
              </a:solidFill>
              <a:latin typeface="Arial" panose="020B0604020202020204" pitchFamily="34" charset="0"/>
            </a:endParaRPr>
          </a:p>
        </p:txBody>
      </p:sp>
      <p:sp>
        <p:nvSpPr>
          <p:cNvPr id="16397" name="Text Box 11"/>
          <p:cNvSpPr txBox="1"/>
          <p:nvPr/>
        </p:nvSpPr>
        <p:spPr>
          <a:xfrm>
            <a:off x="4265613" y="4730750"/>
            <a:ext cx="1422400" cy="461963"/>
          </a:xfrm>
          <a:prstGeom prst="rect">
            <a:avLst/>
          </a:prstGeom>
          <a:noFill/>
          <a:ln w="9525">
            <a:noFill/>
          </a:ln>
        </p:spPr>
        <p:txBody>
          <a:bodyPr wrap="none">
            <a:spAutoFit/>
          </a:bodyPr>
          <a:p>
            <a:pPr algn="ctr" eaLnBrk="0" hangingPunct="0"/>
            <a:r>
              <a:rPr lang="zh-CN" altLang="en-US" sz="2400" b="1" dirty="0">
                <a:solidFill>
                  <a:srgbClr val="FFC000"/>
                </a:solidFill>
                <a:latin typeface="Arial" panose="020B0604020202020204" pitchFamily="34" charset="0"/>
              </a:rPr>
              <a:t>每日焦点</a:t>
            </a:r>
            <a:endParaRPr lang="en-US" altLang="zh-CN" sz="2400" b="1" dirty="0">
              <a:solidFill>
                <a:srgbClr val="FFC000"/>
              </a:solidFill>
              <a:latin typeface="Arial" panose="020B0604020202020204" pitchFamily="34" charset="0"/>
            </a:endParaRPr>
          </a:p>
        </p:txBody>
      </p:sp>
      <p:sp>
        <p:nvSpPr>
          <p:cNvPr id="16398" name="Text Box 11"/>
          <p:cNvSpPr txBox="1"/>
          <p:nvPr/>
        </p:nvSpPr>
        <p:spPr>
          <a:xfrm>
            <a:off x="6065838" y="4730750"/>
            <a:ext cx="1422400" cy="461963"/>
          </a:xfrm>
          <a:prstGeom prst="rect">
            <a:avLst/>
          </a:prstGeom>
          <a:noFill/>
          <a:ln w="9525">
            <a:noFill/>
          </a:ln>
        </p:spPr>
        <p:txBody>
          <a:bodyPr wrap="none">
            <a:spAutoFit/>
          </a:bodyPr>
          <a:p>
            <a:pPr algn="ctr" eaLnBrk="0" hangingPunct="0"/>
            <a:r>
              <a:rPr lang="zh-CN" altLang="en-US" sz="2400" b="1" dirty="0">
                <a:solidFill>
                  <a:srgbClr val="008080"/>
                </a:solidFill>
                <a:latin typeface="Arial" panose="020B0604020202020204" pitchFamily="34" charset="0"/>
              </a:rPr>
              <a:t>行情要报</a:t>
            </a:r>
            <a:endParaRPr lang="en-US" altLang="zh-CN" sz="2400" b="1" dirty="0">
              <a:solidFill>
                <a:srgbClr val="008080"/>
              </a:solidFill>
              <a:latin typeface="Arial" panose="020B0604020202020204" pitchFamily="34" charset="0"/>
            </a:endParaRPr>
          </a:p>
        </p:txBody>
      </p:sp>
      <p:sp>
        <p:nvSpPr>
          <p:cNvPr id="16399" name="Rectangle 3"/>
          <p:cNvSpPr txBox="1"/>
          <p:nvPr/>
        </p:nvSpPr>
        <p:spPr>
          <a:xfrm>
            <a:off x="684213" y="1196975"/>
            <a:ext cx="7920037" cy="936625"/>
          </a:xfrm>
          <a:prstGeom prst="rect">
            <a:avLst/>
          </a:prstGeom>
          <a:solidFill>
            <a:schemeClr val="bg1"/>
          </a:solidFill>
          <a:ln w="9525">
            <a:noFill/>
          </a:ln>
        </p:spPr>
        <p:txBody>
          <a:bodyPr/>
          <a:p>
            <a:pPr>
              <a:lnSpc>
                <a:spcPct val="140000"/>
              </a:lnSpc>
              <a:spcBef>
                <a:spcPct val="20000"/>
              </a:spcBef>
              <a:spcAft>
                <a:spcPts val="1200"/>
              </a:spcAft>
            </a:pPr>
            <a:r>
              <a:rPr lang="zh-CN" altLang="en-US" sz="2000" b="1" dirty="0">
                <a:solidFill>
                  <a:srgbClr val="009999"/>
                </a:solidFill>
                <a:latin typeface="幼圆" panose="02010509060101010101" pitchFamily="49" charset="-122"/>
                <a:ea typeface="幼圆" panose="02010509060101010101" pitchFamily="49" charset="-122"/>
              </a:rPr>
              <a:t>   </a:t>
            </a:r>
            <a:r>
              <a:rPr lang="en-US" altLang="zh-CN" sz="2000" b="1" dirty="0">
                <a:solidFill>
                  <a:srgbClr val="009999"/>
                </a:solidFill>
                <a:latin typeface="幼圆" panose="02010509060101010101" pitchFamily="49" charset="-122"/>
                <a:ea typeface="幼圆" panose="02010509060101010101" pitchFamily="49" charset="-122"/>
              </a:rPr>
              <a:t>《</a:t>
            </a:r>
            <a:r>
              <a:rPr lang="zh-CN" altLang="en-US" sz="2000" b="1" dirty="0">
                <a:solidFill>
                  <a:srgbClr val="009999"/>
                </a:solidFill>
                <a:latin typeface="幼圆" panose="02010509060101010101" pitchFamily="49" charset="-122"/>
                <a:ea typeface="幼圆" panose="02010509060101010101" pitchFamily="49" charset="-122"/>
              </a:rPr>
              <a:t>中经专网</a:t>
            </a:r>
            <a:r>
              <a:rPr lang="en-US" altLang="zh-CN" sz="2000" b="1" dirty="0">
                <a:solidFill>
                  <a:srgbClr val="009999"/>
                </a:solidFill>
                <a:latin typeface="幼圆" panose="02010509060101010101" pitchFamily="49" charset="-122"/>
                <a:ea typeface="幼圆" panose="02010509060101010101" pitchFamily="49" charset="-122"/>
              </a:rPr>
              <a:t>》</a:t>
            </a:r>
            <a:r>
              <a:rPr lang="zh-CN" altLang="en-US" sz="2000" b="1" dirty="0">
                <a:solidFill>
                  <a:srgbClr val="009999"/>
                </a:solidFill>
                <a:latin typeface="幼圆" panose="02010509060101010101" pitchFamily="49" charset="-122"/>
                <a:ea typeface="幼圆" panose="02010509060101010101" pitchFamily="49" charset="-122"/>
              </a:rPr>
              <a:t>以经济信息领域为主要划分标准，构建了八大板块的内容框架，包括：</a:t>
            </a:r>
            <a:endParaRPr lang="zh-CN" altLang="en-US" sz="2000" dirty="0">
              <a:solidFill>
                <a:srgbClr val="009999"/>
              </a:solidFill>
              <a:latin typeface="幼圆" panose="02010509060101010101" pitchFamily="49" charset="-122"/>
              <a:ea typeface="幼圆" panose="02010509060101010101"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7410" name="Group 4"/>
          <p:cNvGrpSpPr/>
          <p:nvPr/>
        </p:nvGrpSpPr>
        <p:grpSpPr>
          <a:xfrm>
            <a:off x="1042988" y="2268538"/>
            <a:ext cx="6538912" cy="3808412"/>
            <a:chOff x="371" y="1523"/>
            <a:chExt cx="4119" cy="2399"/>
          </a:xfrm>
        </p:grpSpPr>
        <p:sp>
          <p:nvSpPr>
            <p:cNvPr id="5" name="Oval 6"/>
            <p:cNvSpPr>
              <a:spLocks noChangeArrowheads="1"/>
            </p:cNvSpPr>
            <p:nvPr/>
          </p:nvSpPr>
          <p:spPr bwMode="gray">
            <a:xfrm>
              <a:off x="1544" y="2228"/>
              <a:ext cx="2399" cy="960"/>
            </a:xfrm>
            <a:prstGeom prst="ellipse">
              <a:avLst/>
            </a:prstGeom>
            <a:gradFill rotWithShape="1">
              <a:gsLst>
                <a:gs pos="0">
                  <a:schemeClr val="bg2"/>
                </a:gs>
                <a:gs pos="100000">
                  <a:schemeClr val="bg2">
                    <a:gamma/>
                    <a:tint val="0"/>
                    <a:invGamma/>
                  </a:schemeClr>
                </a:gs>
              </a:gsLst>
              <a:lin ang="2700000" scaled="1"/>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426" name="Line 9"/>
            <p:cNvSpPr/>
            <p:nvPr/>
          </p:nvSpPr>
          <p:spPr>
            <a:xfrm flipH="1" flipV="1">
              <a:off x="1936" y="2496"/>
              <a:ext cx="828" cy="903"/>
            </a:xfrm>
            <a:prstGeom prst="line">
              <a:avLst/>
            </a:prstGeom>
            <a:ln w="76200" cap="flat" cmpd="sng">
              <a:solidFill>
                <a:schemeClr val="bg2"/>
              </a:solidFill>
              <a:prstDash val="solid"/>
              <a:headEnd type="none" w="med" len="med"/>
              <a:tailEnd type="none" w="med" len="med"/>
            </a:ln>
          </p:spPr>
        </p:sp>
        <p:sp>
          <p:nvSpPr>
            <p:cNvPr id="17427" name="Oval 12"/>
            <p:cNvSpPr/>
            <p:nvPr/>
          </p:nvSpPr>
          <p:spPr>
            <a:xfrm rot="-417327">
              <a:off x="1371" y="1913"/>
              <a:ext cx="2157" cy="1037"/>
            </a:xfrm>
            <a:prstGeom prst="ellipse">
              <a:avLst/>
            </a:prstGeom>
            <a:gradFill rotWithShape="1">
              <a:gsLst>
                <a:gs pos="0">
                  <a:srgbClr val="008080"/>
                </a:gs>
                <a:gs pos="100000">
                  <a:srgbClr val="99FFCC"/>
                </a:gs>
              </a:gsLst>
              <a:lin ang="2700000" scaled="1"/>
              <a:tileRect/>
            </a:gradFill>
            <a:ln w="9525" cap="flat" cmpd="sng">
              <a:prstDash val="solid"/>
              <a:headEnd type="none" w="med" len="med"/>
              <a:tailEnd type="none" w="med" len="med"/>
            </a:ln>
            <a:scene3d>
              <a:camera prst="legacyPerspectiveBottom">
                <a:rot lat="0" lon="0" rev="0"/>
              </a:camera>
              <a:lightRig rig="legacyFlat1" dir="t"/>
            </a:scene3d>
            <a:sp3d extrusionH="887400" prstMaterial="legacyMatte">
              <a:bevelT w="13500" h="13500" prst="angle"/>
              <a:bevelB w="13500" h="13500" prst="angle"/>
              <a:extrusionClr>
                <a:srgbClr val="009999"/>
              </a:extrusionClr>
            </a:sp3d>
          </p:spPr>
          <p:txBody>
            <a:bodyPr wrap="none" anchor="ctr" anchorCtr="0">
              <a:flatTx/>
            </a:bodyPr>
            <a:p>
              <a:endParaRPr lang="zh-CN" altLang="en-US" dirty="0">
                <a:latin typeface="Arial" panose="020B0604020202020204" pitchFamily="34" charset="0"/>
              </a:endParaRPr>
            </a:p>
          </p:txBody>
        </p:sp>
        <p:sp>
          <p:nvSpPr>
            <p:cNvPr id="17428" name="Oval 13"/>
            <p:cNvSpPr/>
            <p:nvPr/>
          </p:nvSpPr>
          <p:spPr>
            <a:xfrm rot="-342635">
              <a:off x="563" y="1681"/>
              <a:ext cx="3927" cy="1911"/>
            </a:xfrm>
            <a:prstGeom prst="ellipse">
              <a:avLst/>
            </a:prstGeom>
            <a:noFill/>
            <a:ln w="57150" cap="flat" cmpd="sng">
              <a:solidFill>
                <a:schemeClr val="bg2"/>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7429" name="Oval 14"/>
            <p:cNvSpPr/>
            <p:nvPr/>
          </p:nvSpPr>
          <p:spPr>
            <a:xfrm rot="-342635">
              <a:off x="541" y="1677"/>
              <a:ext cx="3937" cy="1893"/>
            </a:xfrm>
            <a:prstGeom prst="ellipse">
              <a:avLst/>
            </a:prstGeom>
            <a:noFill/>
            <a:ln w="38100" cap="flat" cmpd="sng">
              <a:solidFill>
                <a:schemeClr val="bg2"/>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7430" name="Text Box 15"/>
            <p:cNvSpPr txBox="1"/>
            <p:nvPr/>
          </p:nvSpPr>
          <p:spPr>
            <a:xfrm>
              <a:off x="1732" y="2254"/>
              <a:ext cx="1451" cy="330"/>
            </a:xfrm>
            <a:prstGeom prst="rect">
              <a:avLst/>
            </a:prstGeom>
            <a:noFill/>
            <a:ln w="9525">
              <a:noFill/>
            </a:ln>
          </p:spPr>
          <p:txBody>
            <a:bodyPr>
              <a:spAutoFit/>
            </a:bodyPr>
            <a:p>
              <a:pPr eaLnBrk="0" hangingPunct="0"/>
              <a:r>
                <a:rPr lang="zh-CN" altLang="en-US" sz="2800" b="1" dirty="0">
                  <a:solidFill>
                    <a:srgbClr val="C00000"/>
                  </a:solidFill>
                  <a:latin typeface="幼圆" panose="02010509060101010101" pitchFamily="49" charset="-122"/>
                  <a:ea typeface="幼圆" panose="02010509060101010101" pitchFamily="49" charset="-122"/>
                </a:rPr>
                <a:t>核 心 板 块</a:t>
              </a:r>
              <a:endParaRPr lang="en-US" altLang="zh-CN" sz="2800" b="1" dirty="0">
                <a:solidFill>
                  <a:srgbClr val="C00000"/>
                </a:solidFill>
                <a:latin typeface="幼圆" panose="02010509060101010101" pitchFamily="49" charset="-122"/>
                <a:ea typeface="幼圆" panose="02010509060101010101" pitchFamily="49" charset="-122"/>
              </a:endParaRPr>
            </a:p>
          </p:txBody>
        </p:sp>
        <p:grpSp>
          <p:nvGrpSpPr>
            <p:cNvPr id="17431" name="Group 16"/>
            <p:cNvGrpSpPr/>
            <p:nvPr/>
          </p:nvGrpSpPr>
          <p:grpSpPr>
            <a:xfrm rot="-395355">
              <a:off x="410" y="2131"/>
              <a:ext cx="887" cy="406"/>
              <a:chOff x="3400" y="-82"/>
              <a:chExt cx="2075" cy="653"/>
            </a:xfrm>
          </p:grpSpPr>
          <p:sp>
            <p:nvSpPr>
              <p:cNvPr id="17447" name="Oval 17"/>
              <p:cNvSpPr/>
              <p:nvPr/>
            </p:nvSpPr>
            <p:spPr>
              <a:xfrm>
                <a:off x="3400" y="-10"/>
                <a:ext cx="1957" cy="581"/>
              </a:xfrm>
              <a:prstGeom prst="ellipse">
                <a:avLst/>
              </a:prstGeom>
              <a:gradFill rotWithShape="1">
                <a:gsLst>
                  <a:gs pos="0">
                    <a:srgbClr val="6B6B6B"/>
                  </a:gs>
                  <a:gs pos="50000">
                    <a:srgbClr val="C0C0C0"/>
                  </a:gs>
                  <a:gs pos="100000">
                    <a:srgbClr val="6B6B6B"/>
                  </a:gs>
                </a:gsLst>
                <a:lin ang="0" scaled="1"/>
                <a:tileRect/>
              </a:gradFill>
              <a:ln w="9525">
                <a:noFill/>
              </a:ln>
            </p:spPr>
            <p:txBody>
              <a:bodyPr wrap="none" anchor="ctr" anchorCtr="0"/>
              <a:p>
                <a:endParaRPr lang="zh-CN" altLang="en-US" dirty="0">
                  <a:latin typeface="Arial" panose="020B0604020202020204" pitchFamily="34" charset="0"/>
                </a:endParaRPr>
              </a:p>
            </p:txBody>
          </p:sp>
          <p:sp>
            <p:nvSpPr>
              <p:cNvPr id="17448" name="Oval 18"/>
              <p:cNvSpPr/>
              <p:nvPr/>
            </p:nvSpPr>
            <p:spPr>
              <a:xfrm>
                <a:off x="3414" y="-82"/>
                <a:ext cx="2061" cy="581"/>
              </a:xfrm>
              <a:prstGeom prst="ellipse">
                <a:avLst/>
              </a:prstGeom>
              <a:gradFill rotWithShape="1">
                <a:gsLst>
                  <a:gs pos="0">
                    <a:srgbClr val="C0C0C0"/>
                  </a:gs>
                  <a:gs pos="100000">
                    <a:srgbClr val="EAEAEA"/>
                  </a:gs>
                </a:gsLst>
                <a:lin ang="5400000" scaled="1"/>
                <a:tileRect/>
              </a:gradFill>
              <a:ln w="9525">
                <a:noFill/>
              </a:ln>
            </p:spPr>
            <p:txBody>
              <a:bodyPr wrap="none" anchor="ctr" anchorCtr="0"/>
              <a:p>
                <a:r>
                  <a:rPr lang="en-US" altLang="zh-CN" sz="1600" dirty="0">
                    <a:solidFill>
                      <a:srgbClr val="008080"/>
                    </a:solidFill>
                    <a:latin typeface="Arial" panose="020B0604020202020204" pitchFamily="34" charset="0"/>
                  </a:rPr>
                  <a:t>8.</a:t>
                </a:r>
                <a:r>
                  <a:rPr lang="zh-CN" altLang="en-US" sz="1600" dirty="0">
                    <a:solidFill>
                      <a:srgbClr val="008080"/>
                    </a:solidFill>
                    <a:latin typeface="Arial" panose="020B0604020202020204" pitchFamily="34" charset="0"/>
                  </a:rPr>
                  <a:t> 分析研究</a:t>
                </a:r>
                <a:endParaRPr lang="zh-CN" altLang="en-US" sz="1600" dirty="0">
                  <a:solidFill>
                    <a:srgbClr val="008080"/>
                  </a:solidFill>
                  <a:latin typeface="Arial" panose="020B0604020202020204" pitchFamily="34" charset="0"/>
                </a:endParaRPr>
              </a:p>
            </p:txBody>
          </p:sp>
        </p:grpSp>
        <p:grpSp>
          <p:nvGrpSpPr>
            <p:cNvPr id="17432" name="Group 19"/>
            <p:cNvGrpSpPr/>
            <p:nvPr/>
          </p:nvGrpSpPr>
          <p:grpSpPr>
            <a:xfrm rot="-325186">
              <a:off x="1304" y="1674"/>
              <a:ext cx="932" cy="273"/>
              <a:chOff x="3097" y="249"/>
              <a:chExt cx="2473" cy="629"/>
            </a:xfrm>
          </p:grpSpPr>
          <p:sp>
            <p:nvSpPr>
              <p:cNvPr id="17445" name="Oval 20"/>
              <p:cNvSpPr/>
              <p:nvPr/>
            </p:nvSpPr>
            <p:spPr>
              <a:xfrm>
                <a:off x="3099" y="297"/>
                <a:ext cx="1958" cy="581"/>
              </a:xfrm>
              <a:prstGeom prst="ellipse">
                <a:avLst/>
              </a:prstGeom>
              <a:gradFill rotWithShape="1">
                <a:gsLst>
                  <a:gs pos="0">
                    <a:srgbClr val="6B6B6B"/>
                  </a:gs>
                  <a:gs pos="50000">
                    <a:srgbClr val="C0C0C0"/>
                  </a:gs>
                  <a:gs pos="100000">
                    <a:srgbClr val="6B6B6B"/>
                  </a:gs>
                </a:gsLst>
                <a:lin ang="0" scaled="1"/>
                <a:tileRect/>
              </a:gradFill>
              <a:ln w="9525">
                <a:noFill/>
              </a:ln>
            </p:spPr>
            <p:txBody>
              <a:bodyPr wrap="none" anchor="ctr" anchorCtr="0"/>
              <a:p>
                <a:endParaRPr lang="zh-CN" altLang="en-US" dirty="0">
                  <a:latin typeface="Arial" panose="020B0604020202020204" pitchFamily="34" charset="0"/>
                </a:endParaRPr>
              </a:p>
            </p:txBody>
          </p:sp>
          <p:sp>
            <p:nvSpPr>
              <p:cNvPr id="17446" name="Oval 21"/>
              <p:cNvSpPr/>
              <p:nvPr/>
            </p:nvSpPr>
            <p:spPr>
              <a:xfrm>
                <a:off x="3097" y="249"/>
                <a:ext cx="2473" cy="581"/>
              </a:xfrm>
              <a:prstGeom prst="ellipse">
                <a:avLst/>
              </a:prstGeom>
              <a:gradFill rotWithShape="1">
                <a:gsLst>
                  <a:gs pos="0">
                    <a:srgbClr val="C0C0C0"/>
                  </a:gs>
                  <a:gs pos="100000">
                    <a:srgbClr val="EAEAEA"/>
                  </a:gs>
                </a:gsLst>
                <a:lin ang="5400000" scaled="1"/>
                <a:tileRect/>
              </a:gradFill>
              <a:ln w="9525">
                <a:noFill/>
              </a:ln>
            </p:spPr>
            <p:txBody>
              <a:bodyPr wrap="none" anchor="ctr" anchorCtr="0"/>
              <a:p>
                <a:r>
                  <a:rPr lang="en-US" altLang="zh-CN" sz="1600" dirty="0">
                    <a:solidFill>
                      <a:srgbClr val="008080"/>
                    </a:solidFill>
                    <a:latin typeface="Arial" panose="020B0604020202020204" pitchFamily="34" charset="0"/>
                  </a:rPr>
                  <a:t>1.</a:t>
                </a:r>
                <a:r>
                  <a:rPr lang="zh-CN" altLang="en-US" sz="1600" dirty="0">
                    <a:solidFill>
                      <a:srgbClr val="008080"/>
                    </a:solidFill>
                    <a:latin typeface="Arial" panose="020B0604020202020204" pitchFamily="34" charset="0"/>
                  </a:rPr>
                  <a:t> 动态快讯</a:t>
                </a:r>
                <a:endParaRPr lang="zh-CN" altLang="en-US" sz="1600" dirty="0">
                  <a:solidFill>
                    <a:srgbClr val="008080"/>
                  </a:solidFill>
                  <a:latin typeface="Arial" panose="020B0604020202020204" pitchFamily="34" charset="0"/>
                </a:endParaRPr>
              </a:p>
            </p:txBody>
          </p:sp>
        </p:grpSp>
        <p:grpSp>
          <p:nvGrpSpPr>
            <p:cNvPr id="17433" name="Group 22"/>
            <p:cNvGrpSpPr/>
            <p:nvPr/>
          </p:nvGrpSpPr>
          <p:grpSpPr>
            <a:xfrm rot="-254711">
              <a:off x="2579" y="1523"/>
              <a:ext cx="965" cy="368"/>
              <a:chOff x="2621" y="209"/>
              <a:chExt cx="2257" cy="664"/>
            </a:xfrm>
          </p:grpSpPr>
          <p:sp>
            <p:nvSpPr>
              <p:cNvPr id="17443" name="Oval 23"/>
              <p:cNvSpPr/>
              <p:nvPr/>
            </p:nvSpPr>
            <p:spPr>
              <a:xfrm>
                <a:off x="2621" y="291"/>
                <a:ext cx="1958" cy="582"/>
              </a:xfrm>
              <a:prstGeom prst="ellipse">
                <a:avLst/>
              </a:prstGeom>
              <a:gradFill rotWithShape="1">
                <a:gsLst>
                  <a:gs pos="0">
                    <a:srgbClr val="636363"/>
                  </a:gs>
                  <a:gs pos="50000">
                    <a:srgbClr val="B2B2B2"/>
                  </a:gs>
                  <a:gs pos="100000">
                    <a:srgbClr val="636363"/>
                  </a:gs>
                </a:gsLst>
                <a:lin ang="0" scaled="1"/>
                <a:tileRect/>
              </a:gradFill>
              <a:ln w="9525">
                <a:noFill/>
              </a:ln>
            </p:spPr>
            <p:txBody>
              <a:bodyPr wrap="none" anchor="ctr" anchorCtr="0"/>
              <a:p>
                <a:endParaRPr lang="zh-CN" altLang="en-US" dirty="0">
                  <a:latin typeface="Arial" panose="020B0604020202020204" pitchFamily="34" charset="0"/>
                </a:endParaRPr>
              </a:p>
            </p:txBody>
          </p:sp>
          <p:sp>
            <p:nvSpPr>
              <p:cNvPr id="17444" name="Oval 24"/>
              <p:cNvSpPr/>
              <p:nvPr/>
            </p:nvSpPr>
            <p:spPr>
              <a:xfrm>
                <a:off x="2631" y="209"/>
                <a:ext cx="2247" cy="581"/>
              </a:xfrm>
              <a:prstGeom prst="ellipse">
                <a:avLst/>
              </a:prstGeom>
              <a:gradFill rotWithShape="1">
                <a:gsLst>
                  <a:gs pos="0">
                    <a:srgbClr val="C0C0C0"/>
                  </a:gs>
                  <a:gs pos="100000">
                    <a:srgbClr val="EAEAEA"/>
                  </a:gs>
                </a:gsLst>
                <a:lin ang="5400000" scaled="1"/>
                <a:tileRect/>
              </a:gradFill>
              <a:ln w="9525">
                <a:noFill/>
              </a:ln>
            </p:spPr>
            <p:txBody>
              <a:bodyPr wrap="none" anchor="ctr" anchorCtr="0"/>
              <a:p>
                <a:r>
                  <a:rPr lang="en-US" altLang="zh-CN" sz="1600" dirty="0">
                    <a:solidFill>
                      <a:srgbClr val="008080"/>
                    </a:solidFill>
                    <a:latin typeface="Arial" panose="020B0604020202020204" pitchFamily="34" charset="0"/>
                  </a:rPr>
                  <a:t>2.</a:t>
                </a:r>
                <a:r>
                  <a:rPr lang="zh-CN" altLang="en-US" sz="1600" dirty="0">
                    <a:solidFill>
                      <a:srgbClr val="008080"/>
                    </a:solidFill>
                    <a:latin typeface="Arial" panose="020B0604020202020204" pitchFamily="34" charset="0"/>
                  </a:rPr>
                  <a:t> 法律法规</a:t>
                </a:r>
                <a:endParaRPr lang="zh-CN" altLang="en-US" sz="1600" dirty="0">
                  <a:solidFill>
                    <a:srgbClr val="008080"/>
                  </a:solidFill>
                  <a:latin typeface="Arial" panose="020B0604020202020204" pitchFamily="34" charset="0"/>
                </a:endParaRPr>
              </a:p>
            </p:txBody>
          </p:sp>
        </p:grpSp>
        <p:grpSp>
          <p:nvGrpSpPr>
            <p:cNvPr id="17434" name="Group 25"/>
            <p:cNvGrpSpPr/>
            <p:nvPr/>
          </p:nvGrpSpPr>
          <p:grpSpPr>
            <a:xfrm rot="-208054">
              <a:off x="3245" y="2920"/>
              <a:ext cx="1125" cy="577"/>
              <a:chOff x="1987" y="1110"/>
              <a:chExt cx="2034" cy="634"/>
            </a:xfrm>
          </p:grpSpPr>
          <p:sp>
            <p:nvSpPr>
              <p:cNvPr id="17441" name="Oval 26"/>
              <p:cNvSpPr/>
              <p:nvPr/>
            </p:nvSpPr>
            <p:spPr>
              <a:xfrm>
                <a:off x="2063" y="1163"/>
                <a:ext cx="1958" cy="581"/>
              </a:xfrm>
              <a:prstGeom prst="ellipse">
                <a:avLst/>
              </a:prstGeom>
              <a:gradFill rotWithShape="1">
                <a:gsLst>
                  <a:gs pos="0">
                    <a:srgbClr val="636363"/>
                  </a:gs>
                  <a:gs pos="50000">
                    <a:srgbClr val="B2B2B2"/>
                  </a:gs>
                  <a:gs pos="100000">
                    <a:srgbClr val="636363"/>
                  </a:gs>
                </a:gsLst>
                <a:lin ang="0" scaled="1"/>
                <a:tileRect/>
              </a:gradFill>
              <a:ln w="9525">
                <a:noFill/>
              </a:ln>
            </p:spPr>
            <p:txBody>
              <a:bodyPr wrap="none" anchor="ctr" anchorCtr="0"/>
              <a:p>
                <a:endParaRPr lang="zh-CN" altLang="en-US" dirty="0">
                  <a:latin typeface="Arial" panose="020B0604020202020204" pitchFamily="34" charset="0"/>
                </a:endParaRPr>
              </a:p>
            </p:txBody>
          </p:sp>
          <p:sp>
            <p:nvSpPr>
              <p:cNvPr id="17442" name="Oval 27"/>
              <p:cNvSpPr/>
              <p:nvPr/>
            </p:nvSpPr>
            <p:spPr>
              <a:xfrm>
                <a:off x="1987" y="1110"/>
                <a:ext cx="1959" cy="581"/>
              </a:xfrm>
              <a:prstGeom prst="ellipse">
                <a:avLst/>
              </a:prstGeom>
              <a:gradFill rotWithShape="1">
                <a:gsLst>
                  <a:gs pos="0">
                    <a:srgbClr val="C0C0C0"/>
                  </a:gs>
                  <a:gs pos="100000">
                    <a:srgbClr val="EAEAEA"/>
                  </a:gs>
                </a:gsLst>
                <a:lin ang="5400000" scaled="1"/>
                <a:tileRect/>
              </a:gradFill>
              <a:ln w="9525">
                <a:noFill/>
              </a:ln>
            </p:spPr>
            <p:txBody>
              <a:bodyPr wrap="none" anchor="ctr" anchorCtr="0"/>
              <a:p>
                <a:r>
                  <a:rPr lang="en-US" altLang="zh-CN" sz="1600" dirty="0">
                    <a:solidFill>
                      <a:srgbClr val="008080"/>
                    </a:solidFill>
                    <a:latin typeface="Arial" panose="020B0604020202020204" pitchFamily="34" charset="0"/>
                  </a:rPr>
                  <a:t>5.</a:t>
                </a:r>
                <a:r>
                  <a:rPr lang="zh-CN" altLang="en-US" sz="1600" dirty="0">
                    <a:solidFill>
                      <a:srgbClr val="008080"/>
                    </a:solidFill>
                    <a:latin typeface="Arial" panose="020B0604020202020204" pitchFamily="34" charset="0"/>
                  </a:rPr>
                  <a:t> 每周评论</a:t>
                </a:r>
                <a:endParaRPr lang="zh-CN" altLang="en-US" sz="1600" dirty="0">
                  <a:solidFill>
                    <a:srgbClr val="008080"/>
                  </a:solidFill>
                  <a:latin typeface="Arial" panose="020B0604020202020204" pitchFamily="34" charset="0"/>
                </a:endParaRPr>
              </a:p>
            </p:txBody>
          </p:sp>
        </p:grpSp>
        <p:grpSp>
          <p:nvGrpSpPr>
            <p:cNvPr id="17435" name="Group 28"/>
            <p:cNvGrpSpPr/>
            <p:nvPr/>
          </p:nvGrpSpPr>
          <p:grpSpPr>
            <a:xfrm rot="-198351">
              <a:off x="1664" y="3066"/>
              <a:ext cx="1514" cy="856"/>
              <a:chOff x="1908" y="272"/>
              <a:chExt cx="1984" cy="627"/>
            </a:xfrm>
          </p:grpSpPr>
          <p:sp>
            <p:nvSpPr>
              <p:cNvPr id="17439" name="Oval 29"/>
              <p:cNvSpPr/>
              <p:nvPr/>
            </p:nvSpPr>
            <p:spPr>
              <a:xfrm>
                <a:off x="1934" y="318"/>
                <a:ext cx="1958" cy="581"/>
              </a:xfrm>
              <a:prstGeom prst="ellipse">
                <a:avLst/>
              </a:prstGeom>
              <a:gradFill rotWithShape="1">
                <a:gsLst>
                  <a:gs pos="0">
                    <a:srgbClr val="636363"/>
                  </a:gs>
                  <a:gs pos="50000">
                    <a:srgbClr val="B2B2B2"/>
                  </a:gs>
                  <a:gs pos="100000">
                    <a:srgbClr val="636363"/>
                  </a:gs>
                </a:gsLst>
                <a:lin ang="0" scaled="1"/>
                <a:tileRect/>
              </a:gradFill>
              <a:ln w="9525">
                <a:noFill/>
              </a:ln>
            </p:spPr>
            <p:txBody>
              <a:bodyPr wrap="none" anchor="ctr" anchorCtr="0"/>
              <a:p>
                <a:endParaRPr lang="zh-CN" altLang="en-US" dirty="0">
                  <a:latin typeface="Arial" panose="020B0604020202020204" pitchFamily="34" charset="0"/>
                </a:endParaRPr>
              </a:p>
            </p:txBody>
          </p:sp>
          <p:sp>
            <p:nvSpPr>
              <p:cNvPr id="17440" name="Oval 30"/>
              <p:cNvSpPr/>
              <p:nvPr/>
            </p:nvSpPr>
            <p:spPr>
              <a:xfrm>
                <a:off x="1908" y="272"/>
                <a:ext cx="1959" cy="581"/>
              </a:xfrm>
              <a:prstGeom prst="ellipse">
                <a:avLst/>
              </a:prstGeom>
              <a:gradFill rotWithShape="1">
                <a:gsLst>
                  <a:gs pos="0">
                    <a:srgbClr val="C0C0C0"/>
                  </a:gs>
                  <a:gs pos="100000">
                    <a:srgbClr val="EAEAEA"/>
                  </a:gs>
                </a:gsLst>
                <a:lin ang="5400000" scaled="1"/>
                <a:tileRect/>
              </a:gradFill>
              <a:ln w="9525">
                <a:noFill/>
              </a:ln>
            </p:spPr>
            <p:txBody>
              <a:bodyPr wrap="none" anchor="ctr" anchorCtr="0"/>
              <a:p>
                <a:r>
                  <a:rPr lang="zh-CN" altLang="en-US" dirty="0">
                    <a:latin typeface="Arial" panose="020B0604020202020204" pitchFamily="34" charset="0"/>
                  </a:rPr>
                  <a:t>    </a:t>
                </a:r>
                <a:r>
                  <a:rPr lang="en-US" altLang="zh-CN" sz="1600" dirty="0">
                    <a:solidFill>
                      <a:srgbClr val="008080"/>
                    </a:solidFill>
                    <a:latin typeface="Arial" panose="020B0604020202020204" pitchFamily="34" charset="0"/>
                  </a:rPr>
                  <a:t>6.</a:t>
                </a:r>
                <a:r>
                  <a:rPr lang="zh-CN" altLang="en-US" sz="1600" dirty="0">
                    <a:solidFill>
                      <a:srgbClr val="008080"/>
                    </a:solidFill>
                    <a:latin typeface="Arial" panose="020B0604020202020204" pitchFamily="34" charset="0"/>
                  </a:rPr>
                  <a:t> 主编点评</a:t>
                </a:r>
                <a:endParaRPr lang="zh-CN" altLang="en-US" sz="1600" dirty="0">
                  <a:solidFill>
                    <a:srgbClr val="008080"/>
                  </a:solidFill>
                  <a:latin typeface="Arial" panose="020B0604020202020204" pitchFamily="34" charset="0"/>
                </a:endParaRPr>
              </a:p>
            </p:txBody>
          </p:sp>
        </p:grpSp>
        <p:grpSp>
          <p:nvGrpSpPr>
            <p:cNvPr id="17436" name="Group 31"/>
            <p:cNvGrpSpPr/>
            <p:nvPr/>
          </p:nvGrpSpPr>
          <p:grpSpPr>
            <a:xfrm rot="-293188">
              <a:off x="371" y="2863"/>
              <a:ext cx="1181" cy="664"/>
              <a:chOff x="2497" y="-71"/>
              <a:chExt cx="1964" cy="623"/>
            </a:xfrm>
          </p:grpSpPr>
          <p:sp>
            <p:nvSpPr>
              <p:cNvPr id="17437" name="Oval 32"/>
              <p:cNvSpPr/>
              <p:nvPr/>
            </p:nvSpPr>
            <p:spPr>
              <a:xfrm>
                <a:off x="2497" y="-29"/>
                <a:ext cx="1958" cy="581"/>
              </a:xfrm>
              <a:prstGeom prst="ellipse">
                <a:avLst/>
              </a:prstGeom>
              <a:gradFill rotWithShape="1">
                <a:gsLst>
                  <a:gs pos="0">
                    <a:srgbClr val="636363"/>
                  </a:gs>
                  <a:gs pos="50000">
                    <a:srgbClr val="B2B2B2"/>
                  </a:gs>
                  <a:gs pos="100000">
                    <a:srgbClr val="636363"/>
                  </a:gs>
                </a:gsLst>
                <a:lin ang="0" scaled="1"/>
                <a:tileRect/>
              </a:gradFill>
              <a:ln w="9525">
                <a:noFill/>
              </a:ln>
            </p:spPr>
            <p:txBody>
              <a:bodyPr wrap="none" anchor="ctr" anchorCtr="0"/>
              <a:p>
                <a:endParaRPr lang="zh-CN" altLang="en-US" dirty="0">
                  <a:latin typeface="Arial" panose="020B0604020202020204" pitchFamily="34" charset="0"/>
                </a:endParaRPr>
              </a:p>
            </p:txBody>
          </p:sp>
          <p:sp>
            <p:nvSpPr>
              <p:cNvPr id="17438" name="Oval 33"/>
              <p:cNvSpPr/>
              <p:nvPr/>
            </p:nvSpPr>
            <p:spPr>
              <a:xfrm>
                <a:off x="2502" y="-71"/>
                <a:ext cx="1959" cy="581"/>
              </a:xfrm>
              <a:prstGeom prst="ellipse">
                <a:avLst/>
              </a:prstGeom>
              <a:gradFill rotWithShape="1">
                <a:gsLst>
                  <a:gs pos="0">
                    <a:srgbClr val="C0C0C0"/>
                  </a:gs>
                  <a:gs pos="100000">
                    <a:srgbClr val="EAEAEA"/>
                  </a:gs>
                </a:gsLst>
                <a:lin ang="5400000" scaled="1"/>
                <a:tileRect/>
              </a:gradFill>
              <a:ln w="9525">
                <a:noFill/>
              </a:ln>
            </p:spPr>
            <p:txBody>
              <a:bodyPr wrap="none" anchor="ctr" anchorCtr="0"/>
              <a:p>
                <a:r>
                  <a:rPr lang="en-US" altLang="zh-CN" sz="1600" dirty="0">
                    <a:solidFill>
                      <a:srgbClr val="008080"/>
                    </a:solidFill>
                    <a:latin typeface="Arial" panose="020B0604020202020204" pitchFamily="34" charset="0"/>
                  </a:rPr>
                  <a:t>7.</a:t>
                </a:r>
                <a:r>
                  <a:rPr lang="zh-CN" altLang="en-US" sz="1600" dirty="0">
                    <a:solidFill>
                      <a:srgbClr val="008080"/>
                    </a:solidFill>
                    <a:latin typeface="Arial" panose="020B0604020202020204" pitchFamily="34" charset="0"/>
                  </a:rPr>
                  <a:t> 热点提示</a:t>
                </a:r>
                <a:endParaRPr lang="zh-CN" altLang="en-US" sz="1600" dirty="0">
                  <a:solidFill>
                    <a:srgbClr val="008080"/>
                  </a:solidFill>
                  <a:latin typeface="Arial" panose="020B0604020202020204" pitchFamily="34" charset="0"/>
                </a:endParaRPr>
              </a:p>
            </p:txBody>
          </p:sp>
        </p:grpSp>
      </p:grpSp>
      <p:sp>
        <p:nvSpPr>
          <p:cNvPr id="17411" name="Oval 17"/>
          <p:cNvSpPr/>
          <p:nvPr/>
        </p:nvSpPr>
        <p:spPr>
          <a:xfrm rot="-395355">
            <a:off x="6400800" y="2711450"/>
            <a:ext cx="1327150" cy="573088"/>
          </a:xfrm>
          <a:prstGeom prst="ellipse">
            <a:avLst/>
          </a:prstGeom>
          <a:gradFill rotWithShape="1">
            <a:gsLst>
              <a:gs pos="0">
                <a:srgbClr val="6B6B6B"/>
              </a:gs>
              <a:gs pos="50000">
                <a:srgbClr val="C0C0C0"/>
              </a:gs>
              <a:gs pos="100000">
                <a:srgbClr val="6B6B6B"/>
              </a:gs>
            </a:gsLst>
            <a:lin ang="0" scaled="1"/>
            <a:tileRect/>
          </a:gradFill>
          <a:ln w="9525">
            <a:noFill/>
          </a:ln>
        </p:spPr>
        <p:txBody>
          <a:bodyPr wrap="none" anchor="ctr" anchorCtr="0"/>
          <a:p>
            <a:endParaRPr lang="zh-CN" altLang="en-US" dirty="0">
              <a:latin typeface="Arial" panose="020B0604020202020204" pitchFamily="34" charset="0"/>
            </a:endParaRPr>
          </a:p>
        </p:txBody>
      </p:sp>
      <p:sp>
        <p:nvSpPr>
          <p:cNvPr id="17412" name="Oval 18"/>
          <p:cNvSpPr/>
          <p:nvPr/>
        </p:nvSpPr>
        <p:spPr>
          <a:xfrm rot="-395355">
            <a:off x="6329363" y="2632075"/>
            <a:ext cx="1458912" cy="573088"/>
          </a:xfrm>
          <a:prstGeom prst="ellipse">
            <a:avLst/>
          </a:prstGeom>
          <a:gradFill rotWithShape="1">
            <a:gsLst>
              <a:gs pos="0">
                <a:srgbClr val="C0C0C0"/>
              </a:gs>
              <a:gs pos="100000">
                <a:srgbClr val="EAEAEA"/>
              </a:gs>
            </a:gsLst>
            <a:lin ang="5400000" scaled="1"/>
            <a:tileRect/>
          </a:gradFill>
          <a:ln w="9525">
            <a:noFill/>
          </a:ln>
        </p:spPr>
        <p:txBody>
          <a:bodyPr wrap="none" anchor="ctr" anchorCtr="0"/>
          <a:p>
            <a:r>
              <a:rPr lang="en-US" altLang="zh-CN" sz="1600" dirty="0">
                <a:solidFill>
                  <a:srgbClr val="008080"/>
                </a:solidFill>
                <a:latin typeface="Arial" panose="020B0604020202020204" pitchFamily="34" charset="0"/>
              </a:rPr>
              <a:t>3.</a:t>
            </a:r>
            <a:r>
              <a:rPr lang="zh-CN" altLang="en-US" sz="1600" dirty="0">
                <a:solidFill>
                  <a:srgbClr val="008080"/>
                </a:solidFill>
                <a:latin typeface="Arial" panose="020B0604020202020204" pitchFamily="34" charset="0"/>
              </a:rPr>
              <a:t> 统计数据</a:t>
            </a:r>
            <a:endParaRPr lang="zh-CN" altLang="en-US" sz="1600" dirty="0">
              <a:solidFill>
                <a:srgbClr val="008080"/>
              </a:solidFill>
              <a:latin typeface="Arial" panose="020B0604020202020204" pitchFamily="34" charset="0"/>
            </a:endParaRPr>
          </a:p>
        </p:txBody>
      </p:sp>
      <p:sp>
        <p:nvSpPr>
          <p:cNvPr id="17413" name="Oval 26"/>
          <p:cNvSpPr/>
          <p:nvPr/>
        </p:nvSpPr>
        <p:spPr>
          <a:xfrm rot="-208054">
            <a:off x="6756400" y="3479800"/>
            <a:ext cx="1719263" cy="839788"/>
          </a:xfrm>
          <a:prstGeom prst="ellipse">
            <a:avLst/>
          </a:prstGeom>
          <a:gradFill rotWithShape="1">
            <a:gsLst>
              <a:gs pos="0">
                <a:srgbClr val="636363"/>
              </a:gs>
              <a:gs pos="50000">
                <a:srgbClr val="B2B2B2"/>
              </a:gs>
              <a:gs pos="100000">
                <a:srgbClr val="636363"/>
              </a:gs>
            </a:gsLst>
            <a:lin ang="0" scaled="1"/>
            <a:tileRect/>
          </a:gradFill>
          <a:ln w="9525">
            <a:noFill/>
          </a:ln>
        </p:spPr>
        <p:txBody>
          <a:bodyPr wrap="none" anchor="ctr" anchorCtr="0"/>
          <a:p>
            <a:endParaRPr lang="zh-CN" altLang="en-US" dirty="0">
              <a:latin typeface="Arial" panose="020B0604020202020204" pitchFamily="34" charset="0"/>
            </a:endParaRPr>
          </a:p>
        </p:txBody>
      </p:sp>
      <p:sp>
        <p:nvSpPr>
          <p:cNvPr id="17414" name="Oval 27"/>
          <p:cNvSpPr/>
          <p:nvPr/>
        </p:nvSpPr>
        <p:spPr>
          <a:xfrm rot="-208054">
            <a:off x="6683375" y="3408363"/>
            <a:ext cx="1720850" cy="838200"/>
          </a:xfrm>
          <a:prstGeom prst="ellipse">
            <a:avLst/>
          </a:prstGeom>
          <a:gradFill rotWithShape="1">
            <a:gsLst>
              <a:gs pos="0">
                <a:srgbClr val="C0C0C0"/>
              </a:gs>
              <a:gs pos="100000">
                <a:srgbClr val="EAEAEA"/>
              </a:gs>
            </a:gsLst>
            <a:lin ang="5400000" scaled="1"/>
            <a:tileRect/>
          </a:gradFill>
          <a:ln w="9525">
            <a:noFill/>
          </a:ln>
        </p:spPr>
        <p:txBody>
          <a:bodyPr wrap="none" anchor="ctr" anchorCtr="0"/>
          <a:p>
            <a:r>
              <a:rPr lang="en-US" altLang="zh-CN" sz="1600" dirty="0">
                <a:solidFill>
                  <a:srgbClr val="008080"/>
                </a:solidFill>
                <a:latin typeface="Arial" panose="020B0604020202020204" pitchFamily="34" charset="0"/>
              </a:rPr>
              <a:t>4.</a:t>
            </a:r>
            <a:r>
              <a:rPr lang="zh-CN" altLang="en-US" sz="1600" dirty="0">
                <a:solidFill>
                  <a:srgbClr val="008080"/>
                </a:solidFill>
                <a:latin typeface="Arial" panose="020B0604020202020204" pitchFamily="34" charset="0"/>
              </a:rPr>
              <a:t> 各类指数</a:t>
            </a:r>
            <a:endParaRPr lang="zh-CN" altLang="en-US" sz="1600" dirty="0">
              <a:solidFill>
                <a:srgbClr val="008080"/>
              </a:solidFill>
              <a:latin typeface="Arial" panose="020B0604020202020204" pitchFamily="34" charset="0"/>
            </a:endParaRPr>
          </a:p>
        </p:txBody>
      </p:sp>
      <p:sp>
        <p:nvSpPr>
          <p:cNvPr id="17415" name="Rectangle 3"/>
          <p:cNvSpPr txBox="1"/>
          <p:nvPr/>
        </p:nvSpPr>
        <p:spPr>
          <a:xfrm>
            <a:off x="468313" y="1125538"/>
            <a:ext cx="7848600" cy="935037"/>
          </a:xfrm>
          <a:prstGeom prst="rect">
            <a:avLst/>
          </a:prstGeom>
          <a:noFill/>
          <a:ln w="9525">
            <a:noFill/>
          </a:ln>
        </p:spPr>
        <p:txBody>
          <a:bodyPr/>
          <a:p>
            <a:pPr>
              <a:lnSpc>
                <a:spcPct val="140000"/>
              </a:lnSpc>
              <a:spcBef>
                <a:spcPct val="20000"/>
              </a:spcBef>
              <a:spcAft>
                <a:spcPts val="1200"/>
              </a:spcAft>
            </a:pPr>
            <a:r>
              <a:rPr lang="zh-CN" altLang="en-US" sz="2000" b="1" dirty="0">
                <a:solidFill>
                  <a:srgbClr val="009999"/>
                </a:solidFill>
                <a:latin typeface="幼圆" panose="02010509060101010101" pitchFamily="49" charset="-122"/>
                <a:ea typeface="幼圆" panose="02010509060101010101" pitchFamily="49" charset="-122"/>
              </a:rPr>
              <a:t>    宏观、金融、行业、地区、国际等核心板块，根据信息属性分别设置了一级栏目，包括</a:t>
            </a:r>
            <a:r>
              <a:rPr lang="en-US" altLang="zh-CN" sz="2000" b="1" dirty="0">
                <a:solidFill>
                  <a:srgbClr val="009999"/>
                </a:solidFill>
                <a:latin typeface="幼圆" panose="02010509060101010101" pitchFamily="49" charset="-122"/>
                <a:ea typeface="幼圆" panose="02010509060101010101" pitchFamily="49" charset="-122"/>
              </a:rPr>
              <a:t>:</a:t>
            </a:r>
            <a:r>
              <a:rPr lang="zh-CN" altLang="en-US" sz="2000" b="1" dirty="0">
                <a:solidFill>
                  <a:srgbClr val="009999"/>
                </a:solidFill>
                <a:latin typeface="幼圆" panose="02010509060101010101" pitchFamily="49" charset="-122"/>
                <a:ea typeface="幼圆" panose="02010509060101010101" pitchFamily="49" charset="-122"/>
              </a:rPr>
              <a:t> </a:t>
            </a:r>
            <a:endParaRPr lang="zh-CN" altLang="en-US" sz="2000" dirty="0">
              <a:solidFill>
                <a:srgbClr val="009999"/>
              </a:solidFill>
              <a:latin typeface="幼圆" panose="02010509060101010101" pitchFamily="49" charset="-122"/>
              <a:ea typeface="幼圆" panose="02010509060101010101" pitchFamily="49" charset="-122"/>
            </a:endParaRPr>
          </a:p>
        </p:txBody>
      </p:sp>
      <p:cxnSp>
        <p:nvCxnSpPr>
          <p:cNvPr id="48" name="直接连接符 47"/>
          <p:cNvCxnSpPr>
            <a:stCxn id="17445" idx="4"/>
          </p:cNvCxnSpPr>
          <p:nvPr/>
        </p:nvCxnSpPr>
        <p:spPr>
          <a:xfrm>
            <a:off x="3132138" y="2955925"/>
            <a:ext cx="287338" cy="112713"/>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2447925" y="3541713"/>
            <a:ext cx="252413" cy="3175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17438" idx="7"/>
          </p:cNvCxnSpPr>
          <p:nvPr/>
        </p:nvCxnSpPr>
        <p:spPr>
          <a:xfrm flipV="1">
            <a:off x="2609850" y="4365625"/>
            <a:ext cx="306388" cy="119063"/>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17440" idx="0"/>
          </p:cNvCxnSpPr>
          <p:nvPr/>
        </p:nvCxnSpPr>
        <p:spPr>
          <a:xfrm flipH="1" flipV="1">
            <a:off x="4211638" y="4581525"/>
            <a:ext cx="31750" cy="1397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17442" idx="1"/>
          </p:cNvCxnSpPr>
          <p:nvPr/>
        </p:nvCxnSpPr>
        <p:spPr>
          <a:xfrm flipH="1" flipV="1">
            <a:off x="5364163" y="4292600"/>
            <a:ext cx="474663" cy="3556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17414" idx="2"/>
          </p:cNvCxnSpPr>
          <p:nvPr/>
        </p:nvCxnSpPr>
        <p:spPr>
          <a:xfrm flipH="1" flipV="1">
            <a:off x="6011863" y="3716338"/>
            <a:ext cx="673100" cy="163513"/>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17412" idx="2"/>
          </p:cNvCxnSpPr>
          <p:nvPr/>
        </p:nvCxnSpPr>
        <p:spPr>
          <a:xfrm rot="10800000" flipV="1">
            <a:off x="5795963" y="3003550"/>
            <a:ext cx="538163" cy="138113"/>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a:stCxn id="17444" idx="4"/>
          </p:cNvCxnSpPr>
          <p:nvPr/>
        </p:nvCxnSpPr>
        <p:spPr>
          <a:xfrm rot="5400000">
            <a:off x="5204619" y="2794794"/>
            <a:ext cx="144463" cy="1143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9" name="圆角矩形 68"/>
          <p:cNvSpPr/>
          <p:nvPr/>
        </p:nvSpPr>
        <p:spPr>
          <a:xfrm>
            <a:off x="6572250" y="285750"/>
            <a:ext cx="235743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内容框 架</a:t>
            </a:r>
            <a:r>
              <a:rPr kumimoji="0" lang="en-US" altLang="zh-CN" sz="1800" b="1" i="0" u="none" strike="noStrike" kern="1200" cap="none" spc="0" normalizeH="0" baseline="0" noProof="0" dirty="0">
                <a:ln>
                  <a:noFill/>
                </a:ln>
                <a:solidFill>
                  <a:schemeClr val="lt1"/>
                </a:solidFill>
                <a:effectLst/>
                <a:uLnTx/>
                <a:uFillTx/>
                <a:latin typeface="+mn-lt"/>
                <a:ea typeface="+mn-ea"/>
                <a:cs typeface="+mn-cs"/>
              </a:rPr>
              <a:t>-</a:t>
            </a: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板块栏目</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ext Box 4"/>
          <p:cNvSpPr txBox="1"/>
          <p:nvPr/>
        </p:nvSpPr>
        <p:spPr>
          <a:xfrm>
            <a:off x="468313" y="1052513"/>
            <a:ext cx="3022600" cy="396875"/>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Calibri" panose="020F0502020204030204" pitchFamily="34" charset="0"/>
                <a:ea typeface="幼圆" panose="02010509060101010101" pitchFamily="49" charset="-122"/>
              </a:rPr>
              <a:t>综合频道</a:t>
            </a:r>
            <a:endParaRPr lang="en-US" altLang="zh-CN" sz="2000" b="1" dirty="0">
              <a:solidFill>
                <a:srgbClr val="C3E937"/>
              </a:solidFill>
              <a:latin typeface="Calibri" panose="020F0502020204030204" pitchFamily="34" charset="0"/>
              <a:ea typeface="幼圆" panose="02010509060101010101" pitchFamily="49" charset="-122"/>
            </a:endParaRPr>
          </a:p>
        </p:txBody>
      </p:sp>
      <p:sp>
        <p:nvSpPr>
          <p:cNvPr id="18435" name="Text Box 3"/>
          <p:cNvSpPr txBox="1"/>
          <p:nvPr/>
        </p:nvSpPr>
        <p:spPr>
          <a:xfrm>
            <a:off x="395288" y="1628775"/>
            <a:ext cx="3168650" cy="4206875"/>
          </a:xfrm>
          <a:prstGeom prst="rect">
            <a:avLst/>
          </a:prstGeom>
          <a:noFill/>
          <a:ln w="9525">
            <a:noFill/>
          </a:ln>
        </p:spPr>
        <p:txBody>
          <a:bodyPr>
            <a:spAutoFit/>
          </a:bodyPr>
          <a:p>
            <a:pPr>
              <a:spcBef>
                <a:spcPct val="50000"/>
              </a:spcBef>
              <a:buClr>
                <a:srgbClr val="FF9900"/>
              </a:buClr>
            </a:pPr>
            <a:r>
              <a:rPr lang="zh-CN" altLang="en-US" sz="2000" b="1" dirty="0">
                <a:solidFill>
                  <a:schemeClr val="tx2"/>
                </a:solidFill>
                <a:latin typeface="宋体" panose="02010600030101010101" pitchFamily="2" charset="-122"/>
              </a:rPr>
              <a:t>★ </a:t>
            </a:r>
            <a:r>
              <a:rPr lang="zh-CN" altLang="en-US" sz="2000" b="1" dirty="0">
                <a:solidFill>
                  <a:srgbClr val="008080"/>
                </a:solidFill>
                <a:latin typeface="幼圆" panose="02010509060101010101" pitchFamily="49" charset="-122"/>
                <a:ea typeface="幼圆" panose="02010509060101010101" pitchFamily="49" charset="-122"/>
              </a:rPr>
              <a:t>从内容分类和信息</a:t>
            </a:r>
            <a:r>
              <a:rPr lang="zh-CN" altLang="en-US" sz="2000" b="1" dirty="0">
                <a:solidFill>
                  <a:srgbClr val="008080"/>
                </a:solidFill>
                <a:latin typeface="Times New Roman" panose="02020603050405020304" pitchFamily="18" charset="0"/>
                <a:ea typeface="幼圆" panose="02010509060101010101" pitchFamily="49" charset="-122"/>
              </a:rPr>
              <a:t>载体属性</a:t>
            </a:r>
            <a:r>
              <a:rPr lang="zh-CN" altLang="en-US" sz="2000" b="1" dirty="0">
                <a:solidFill>
                  <a:srgbClr val="008080"/>
                </a:solidFill>
                <a:latin typeface="幼圆" panose="02010509060101010101" pitchFamily="49" charset="-122"/>
                <a:ea typeface="幼圆" panose="02010509060101010101" pitchFamily="49" charset="-122"/>
              </a:rPr>
              <a:t>的维度组织信息资源，以宏观角度鸟瞰经济活动态势、热点和政策</a:t>
            </a:r>
            <a:endParaRPr lang="zh-CN" altLang="en-US" sz="2000" b="1" dirty="0">
              <a:solidFill>
                <a:srgbClr val="008080"/>
              </a:solidFill>
              <a:latin typeface="幼圆" panose="02010509060101010101" pitchFamily="49" charset="-122"/>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a:t>
            </a:r>
            <a:r>
              <a:rPr lang="zh-CN" altLang="en-US" sz="2000" b="1" dirty="0">
                <a:solidFill>
                  <a:srgbClr val="008080"/>
                </a:solidFill>
                <a:latin typeface="幼圆" panose="02010509060101010101" pitchFamily="49" charset="-122"/>
                <a:ea typeface="幼圆" panose="02010509060101010101" pitchFamily="49" charset="-122"/>
              </a:rPr>
              <a:t>信息内容侧重经济热点分析和政府经济管理活动的信息</a:t>
            </a:r>
            <a:endParaRPr lang="zh-CN" altLang="en-US" sz="2000" b="1" dirty="0">
              <a:solidFill>
                <a:srgbClr val="008080"/>
              </a:solidFill>
              <a:latin typeface="幼圆" panose="02010509060101010101" pitchFamily="49" charset="-122"/>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a:t>
            </a:r>
            <a:r>
              <a:rPr lang="zh-CN" altLang="en-US" sz="2000" b="1" dirty="0">
                <a:solidFill>
                  <a:srgbClr val="008080"/>
                </a:solidFill>
                <a:latin typeface="Times New Roman" panose="02020603050405020304" pitchFamily="18" charset="0"/>
                <a:ea typeface="幼圆" panose="02010509060101010101" pitchFamily="49" charset="-122"/>
              </a:rPr>
              <a:t>信息内容载体包括动态信息、分析点评、研究文章、图表、图片等</a:t>
            </a:r>
            <a:endParaRPr lang="zh-CN" altLang="en-US"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a:t>
            </a:r>
            <a:r>
              <a:rPr lang="zh-CN" altLang="en-US" sz="2000" b="1" dirty="0">
                <a:solidFill>
                  <a:srgbClr val="008080"/>
                </a:solidFill>
                <a:latin typeface="Times New Roman" panose="02020603050405020304" pitchFamily="18" charset="0"/>
                <a:ea typeface="幼圆" panose="02010509060101010101" pitchFamily="49" charset="-122"/>
              </a:rPr>
              <a:t>有中经网对经济事件、经济政策的独立观点</a:t>
            </a:r>
            <a:endParaRPr lang="zh-CN" altLang="en-US" sz="2000" b="1" dirty="0">
              <a:solidFill>
                <a:srgbClr val="008080"/>
              </a:solidFill>
              <a:latin typeface="Times New Roman" panose="02020603050405020304" pitchFamily="18" charset="0"/>
              <a:ea typeface="幼圆" panose="02010509060101010101" pitchFamily="49" charset="-122"/>
            </a:endParaRPr>
          </a:p>
        </p:txBody>
      </p:sp>
      <p:sp>
        <p:nvSpPr>
          <p:cNvPr id="7" name="圆角矩形 6"/>
          <p:cNvSpPr/>
          <p:nvPr/>
        </p:nvSpPr>
        <p:spPr>
          <a:xfrm>
            <a:off x="6286500" y="214313"/>
            <a:ext cx="2676525"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内容框架</a:t>
            </a:r>
            <a:r>
              <a:rPr kumimoji="0" lang="en-US" altLang="zh-CN" sz="1800" b="1" i="0" u="none" strike="noStrike" kern="1200" cap="none" spc="0" normalizeH="0" baseline="0" noProof="0" dirty="0">
                <a:ln>
                  <a:noFill/>
                </a:ln>
                <a:solidFill>
                  <a:schemeClr val="lt1"/>
                </a:solidFill>
                <a:effectLst/>
                <a:uLnTx/>
                <a:uFillTx/>
                <a:latin typeface="+mn-lt"/>
                <a:ea typeface="+mn-ea"/>
                <a:cs typeface="+mn-cs"/>
              </a:rPr>
              <a:t>-</a:t>
            </a: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板块介绍</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pic>
        <p:nvPicPr>
          <p:cNvPr id="18437" name="Picture 3" descr="C:\Documents and Settings\liangt\桌面\中经专网-综合 1.png"/>
          <p:cNvPicPr>
            <a:picLocks noChangeAspect="1"/>
          </p:cNvPicPr>
          <p:nvPr/>
        </p:nvPicPr>
        <p:blipFill>
          <a:blip r:embed="rId1"/>
          <a:stretch>
            <a:fillRect/>
          </a:stretch>
        </p:blipFill>
        <p:spPr>
          <a:xfrm>
            <a:off x="3708400" y="877888"/>
            <a:ext cx="5435600" cy="5354637"/>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 Box 6"/>
          <p:cNvSpPr txBox="1"/>
          <p:nvPr/>
        </p:nvSpPr>
        <p:spPr>
          <a:xfrm>
            <a:off x="539750" y="1557338"/>
            <a:ext cx="8175625" cy="1784350"/>
          </a:xfrm>
          <a:prstGeom prst="rect">
            <a:avLst/>
          </a:prstGeom>
          <a:noFill/>
          <a:ln w="9525">
            <a:noFill/>
          </a:ln>
        </p:spPr>
        <p:txBody>
          <a:bodyPr>
            <a:spAutoFit/>
          </a:bodyPr>
          <a:p>
            <a:pPr>
              <a:spcBef>
                <a:spcPct val="50000"/>
              </a:spcBef>
              <a:buClr>
                <a:srgbClr val="FF9900"/>
              </a:buClr>
            </a:pPr>
            <a:r>
              <a:rPr lang="zh-CN" altLang="en-US" sz="2000" b="1" dirty="0">
                <a:solidFill>
                  <a:schemeClr val="tx2"/>
                </a:solidFill>
                <a:latin typeface="Times New Roman" panose="02020603050405020304" pitchFamily="18" charset="0"/>
                <a:ea typeface="幼圆" panose="02010509060101010101" pitchFamily="49" charset="-122"/>
              </a:rPr>
              <a:t>   </a:t>
            </a:r>
            <a:r>
              <a:rPr lang="zh-CN" altLang="en-US" sz="2000" b="1" dirty="0">
                <a:solidFill>
                  <a:schemeClr val="tx2"/>
                </a:solidFill>
                <a:latin typeface="宋体" panose="02010600030101010101" pitchFamily="2" charset="-122"/>
              </a:rPr>
              <a:t>★ </a:t>
            </a:r>
            <a:r>
              <a:rPr lang="zh-CN" altLang="en-US" sz="2000" b="1" dirty="0">
                <a:solidFill>
                  <a:srgbClr val="008080"/>
                </a:solidFill>
                <a:latin typeface="Times New Roman" panose="02020603050405020304" pitchFamily="18" charset="0"/>
                <a:ea typeface="幼圆" panose="02010509060101010101" pitchFamily="49" charset="-122"/>
              </a:rPr>
              <a:t>反映我国经济整体运行情况，内容涉及投资、消费、进出口以及宏</a:t>
            </a:r>
            <a:endParaRPr lang="en-US" altLang="zh-CN"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en-US" altLang="zh-CN" sz="2000" b="1" dirty="0">
                <a:solidFill>
                  <a:srgbClr val="008080"/>
                </a:solidFill>
                <a:latin typeface="Times New Roman" panose="02020603050405020304" pitchFamily="18" charset="0"/>
                <a:ea typeface="幼圆" panose="02010509060101010101" pitchFamily="49" charset="-122"/>
              </a:rPr>
              <a:t>        </a:t>
            </a:r>
            <a:r>
              <a:rPr lang="zh-CN" altLang="en-US" sz="2000" b="1" dirty="0">
                <a:solidFill>
                  <a:srgbClr val="008080"/>
                </a:solidFill>
                <a:latin typeface="Times New Roman" panose="02020603050405020304" pitchFamily="18" charset="0"/>
                <a:ea typeface="幼圆" panose="02010509060101010101" pitchFamily="49" charset="-122"/>
              </a:rPr>
              <a:t>观经济政策变动等</a:t>
            </a:r>
            <a:endParaRPr lang="en-US" altLang="zh-CN"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rgbClr val="008080"/>
                </a:solidFill>
                <a:latin typeface="Times New Roman" panose="02020603050405020304" pitchFamily="18" charset="0"/>
                <a:ea typeface="幼圆" panose="02010509060101010101" pitchFamily="49" charset="-122"/>
              </a:rPr>
              <a:t>   </a:t>
            </a:r>
            <a:r>
              <a:rPr lang="zh-CN" altLang="en-US" sz="2000" b="1" dirty="0">
                <a:solidFill>
                  <a:schemeClr val="tx2"/>
                </a:solidFill>
                <a:latin typeface="宋体" panose="02010600030101010101" pitchFamily="2" charset="-122"/>
              </a:rPr>
              <a:t>★ </a:t>
            </a:r>
            <a:r>
              <a:rPr lang="zh-CN" altLang="en-US" sz="2000" b="1" dirty="0">
                <a:solidFill>
                  <a:srgbClr val="008080"/>
                </a:solidFill>
                <a:latin typeface="Times New Roman" panose="02020603050405020304" pitchFamily="18" charset="0"/>
                <a:ea typeface="幼圆" panose="02010509060101010101" pitchFamily="49" charset="-122"/>
              </a:rPr>
              <a:t>使用户了解经济活动和经济政策宏观层面的态势</a:t>
            </a:r>
            <a:endParaRPr lang="zh-CN" altLang="en-US"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rgbClr val="008080"/>
                </a:solidFill>
                <a:latin typeface="Times New Roman" panose="02020603050405020304" pitchFamily="18" charset="0"/>
                <a:ea typeface="幼圆" panose="02010509060101010101" pitchFamily="49" charset="-122"/>
              </a:rPr>
              <a:t>   </a:t>
            </a:r>
            <a:r>
              <a:rPr lang="zh-CN" altLang="en-US" sz="2000" b="1" dirty="0">
                <a:solidFill>
                  <a:schemeClr val="tx2"/>
                </a:solidFill>
                <a:latin typeface="宋体" panose="02010600030101010101" pitchFamily="2" charset="-122"/>
              </a:rPr>
              <a:t>★ </a:t>
            </a:r>
            <a:r>
              <a:rPr lang="zh-CN" altLang="en-US" sz="2000" b="1" dirty="0">
                <a:solidFill>
                  <a:srgbClr val="008080"/>
                </a:solidFill>
                <a:latin typeface="Times New Roman" panose="02020603050405020304" pitchFamily="18" charset="0"/>
                <a:ea typeface="幼圆" panose="02010509060101010101" pitchFamily="49" charset="-122"/>
              </a:rPr>
              <a:t>有中经网对宏观经济形势和发展趋势的独立观点</a:t>
            </a:r>
            <a:endParaRPr lang="zh-CN" altLang="en-US" sz="2000" b="1" dirty="0">
              <a:solidFill>
                <a:srgbClr val="008080"/>
              </a:solidFill>
              <a:latin typeface="Times New Roman" panose="02020603050405020304" pitchFamily="18" charset="0"/>
              <a:ea typeface="幼圆" panose="02010509060101010101" pitchFamily="49" charset="-122"/>
            </a:endParaRPr>
          </a:p>
        </p:txBody>
      </p:sp>
      <p:sp>
        <p:nvSpPr>
          <p:cNvPr id="19459" name="Text Box 4"/>
          <p:cNvSpPr txBox="1"/>
          <p:nvPr/>
        </p:nvSpPr>
        <p:spPr>
          <a:xfrm>
            <a:off x="539750" y="981075"/>
            <a:ext cx="3024188" cy="396875"/>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Calibri" panose="020F0502020204030204" pitchFamily="34" charset="0"/>
                <a:ea typeface="幼圆" panose="02010509060101010101" pitchFamily="49" charset="-122"/>
              </a:rPr>
              <a:t>宏观频道</a:t>
            </a:r>
            <a:endParaRPr lang="en-US" altLang="zh-CN" sz="2000" b="1" dirty="0">
              <a:solidFill>
                <a:srgbClr val="C3E937"/>
              </a:solidFill>
              <a:latin typeface="Calibri" panose="020F0502020204030204" pitchFamily="34" charset="0"/>
              <a:ea typeface="幼圆" panose="02010509060101010101" pitchFamily="49" charset="-122"/>
            </a:endParaRPr>
          </a:p>
        </p:txBody>
      </p:sp>
      <p:pic>
        <p:nvPicPr>
          <p:cNvPr id="19460" name="Picture 2" descr="C:\Documents and Settings\liangt\桌面\中经专网-宏观.png"/>
          <p:cNvPicPr>
            <a:picLocks noChangeAspect="1"/>
          </p:cNvPicPr>
          <p:nvPr/>
        </p:nvPicPr>
        <p:blipFill>
          <a:blip r:embed="rId1"/>
          <a:stretch>
            <a:fillRect/>
          </a:stretch>
        </p:blipFill>
        <p:spPr>
          <a:xfrm>
            <a:off x="684213" y="3357563"/>
            <a:ext cx="7772400" cy="2851150"/>
          </a:xfrm>
          <a:prstGeom prst="rect">
            <a:avLst/>
          </a:prstGeom>
          <a:noFill/>
          <a:ln w="9525">
            <a:noFill/>
          </a:ln>
        </p:spPr>
      </p:pic>
      <p:sp>
        <p:nvSpPr>
          <p:cNvPr id="6" name="圆角矩形 5"/>
          <p:cNvSpPr/>
          <p:nvPr/>
        </p:nvSpPr>
        <p:spPr>
          <a:xfrm>
            <a:off x="6286500" y="214313"/>
            <a:ext cx="2676525"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内容框架</a:t>
            </a:r>
            <a:r>
              <a:rPr kumimoji="0" lang="en-US" altLang="zh-CN" sz="1800" b="1" i="0" u="none" strike="noStrike" kern="1200" cap="none" spc="0" normalizeH="0" baseline="0" noProof="0" dirty="0">
                <a:ln>
                  <a:noFill/>
                </a:ln>
                <a:solidFill>
                  <a:schemeClr val="lt1"/>
                </a:solidFill>
                <a:effectLst/>
                <a:uLnTx/>
                <a:uFillTx/>
                <a:latin typeface="+mn-lt"/>
                <a:ea typeface="+mn-ea"/>
                <a:cs typeface="+mn-cs"/>
              </a:rPr>
              <a:t>-</a:t>
            </a: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板块介绍</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ext Box 3"/>
          <p:cNvSpPr txBox="1"/>
          <p:nvPr/>
        </p:nvSpPr>
        <p:spPr>
          <a:xfrm>
            <a:off x="395288" y="981075"/>
            <a:ext cx="3024187" cy="396875"/>
          </a:xfrm>
          <a:prstGeom prst="rect">
            <a:avLst/>
          </a:prstGeom>
          <a:solidFill>
            <a:schemeClr val="tx2"/>
          </a:solidFill>
          <a:ln w="9525">
            <a:noFill/>
          </a:ln>
        </p:spPr>
        <p:txBody>
          <a:bodyPr>
            <a:spAutoFit/>
          </a:bodyPr>
          <a:p>
            <a:pPr>
              <a:spcBef>
                <a:spcPct val="50000"/>
              </a:spcBef>
            </a:pPr>
            <a:r>
              <a:rPr lang="zh-CN" altLang="en-US" sz="2000" b="1" dirty="0">
                <a:solidFill>
                  <a:srgbClr val="C3E937"/>
                </a:solidFill>
                <a:latin typeface="Calibri" panose="020F0502020204030204" pitchFamily="34" charset="0"/>
                <a:ea typeface="幼圆" panose="02010509060101010101" pitchFamily="49" charset="-122"/>
              </a:rPr>
              <a:t>金融频道</a:t>
            </a:r>
            <a:endParaRPr lang="en-US" altLang="zh-CN" sz="2000" b="1" dirty="0">
              <a:solidFill>
                <a:srgbClr val="C3E937"/>
              </a:solidFill>
              <a:latin typeface="Calibri" panose="020F0502020204030204" pitchFamily="34" charset="0"/>
              <a:ea typeface="幼圆" panose="02010509060101010101" pitchFamily="49" charset="-122"/>
            </a:endParaRPr>
          </a:p>
        </p:txBody>
      </p:sp>
      <p:sp>
        <p:nvSpPr>
          <p:cNvPr id="20483" name="Text Box 6"/>
          <p:cNvSpPr txBox="1"/>
          <p:nvPr/>
        </p:nvSpPr>
        <p:spPr>
          <a:xfrm>
            <a:off x="684213" y="1557338"/>
            <a:ext cx="8280400" cy="1784350"/>
          </a:xfrm>
          <a:prstGeom prst="rect">
            <a:avLst/>
          </a:prstGeom>
          <a:noFill/>
          <a:ln w="9525">
            <a:noFill/>
          </a:ln>
        </p:spPr>
        <p:txBody>
          <a:bodyPr>
            <a:spAutoFit/>
          </a:bodyPr>
          <a:p>
            <a:pPr>
              <a:spcBef>
                <a:spcPct val="50000"/>
              </a:spcBef>
              <a:buClr>
                <a:srgbClr val="FF9900"/>
              </a:buClr>
            </a:pPr>
            <a:r>
              <a:rPr lang="zh-CN" altLang="en-US" sz="2000" b="1" dirty="0">
                <a:solidFill>
                  <a:schemeClr val="tx2"/>
                </a:solidFill>
                <a:latin typeface="宋体" panose="02010600030101010101" pitchFamily="2" charset="-122"/>
              </a:rPr>
              <a:t>★ </a:t>
            </a:r>
            <a:r>
              <a:rPr lang="zh-CN" altLang="en-US" sz="2000" b="1" dirty="0">
                <a:solidFill>
                  <a:srgbClr val="008080"/>
                </a:solidFill>
                <a:latin typeface="Times New Roman" panose="02020603050405020304" pitchFamily="18" charset="0"/>
                <a:ea typeface="幼圆" panose="02010509060101010101" pitchFamily="49" charset="-122"/>
              </a:rPr>
              <a:t>反映我国与资金、资本相关联的经济活动和金融监管政策情况</a:t>
            </a:r>
            <a:endParaRPr lang="zh-CN" altLang="en-US"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a:t>
            </a:r>
            <a:r>
              <a:rPr lang="zh-CN" altLang="en-US" sz="2000" b="1" dirty="0">
                <a:solidFill>
                  <a:srgbClr val="008080"/>
                </a:solidFill>
                <a:latin typeface="Times New Roman" panose="02020603050405020304" pitchFamily="18" charset="0"/>
                <a:ea typeface="幼圆" panose="02010509060101010101" pitchFamily="49" charset="-122"/>
              </a:rPr>
              <a:t>从信息内容载体属性和金融细分领域的维度组织信息内容</a:t>
            </a:r>
            <a:endParaRPr lang="zh-CN" altLang="en-US"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a:t>
            </a:r>
            <a:r>
              <a:rPr lang="zh-CN" altLang="en-US" sz="2000" b="1" dirty="0">
                <a:solidFill>
                  <a:srgbClr val="008080"/>
                </a:solidFill>
                <a:latin typeface="Times New Roman" panose="02020603050405020304" pitchFamily="18" charset="0"/>
                <a:ea typeface="幼圆" panose="02010509060101010101" pitchFamily="49" charset="-122"/>
              </a:rPr>
              <a:t>  使用户了解整体经济活动中资金融通的状况和监管政策动向</a:t>
            </a:r>
            <a:endParaRPr lang="en-US" altLang="zh-CN" sz="2000" b="1" dirty="0">
              <a:solidFill>
                <a:srgbClr val="008080"/>
              </a:solidFill>
              <a:latin typeface="Times New Roman" panose="02020603050405020304" pitchFamily="18" charset="0"/>
              <a:ea typeface="幼圆" panose="02010509060101010101" pitchFamily="49" charset="-122"/>
            </a:endParaRPr>
          </a:p>
          <a:p>
            <a:pPr>
              <a:spcBef>
                <a:spcPct val="50000"/>
              </a:spcBef>
              <a:buClr>
                <a:srgbClr val="FF9900"/>
              </a:buClr>
            </a:pPr>
            <a:r>
              <a:rPr lang="zh-CN" altLang="en-US" sz="2000" b="1" dirty="0">
                <a:solidFill>
                  <a:schemeClr val="tx2"/>
                </a:solidFill>
                <a:latin typeface="宋体" panose="02010600030101010101" pitchFamily="2" charset="-122"/>
              </a:rPr>
              <a:t>★ </a:t>
            </a:r>
            <a:r>
              <a:rPr lang="zh-CN" altLang="en-US" sz="2000" b="1" dirty="0">
                <a:solidFill>
                  <a:srgbClr val="008080"/>
                </a:solidFill>
                <a:latin typeface="Times New Roman" panose="02020603050405020304" pitchFamily="18" charset="0"/>
                <a:ea typeface="幼圆" panose="02010509060101010101" pitchFamily="49" charset="-122"/>
              </a:rPr>
              <a:t>有中经网对金融运行状况和监管政策动向的独立观点</a:t>
            </a:r>
            <a:endParaRPr lang="zh-CN" altLang="en-US" sz="2000" b="1" dirty="0">
              <a:solidFill>
                <a:srgbClr val="008080"/>
              </a:solidFill>
              <a:latin typeface="Times New Roman" panose="02020603050405020304" pitchFamily="18" charset="0"/>
              <a:ea typeface="幼圆" panose="02010509060101010101" pitchFamily="49" charset="-122"/>
            </a:endParaRPr>
          </a:p>
        </p:txBody>
      </p:sp>
      <p:pic>
        <p:nvPicPr>
          <p:cNvPr id="20484" name="Picture 2" descr="C:\Documents and Settings\liangt\桌面\中经专网-金融.png"/>
          <p:cNvPicPr>
            <a:picLocks noChangeAspect="1"/>
          </p:cNvPicPr>
          <p:nvPr/>
        </p:nvPicPr>
        <p:blipFill>
          <a:blip r:embed="rId1"/>
          <a:stretch>
            <a:fillRect/>
          </a:stretch>
        </p:blipFill>
        <p:spPr>
          <a:xfrm>
            <a:off x="900113" y="3500438"/>
            <a:ext cx="7416800" cy="2740025"/>
          </a:xfrm>
          <a:prstGeom prst="rect">
            <a:avLst/>
          </a:prstGeom>
          <a:noFill/>
          <a:ln w="9525">
            <a:noFill/>
          </a:ln>
        </p:spPr>
      </p:pic>
      <p:sp>
        <p:nvSpPr>
          <p:cNvPr id="6" name="圆角矩形 5"/>
          <p:cNvSpPr/>
          <p:nvPr/>
        </p:nvSpPr>
        <p:spPr>
          <a:xfrm>
            <a:off x="6286500" y="214313"/>
            <a:ext cx="2676525" cy="504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lt1"/>
                </a:solidFill>
                <a:effectLst/>
                <a:uLnTx/>
                <a:uFillTx/>
                <a:latin typeface="+mn-lt"/>
                <a:ea typeface="+mn-ea"/>
                <a:cs typeface="+mn-cs"/>
              </a:rPr>
              <a:t>内容框架</a:t>
            </a:r>
            <a:r>
              <a:rPr kumimoji="0" lang="en-US" altLang="zh-CN" sz="1800" b="1" i="0" u="none" strike="noStrike" kern="1200" cap="none" spc="0" normalizeH="0" baseline="0" noProof="0" dirty="0">
                <a:ln>
                  <a:noFill/>
                </a:ln>
                <a:solidFill>
                  <a:schemeClr val="lt1"/>
                </a:solidFill>
                <a:effectLst/>
                <a:uLnTx/>
                <a:uFillTx/>
                <a:latin typeface="+mn-lt"/>
                <a:ea typeface="+mn-ea"/>
                <a:cs typeface="+mn-cs"/>
              </a:rPr>
              <a:t>-</a:t>
            </a:r>
            <a:r>
              <a:rPr kumimoji="0" lang="zh-CN" altLang="en-US" sz="1800" b="1" i="0" u="none" strike="noStrike" kern="1200" cap="none" spc="0" normalizeH="0" baseline="0" noProof="0" dirty="0">
                <a:ln>
                  <a:noFill/>
                </a:ln>
                <a:solidFill>
                  <a:schemeClr val="lt1"/>
                </a:solidFill>
                <a:effectLst/>
                <a:uLnTx/>
                <a:uFillTx/>
                <a:latin typeface="+mn-lt"/>
                <a:ea typeface="+mn-ea"/>
                <a:cs typeface="+mn-cs"/>
              </a:rPr>
              <a:t>板块介绍</a:t>
            </a:r>
            <a:endParaRPr kumimoji="0" lang="zh-CN" altLang="en-US" sz="1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tags/tag1.xml><?xml version="1.0" encoding="utf-8"?>
<p:tagLst xmlns:p="http://schemas.openxmlformats.org/presentationml/2006/main">
  <p:tag name="KSO_WM_UNIT_PLACING_PICTURE_USER_VIEWPORT" val="{&quot;height&quot;:5689,&quot;width&quot;:12885}"/>
</p:tagLst>
</file>

<file path=ppt/tags/tag2.xml><?xml version="1.0" encoding="utf-8"?>
<p:tagLst xmlns:p="http://schemas.openxmlformats.org/presentationml/2006/main">
  <p:tag name="KSO_WPP_MARK_KEY" val="3395c091-9217-4155-ac57-b5ba26cdb10f"/>
  <p:tag name="COMMONDATA" val="eyJoZGlkIjoiMWRiYjVhNzQ3NzQ4ZjZlYjI4ZWM5ZDlmOGY2MGU2OTA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2875</Words>
  <Application>WPS 演示</Application>
  <PresentationFormat>全屏显示(4:3)</PresentationFormat>
  <Paragraphs>239</Paragraphs>
  <Slides>22</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22</vt:i4>
      </vt:variant>
    </vt:vector>
  </HeadingPairs>
  <TitlesOfParts>
    <vt:vector size="34" baseType="lpstr">
      <vt:lpstr>Arial</vt:lpstr>
      <vt:lpstr>宋体</vt:lpstr>
      <vt:lpstr>Wingdings</vt:lpstr>
      <vt:lpstr>Calibri</vt:lpstr>
      <vt:lpstr>华文新魏</vt:lpstr>
      <vt:lpstr>Arial Unicode MS</vt:lpstr>
      <vt:lpstr>幼圆</vt:lpstr>
      <vt:lpstr>Times New Roman</vt:lpstr>
      <vt:lpstr>华文隶书</vt:lpstr>
      <vt:lpstr>微软雅黑</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cei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liangt</dc:creator>
  <cp:lastModifiedBy>Lenovo</cp:lastModifiedBy>
  <cp:revision>207</cp:revision>
  <dcterms:created xsi:type="dcterms:W3CDTF">2014-07-31T08:18:53Z</dcterms:created>
  <dcterms:modified xsi:type="dcterms:W3CDTF">2022-10-24T06:29:08Z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8A7A25F659414E0C80B94A9E6DD42AD8</vt:lpwstr>
  </property>
  <property fmtid="{D5CDD505-2E9C-101B-9397-08002B2CF9AE}" pid="3" name="KSOProductBuildVer">
    <vt:lpwstr>2052-11.1.0.12598</vt:lpwstr>
  </property>
</Properties>
</file>